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sldIdLst>
    <p:sldId id="256" r:id="rId5"/>
    <p:sldId id="443" r:id="rId6"/>
    <p:sldId id="444" r:id="rId7"/>
    <p:sldId id="446" r:id="rId8"/>
    <p:sldId id="445" r:id="rId9"/>
    <p:sldId id="258" r:id="rId10"/>
    <p:sldId id="259" r:id="rId11"/>
    <p:sldId id="260" r:id="rId12"/>
    <p:sldId id="290" r:id="rId13"/>
    <p:sldId id="291" r:id="rId14"/>
    <p:sldId id="452" r:id="rId15"/>
    <p:sldId id="457" r:id="rId16"/>
    <p:sldId id="458" r:id="rId17"/>
    <p:sldId id="459" r:id="rId18"/>
    <p:sldId id="324" r:id="rId19"/>
    <p:sldId id="460" r:id="rId20"/>
    <p:sldId id="335" r:id="rId21"/>
    <p:sldId id="454" r:id="rId22"/>
    <p:sldId id="453" r:id="rId23"/>
    <p:sldId id="298" r:id="rId24"/>
    <p:sldId id="408" r:id="rId25"/>
    <p:sldId id="333" r:id="rId26"/>
    <p:sldId id="388" r:id="rId27"/>
    <p:sldId id="409" r:id="rId28"/>
    <p:sldId id="385" r:id="rId29"/>
    <p:sldId id="410" r:id="rId30"/>
    <p:sldId id="390" r:id="rId31"/>
    <p:sldId id="391" r:id="rId32"/>
    <p:sldId id="393" r:id="rId33"/>
    <p:sldId id="394" r:id="rId34"/>
    <p:sldId id="395" r:id="rId35"/>
    <p:sldId id="400" r:id="rId36"/>
    <p:sldId id="407" r:id="rId37"/>
    <p:sldId id="411" r:id="rId38"/>
    <p:sldId id="415" r:id="rId39"/>
    <p:sldId id="416" r:id="rId40"/>
    <p:sldId id="417" r:id="rId41"/>
    <p:sldId id="418" r:id="rId42"/>
    <p:sldId id="431" r:id="rId43"/>
    <p:sldId id="419" r:id="rId44"/>
    <p:sldId id="432" r:id="rId45"/>
    <p:sldId id="420" r:id="rId46"/>
    <p:sldId id="422" r:id="rId47"/>
    <p:sldId id="433" r:id="rId48"/>
    <p:sldId id="434" r:id="rId49"/>
    <p:sldId id="456" r:id="rId50"/>
    <p:sldId id="455" r:id="rId51"/>
    <p:sldId id="438" r:id="rId52"/>
    <p:sldId id="439" r:id="rId53"/>
    <p:sldId id="448" r:id="rId54"/>
    <p:sldId id="449" r:id="rId55"/>
    <p:sldId id="450" r:id="rId56"/>
    <p:sldId id="442" r:id="rId57"/>
    <p:sldId id="451" r:id="rId5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74" autoAdjust="0"/>
    <p:restoredTop sz="79292" autoAdjust="0"/>
  </p:normalViewPr>
  <p:slideViewPr>
    <p:cSldViewPr>
      <p:cViewPr>
        <p:scale>
          <a:sx n="90" d="100"/>
          <a:sy n="90" d="100"/>
        </p:scale>
        <p:origin x="-1092" y="2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E604E58-140D-4903-BC31-7723914A43DE}" type="datetimeFigureOut">
              <a:rPr lang="en-US" smtClean="0"/>
              <a:t>11/19/2015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7D64EB-181A-4E2D-AC89-30FC576AD03E}" type="slidenum">
              <a:rPr lang="en-US" smtClean="0"/>
              <a:t>‹#›</a:t>
            </a:fld>
            <a:endParaRPr lang="en-US" dirty="0"/>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itchFamily="34" charset="0"/>
                <a:cs typeface="Arial" pitchFamily="34" charset="0"/>
              </a:rPr>
              <a:t>Welcome participants to the training session.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Cover any housekeeping items such as:</a:t>
            </a:r>
          </a:p>
          <a:p>
            <a:pPr lvl="1"/>
            <a:r>
              <a:rPr lang="en-US" dirty="0" smtClean="0">
                <a:latin typeface="Arial" pitchFamily="34" charset="0"/>
                <a:cs typeface="Arial" pitchFamily="34" charset="0"/>
              </a:rPr>
              <a:t>The location of restrooms and break rooms.</a:t>
            </a:r>
          </a:p>
          <a:p>
            <a:pPr lvl="1"/>
            <a:r>
              <a:rPr lang="en-US" dirty="0" smtClean="0">
                <a:latin typeface="Arial" pitchFamily="34" charset="0"/>
                <a:cs typeface="Arial" pitchFamily="34" charset="0"/>
              </a:rPr>
              <a:t>Ground rules for the training.</a:t>
            </a:r>
          </a:p>
          <a:p>
            <a:pPr lvl="1"/>
            <a:r>
              <a:rPr lang="en-US" dirty="0" smtClean="0">
                <a:latin typeface="Arial" pitchFamily="34" charset="0"/>
                <a:cs typeface="Arial" pitchFamily="34" charset="0"/>
              </a:rPr>
              <a:t>Instructor introductions.</a:t>
            </a:r>
          </a:p>
          <a:p>
            <a:pPr lvl="1"/>
            <a:r>
              <a:rPr lang="en-US" dirty="0" smtClean="0">
                <a:latin typeface="Arial" pitchFamily="34" charset="0"/>
                <a:cs typeface="Arial" pitchFamily="34" charset="0"/>
              </a:rPr>
              <a:t>Participant introductions.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Transition: Let’s talk about why we’re all here.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a:t>
            </a:fld>
            <a:endParaRPr lang="en-US" dirty="0"/>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Global, Local,</a:t>
            </a:r>
            <a:r>
              <a:rPr lang="en-US" baseline="0" dirty="0" smtClean="0"/>
              <a:t> Task Navigation—The Navigation Bars replace the CAMM, SUAM, and INME (all Menu) screens in KAECSES.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a:t>
            </a:fld>
            <a:endParaRPr lang="en-US" dirty="0"/>
          </a:p>
        </p:txBody>
      </p:sp>
    </p:spTree>
    <p:extLst>
      <p:ext uri="{BB962C8B-B14F-4D97-AF65-F5344CB8AC3E}">
        <p14:creationId xmlns:p14="http://schemas.microsoft.com/office/powerpoint/2010/main" val="661763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Global, Local, Task Navigation—The Navigation Bars replace the CAMM, SUAM, and INME (all Menu) screens in KAECSES.</a:t>
            </a:r>
          </a:p>
        </p:txBody>
      </p:sp>
      <p:sp>
        <p:nvSpPr>
          <p:cNvPr id="4" name="Slide Number Placeholder 3"/>
          <p:cNvSpPr>
            <a:spLocks noGrp="1"/>
          </p:cNvSpPr>
          <p:nvPr>
            <p:ph type="sldNum" sz="quarter" idx="10"/>
          </p:nvPr>
        </p:nvSpPr>
        <p:spPr/>
        <p:txBody>
          <a:bodyPr/>
          <a:lstStyle/>
          <a:p>
            <a:fld id="{227D64EB-181A-4E2D-AC89-30FC576AD03E}" type="slidenum">
              <a:rPr lang="en-US" smtClean="0"/>
              <a:t>4</a:t>
            </a:fld>
            <a:endParaRPr lang="en-US" dirty="0"/>
          </a:p>
        </p:txBody>
      </p:sp>
    </p:spTree>
    <p:extLst>
      <p:ext uri="{BB962C8B-B14F-4D97-AF65-F5344CB8AC3E}">
        <p14:creationId xmlns:p14="http://schemas.microsoft.com/office/powerpoint/2010/main" val="661763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Global, Local, Task Navigation—The Navigation Bars replace the CAMM, SUAM, and INME (all Menu) screens in KAECSES.</a:t>
            </a:r>
          </a:p>
          <a:p>
            <a:endParaRPr lang="en-US" dirty="0" smtClean="0"/>
          </a:p>
          <a:p>
            <a:r>
              <a:rPr lang="en-US" dirty="0" smtClean="0"/>
              <a:t>NOTE: Task Navigation values are dependent/dynamic based on the Global and Local Navigation selections made.</a:t>
            </a:r>
          </a:p>
        </p:txBody>
      </p:sp>
      <p:sp>
        <p:nvSpPr>
          <p:cNvPr id="4" name="Slide Number Placeholder 3"/>
          <p:cNvSpPr>
            <a:spLocks noGrp="1"/>
          </p:cNvSpPr>
          <p:nvPr>
            <p:ph type="sldNum" sz="quarter" idx="10"/>
          </p:nvPr>
        </p:nvSpPr>
        <p:spPr/>
        <p:txBody>
          <a:bodyPr/>
          <a:lstStyle/>
          <a:p>
            <a:fld id="{227D64EB-181A-4E2D-AC89-30FC576AD03E}" type="slidenum">
              <a:rPr lang="en-US" smtClean="0"/>
              <a:t>5</a:t>
            </a:fld>
            <a:endParaRPr lang="en-US" dirty="0"/>
          </a:p>
        </p:txBody>
      </p:sp>
    </p:spTree>
    <p:extLst>
      <p:ext uri="{BB962C8B-B14F-4D97-AF65-F5344CB8AC3E}">
        <p14:creationId xmlns:p14="http://schemas.microsoft.com/office/powerpoint/2010/main" val="661763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latin typeface="Arial" pitchFamily="34" charset="0"/>
                <a:cs typeface="Arial" pitchFamily="34" charset="0"/>
              </a:rPr>
              <a:t>Slide Title: </a:t>
            </a:r>
            <a:r>
              <a:rPr lang="en-US" baseline="0" dirty="0" smtClean="0">
                <a:latin typeface="Arial" pitchFamily="34" charset="0"/>
                <a:cs typeface="Arial" pitchFamily="34" charset="0"/>
              </a:rPr>
              <a:t>Introduction</a:t>
            </a:r>
          </a:p>
          <a:p>
            <a:endParaRPr lang="en-US" baseline="0" dirty="0" smtClean="0">
              <a:latin typeface="Arial" pitchFamily="34" charset="0"/>
              <a:cs typeface="Arial" pitchFamily="34" charset="0"/>
            </a:endParaRPr>
          </a:p>
          <a:p>
            <a:r>
              <a:rPr lang="en-US" b="1" dirty="0" smtClean="0">
                <a:latin typeface="Arial" pitchFamily="34" charset="0"/>
                <a:cs typeface="Arial" pitchFamily="34" charset="0"/>
              </a:rPr>
              <a:t>Explain:</a:t>
            </a:r>
            <a:r>
              <a:rPr lang="en-US" dirty="0" smtClean="0">
                <a:latin typeface="Arial" pitchFamily="34" charset="0"/>
                <a:cs typeface="Arial" pitchFamily="34" charset="0"/>
              </a:rPr>
              <a:t> </a:t>
            </a:r>
            <a:endParaRPr lang="en-US" dirty="0">
              <a:latin typeface="Arial" pitchFamily="34" charset="0"/>
              <a:cs typeface="Arial" pitchFamily="34" charset="0"/>
            </a:endParaRPr>
          </a:p>
          <a:p>
            <a:endParaRPr lang="en-US" dirty="0" smtClean="0">
              <a:latin typeface="Arial" pitchFamily="34" charset="0"/>
              <a:cs typeface="Arial" pitchFamily="34" charset="0"/>
            </a:endParaRPr>
          </a:p>
          <a:p>
            <a:r>
              <a:rPr lang="en-US" b="1" dirty="0" smtClean="0">
                <a:latin typeface="Arial" pitchFamily="34" charset="0"/>
                <a:cs typeface="Arial" pitchFamily="34" charset="0"/>
              </a:rPr>
              <a:t>Instructor Note:</a:t>
            </a:r>
          </a:p>
          <a:p>
            <a:endParaRPr lang="en-US" dirty="0" smtClean="0">
              <a:latin typeface="Arial" pitchFamily="34" charset="0"/>
              <a:cs typeface="Arial" pitchFamily="34" charset="0"/>
            </a:endParaRPr>
          </a:p>
          <a:p>
            <a:r>
              <a:rPr lang="en-US" b="1" dirty="0" smtClean="0">
                <a:latin typeface="Arial" pitchFamily="34" charset="0"/>
                <a:cs typeface="Arial" pitchFamily="34" charset="0"/>
              </a:rPr>
              <a:t>Transition:</a:t>
            </a:r>
            <a:r>
              <a:rPr lang="en-US" b="1" baseline="0" dirty="0" smtClean="0">
                <a:latin typeface="Arial" pitchFamily="34" charset="0"/>
                <a:cs typeface="Arial" pitchFamily="34" charset="0"/>
              </a:rPr>
              <a:t> </a:t>
            </a:r>
            <a:r>
              <a:rPr lang="en-US" b="0" baseline="0" dirty="0" smtClean="0">
                <a:latin typeface="Arial" pitchFamily="34" charset="0"/>
                <a:cs typeface="Arial" pitchFamily="34" charset="0"/>
              </a:rPr>
              <a:t>Let’s take a closer look at what we will be covering in this course.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6</a:t>
            </a:fld>
            <a:endParaRPr lang="en-US" dirty="0"/>
          </a:p>
        </p:txBody>
      </p:sp>
    </p:spTree>
    <p:extLst>
      <p:ext uri="{BB962C8B-B14F-4D97-AF65-F5344CB8AC3E}">
        <p14:creationId xmlns:p14="http://schemas.microsoft.com/office/powerpoint/2010/main" val="2584486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latin typeface="Arial" pitchFamily="34" charset="0"/>
                <a:cs typeface="Arial" pitchFamily="34" charset="0"/>
              </a:rPr>
              <a:t>Slide Title: </a:t>
            </a:r>
            <a:r>
              <a:rPr lang="en-US" b="0" baseline="0" dirty="0" smtClean="0">
                <a:latin typeface="Arial" pitchFamily="34" charset="0"/>
                <a:cs typeface="Arial" pitchFamily="34" charset="0"/>
              </a:rPr>
              <a:t>Agenda</a:t>
            </a:r>
            <a:endParaRPr lang="en-US" baseline="0" dirty="0" smtClean="0">
              <a:latin typeface="Arial" pitchFamily="34" charset="0"/>
              <a:cs typeface="Arial" pitchFamily="34" charset="0"/>
            </a:endParaRPr>
          </a:p>
          <a:p>
            <a:endParaRPr lang="en-US" baseline="0" dirty="0" smtClean="0">
              <a:latin typeface="Arial" pitchFamily="34" charset="0"/>
              <a:cs typeface="Arial" pitchFamily="34" charset="0"/>
            </a:endParaRPr>
          </a:p>
          <a:p>
            <a:r>
              <a:rPr lang="en-US" b="1" dirty="0" smtClean="0">
                <a:latin typeface="Arial" pitchFamily="34" charset="0"/>
                <a:cs typeface="Arial" pitchFamily="34" charset="0"/>
              </a:rPr>
              <a:t>Explain:</a:t>
            </a:r>
            <a:r>
              <a:rPr lang="en-US" dirty="0" smtClean="0">
                <a:latin typeface="Arial" pitchFamily="34" charset="0"/>
                <a:cs typeface="Arial" pitchFamily="34" charset="0"/>
              </a:rPr>
              <a:t> </a:t>
            </a:r>
            <a:endParaRPr lang="en-US" dirty="0">
              <a:latin typeface="Arial" pitchFamily="34" charset="0"/>
              <a:cs typeface="Arial" pitchFamily="34" charset="0"/>
            </a:endParaRPr>
          </a:p>
          <a:p>
            <a:endParaRPr lang="en-US" dirty="0" smtClean="0">
              <a:latin typeface="Arial" pitchFamily="34" charset="0"/>
              <a:cs typeface="Arial" pitchFamily="34" charset="0"/>
            </a:endParaRPr>
          </a:p>
          <a:p>
            <a:r>
              <a:rPr lang="en-US" b="1" dirty="0" smtClean="0">
                <a:solidFill>
                  <a:srgbClr val="FF0000"/>
                </a:solidFill>
                <a:latin typeface="Arial" pitchFamily="34" charset="0"/>
                <a:cs typeface="Arial" pitchFamily="34" charset="0"/>
              </a:rPr>
              <a:t>Instructor Note:</a:t>
            </a:r>
            <a:endParaRPr lang="en-US" b="1" dirty="0" smtClean="0">
              <a:latin typeface="Arial" pitchFamily="34" charset="0"/>
              <a:cs typeface="Arial" pitchFamily="34" charset="0"/>
            </a:endParaRPr>
          </a:p>
          <a:p>
            <a:endParaRPr lang="en-US" dirty="0" smtClean="0">
              <a:latin typeface="Arial" pitchFamily="34" charset="0"/>
              <a:cs typeface="Arial" pitchFamily="34" charset="0"/>
            </a:endParaRPr>
          </a:p>
          <a:p>
            <a:r>
              <a:rPr lang="en-US" b="1" dirty="0" smtClean="0">
                <a:latin typeface="Arial" pitchFamily="34" charset="0"/>
                <a:cs typeface="Arial" pitchFamily="34" charset="0"/>
              </a:rPr>
              <a:t>Transition:</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7</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Performing a Person Search &gt; Introduction</a:t>
            </a:r>
            <a:endParaRPr lang="en-US" baseline="0" dirty="0" smtClean="0"/>
          </a:p>
          <a:p>
            <a:endParaRPr lang="en-US" baseline="0" dirty="0" smtClean="0"/>
          </a:p>
          <a:p>
            <a:r>
              <a:rPr lang="en-US" b="1" dirty="0" smtClean="0"/>
              <a:t>Explain:</a:t>
            </a:r>
            <a:r>
              <a:rPr lang="en-US" dirty="0" smtClean="0"/>
              <a:t> </a:t>
            </a:r>
            <a:endParaRPr lang="en-US" dirty="0"/>
          </a:p>
          <a:p>
            <a:endParaRPr lang="en-US" dirty="0" smtClean="0"/>
          </a:p>
          <a:p>
            <a:r>
              <a:rPr lang="en-US" b="1" dirty="0" smtClean="0"/>
              <a:t>Instructor Note:</a:t>
            </a:r>
          </a:p>
          <a:p>
            <a:endParaRPr lang="en-US" dirty="0" smtClean="0"/>
          </a:p>
          <a:p>
            <a:r>
              <a:rPr lang="en-US" b="1" dirty="0" smtClean="0"/>
              <a:t>Transition:</a:t>
            </a:r>
            <a:r>
              <a:rPr lang="en-US" b="1" baseline="0" dirty="0" smtClean="0"/>
              <a:t> </a:t>
            </a:r>
            <a:r>
              <a:rPr lang="en-US" b="0" baseline="0" dirty="0" smtClean="0"/>
              <a:t>Let’s take a look at the Person Search page.</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a:t>
            </a:r>
            <a:r>
              <a:rPr lang="en-US" baseline="0" dirty="0" smtClean="0"/>
              <a:t>Performing a Person Search &gt; Person Search</a:t>
            </a:r>
          </a:p>
          <a:p>
            <a:endParaRPr lang="en-US" baseline="0" dirty="0" smtClean="0"/>
          </a:p>
          <a:p>
            <a:r>
              <a:rPr lang="en-US" b="1" dirty="0" smtClean="0"/>
              <a:t>Explain:</a:t>
            </a:r>
            <a:r>
              <a:rPr lang="en-US" dirty="0" smtClean="0"/>
              <a:t> </a:t>
            </a:r>
            <a:r>
              <a:rPr lang="en-US" dirty="0"/>
              <a:t>Any number of things on the screen can be </a:t>
            </a:r>
            <a:r>
              <a:rPr lang="en-US" dirty="0" smtClean="0"/>
              <a:t>searched.</a:t>
            </a:r>
            <a:endParaRPr lang="en-US" dirty="0"/>
          </a:p>
          <a:p>
            <a:endParaRPr lang="en-US" dirty="0" smtClean="0"/>
          </a:p>
          <a:p>
            <a:r>
              <a:rPr lang="en-US" b="1" dirty="0" smtClean="0"/>
              <a:t>Instructor Note: </a:t>
            </a:r>
            <a:r>
              <a:rPr lang="en-US" b="0" dirty="0" smtClean="0"/>
              <a:t>CLIN stands</a:t>
            </a:r>
            <a:r>
              <a:rPr lang="en-US" b="0" baseline="0" dirty="0" smtClean="0"/>
              <a:t> for “Client Inquiry”; KAECSES stands for “Kansas Automated Eligibility Child Support Enforcement System” and is the legacy system that KEES is replacing.</a:t>
            </a:r>
            <a:endParaRPr lang="en-US" b="1" dirty="0" smtClean="0"/>
          </a:p>
          <a:p>
            <a:endParaRPr lang="en-US" dirty="0" smtClean="0"/>
          </a:p>
          <a:p>
            <a:r>
              <a:rPr lang="en-US" b="1" dirty="0" smtClean="0"/>
              <a:t>Transition:</a:t>
            </a:r>
            <a:r>
              <a:rPr lang="en-US" b="1" baseline="0" dirty="0" smtClean="0"/>
              <a:t> </a:t>
            </a:r>
            <a:r>
              <a:rPr lang="en-US" b="0" baseline="0" dirty="0" smtClean="0"/>
              <a:t>Let’s look at how the wild card search works.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9</a:t>
            </a:fld>
            <a:endParaRPr lang="en-US" dirty="0"/>
          </a:p>
        </p:txBody>
      </p:sp>
    </p:spTree>
    <p:extLst>
      <p:ext uri="{BB962C8B-B14F-4D97-AF65-F5344CB8AC3E}">
        <p14:creationId xmlns:p14="http://schemas.microsoft.com/office/powerpoint/2010/main" val="3413675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Performing a Person Search &gt; </a:t>
            </a:r>
            <a:r>
              <a:rPr lang="en-US" baseline="0" dirty="0" smtClean="0"/>
              <a:t>Wild card</a:t>
            </a:r>
          </a:p>
          <a:p>
            <a:endParaRPr lang="en-US" baseline="0" dirty="0" smtClean="0"/>
          </a:p>
          <a:p>
            <a:r>
              <a:rPr lang="en-US" b="1" dirty="0" smtClean="0"/>
              <a:t>Explain:</a:t>
            </a:r>
          </a:p>
          <a:p>
            <a:endParaRPr lang="en-US" dirty="0" smtClean="0"/>
          </a:p>
          <a:p>
            <a:r>
              <a:rPr lang="en-US" b="1" dirty="0" smtClean="0"/>
              <a:t>Instructor Note:</a:t>
            </a:r>
          </a:p>
          <a:p>
            <a:endParaRPr lang="en-US" dirty="0" smtClean="0"/>
          </a:p>
          <a:p>
            <a:r>
              <a:rPr lang="en-US" b="1" dirty="0" smtClean="0"/>
              <a:t>Transition:  </a:t>
            </a:r>
            <a:r>
              <a:rPr lang="en-US" b="0" dirty="0" smtClean="0"/>
              <a:t>In</a:t>
            </a:r>
            <a:r>
              <a:rPr lang="en-US" b="0" baseline="0" dirty="0" smtClean="0"/>
              <a:t> addition to the wild card search, KEES has some other behind-the-scenes logic that it applies when searching for someone.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10</a:t>
            </a:fld>
            <a:endParaRPr lang="en-US" dirty="0"/>
          </a:p>
        </p:txBody>
      </p:sp>
    </p:spTree>
    <p:extLst>
      <p:ext uri="{BB962C8B-B14F-4D97-AF65-F5344CB8AC3E}">
        <p14:creationId xmlns:p14="http://schemas.microsoft.com/office/powerpoint/2010/main" val="18576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Performing a Person Search &gt; </a:t>
            </a:r>
            <a:r>
              <a:rPr lang="en-US" baseline="0" dirty="0" smtClean="0"/>
              <a:t>Comprehensive (P3)</a:t>
            </a:r>
          </a:p>
          <a:p>
            <a:endParaRPr lang="en-US" baseline="0" dirty="0" smtClean="0"/>
          </a:p>
          <a:p>
            <a:r>
              <a:rPr lang="en-US" b="1" dirty="0" smtClean="0"/>
              <a:t>Explain:</a:t>
            </a:r>
          </a:p>
          <a:p>
            <a:endParaRPr lang="en-US" dirty="0" smtClean="0"/>
          </a:p>
          <a:p>
            <a:r>
              <a:rPr lang="en-US" b="1" dirty="0" smtClean="0"/>
              <a:t>Instructor Note:</a:t>
            </a:r>
          </a:p>
          <a:p>
            <a:endParaRPr lang="en-US" dirty="0" smtClean="0"/>
          </a:p>
          <a:p>
            <a:r>
              <a:rPr lang="en-US" b="1" dirty="0" smtClean="0"/>
              <a:t>Transition:  </a:t>
            </a:r>
            <a:r>
              <a:rPr lang="en-US" b="0" baseline="0" dirty="0" smtClean="0"/>
              <a:t>KEES has some behind-the-scenes logic that it applies when searching for someone. This logic compares name, </a:t>
            </a:r>
            <a:r>
              <a:rPr lang="en-US" b="0" baseline="0" dirty="0" smtClean="0"/>
              <a:t>SSN, </a:t>
            </a:r>
            <a:r>
              <a:rPr lang="en-US" b="0" baseline="0" dirty="0" smtClean="0"/>
              <a:t>and </a:t>
            </a:r>
            <a:r>
              <a:rPr lang="en-US" b="0" baseline="0" dirty="0" smtClean="0"/>
              <a:t>DOB </a:t>
            </a:r>
            <a:r>
              <a:rPr lang="en-US" b="0" baseline="0" dirty="0" smtClean="0"/>
              <a:t>information.</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11</a:t>
            </a:fld>
            <a:endParaRPr lang="en-US" dirty="0"/>
          </a:p>
        </p:txBody>
      </p:sp>
    </p:spTree>
    <p:extLst>
      <p:ext uri="{BB962C8B-B14F-4D97-AF65-F5344CB8AC3E}">
        <p14:creationId xmlns:p14="http://schemas.microsoft.com/office/powerpoint/2010/main" val="18576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Performing a Person Search &gt; </a:t>
            </a:r>
            <a:r>
              <a:rPr lang="en-US" baseline="0" dirty="0" smtClean="0"/>
              <a:t>Person Search results</a:t>
            </a:r>
          </a:p>
          <a:p>
            <a:endParaRPr lang="en-US" baseline="0" dirty="0" smtClean="0"/>
          </a:p>
          <a:p>
            <a:pPr defTabSz="931774"/>
            <a:r>
              <a:rPr lang="en-US" b="1" dirty="0" smtClean="0"/>
              <a:t>Explain: </a:t>
            </a:r>
            <a:r>
              <a:rPr lang="en-US" b="0" dirty="0" smtClean="0"/>
              <a:t>Notice </a:t>
            </a:r>
            <a:r>
              <a:rPr lang="en-US" b="0" baseline="0" dirty="0" smtClean="0"/>
              <a:t>one consumer returned has an SSN and the other does not. The SSN matches the one on the application, but we still need to take a closer look at the persons as we need to verify that this is not a duplicate of the same person.</a:t>
            </a:r>
            <a:endParaRPr lang="en-US" dirty="0" smtClean="0"/>
          </a:p>
          <a:p>
            <a:endParaRPr lang="en-US" dirty="0" smtClean="0"/>
          </a:p>
          <a:p>
            <a:r>
              <a:rPr lang="en-US" b="1" dirty="0" smtClean="0"/>
              <a:t>Instructor Note: </a:t>
            </a:r>
            <a:r>
              <a:rPr lang="en-US" b="0" dirty="0" smtClean="0"/>
              <a:t>If too many</a:t>
            </a:r>
            <a:r>
              <a:rPr lang="en-US" b="0" baseline="0" dirty="0" smtClean="0"/>
              <a:t> consumer names are returned, the user can click on Refine Your Search to go back to the Person Search page (maintaining previously entered info) and add additional info.</a:t>
            </a:r>
            <a:endParaRPr lang="en-US" b="1" dirty="0" smtClean="0"/>
          </a:p>
          <a:p>
            <a:endParaRPr lang="en-US" dirty="0" smtClean="0"/>
          </a:p>
          <a:p>
            <a:r>
              <a:rPr lang="en-US" b="1" dirty="0" smtClean="0"/>
              <a:t>Transition: </a:t>
            </a:r>
            <a:r>
              <a:rPr lang="en-US" b="0" dirty="0" smtClean="0"/>
              <a:t>Clicking</a:t>
            </a:r>
            <a:r>
              <a:rPr lang="en-US" b="0" baseline="0" dirty="0" smtClean="0"/>
              <a:t> on the Name link will take us to the Person View page.</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12</a:t>
            </a:fld>
            <a:endParaRPr lang="en-US" dirty="0"/>
          </a:p>
        </p:txBody>
      </p:sp>
    </p:spTree>
    <p:extLst>
      <p:ext uri="{BB962C8B-B14F-4D97-AF65-F5344CB8AC3E}">
        <p14:creationId xmlns:p14="http://schemas.microsoft.com/office/powerpoint/2010/main" val="2280921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Performing a Person Search &gt; </a:t>
            </a:r>
            <a:r>
              <a:rPr lang="en-US" baseline="0" dirty="0" smtClean="0"/>
              <a:t>Person View</a:t>
            </a:r>
          </a:p>
          <a:p>
            <a:endParaRPr lang="en-US" baseline="0" dirty="0" smtClean="0"/>
          </a:p>
          <a:p>
            <a:r>
              <a:rPr lang="en-US" b="1" dirty="0" smtClean="0"/>
              <a:t>Explain: </a:t>
            </a:r>
            <a:r>
              <a:rPr lang="en-US" b="0" dirty="0" smtClean="0"/>
              <a:t>For</a:t>
            </a:r>
            <a:r>
              <a:rPr lang="en-US" b="0" baseline="0" dirty="0" smtClean="0"/>
              <a:t> now however, we just need to determine if this is the James Robertson we are looking for. You’ll notice the Case Number is a hyperlink. Any case numbers listed here will link the user to the Case Summary page for that particular case. The Case Summary page will provide the user with an overview of the case and all of the programs and persons associated with it.</a:t>
            </a:r>
          </a:p>
          <a:p>
            <a:endParaRPr lang="en-US" dirty="0" smtClean="0"/>
          </a:p>
          <a:p>
            <a:r>
              <a:rPr lang="en-US" b="1" dirty="0" smtClean="0"/>
              <a:t>Instructor Note: </a:t>
            </a:r>
            <a:r>
              <a:rPr lang="en-US" b="0" dirty="0" smtClean="0"/>
              <a:t>Under the section labeled</a:t>
            </a:r>
            <a:r>
              <a:rPr lang="en-US" b="0" baseline="0" dirty="0" smtClean="0"/>
              <a:t> “Systems” – [KE=known to KEES, CS=known to CSE, FA=known to FACTS, KM=known to KMIS].</a:t>
            </a:r>
            <a:endParaRPr lang="en-US" b="1" dirty="0" smtClean="0"/>
          </a:p>
          <a:p>
            <a:endParaRPr lang="en-US" dirty="0" smtClean="0"/>
          </a:p>
          <a:p>
            <a:r>
              <a:rPr lang="en-US" b="1" dirty="0" smtClean="0"/>
              <a:t>Transition: </a:t>
            </a:r>
            <a:r>
              <a:rPr lang="en-US" b="0" dirty="0" smtClean="0"/>
              <a:t>Let’s take a look at the Case Summary page.</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13</a:t>
            </a:fld>
            <a:endParaRPr lang="en-US" dirty="0"/>
          </a:p>
        </p:txBody>
      </p:sp>
    </p:spTree>
    <p:extLst>
      <p:ext uri="{BB962C8B-B14F-4D97-AF65-F5344CB8AC3E}">
        <p14:creationId xmlns:p14="http://schemas.microsoft.com/office/powerpoint/2010/main" val="2280921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Performing a Person Search &gt; Case Summary</a:t>
            </a:r>
            <a:endParaRPr lang="en-US" baseline="0" dirty="0" smtClean="0"/>
          </a:p>
          <a:p>
            <a:endParaRPr lang="en-US" baseline="0" dirty="0" smtClean="0"/>
          </a:p>
          <a:p>
            <a:r>
              <a:rPr lang="en-US" b="1" dirty="0" smtClean="0"/>
              <a:t>Explain: </a:t>
            </a:r>
            <a:r>
              <a:rPr lang="en-US" b="0" dirty="0" smtClean="0"/>
              <a:t>The Case Summary page is one of the most useful pages in KEES and is similar to CAP2 in KAECSES. At the bottom of the Case Summary, is a block called ‘All People Associated with the Case’. This is where all of the Case Persons are listed.</a:t>
            </a:r>
          </a:p>
          <a:p>
            <a:endParaRPr lang="en-US" dirty="0" smtClean="0"/>
          </a:p>
          <a:p>
            <a:r>
              <a:rPr lang="en-US" b="1" dirty="0" smtClean="0"/>
              <a:t>Instructor Note: </a:t>
            </a:r>
            <a:r>
              <a:rPr lang="en-US" b="0" dirty="0" smtClean="0"/>
              <a:t>CAP2</a:t>
            </a:r>
            <a:r>
              <a:rPr lang="en-US" b="0" baseline="0" dirty="0" smtClean="0"/>
              <a:t> stands for “Case Profile – page 2”</a:t>
            </a:r>
            <a:endParaRPr lang="en-US" b="1" dirty="0" smtClean="0"/>
          </a:p>
          <a:p>
            <a:endParaRPr lang="en-US" dirty="0" smtClean="0"/>
          </a:p>
          <a:p>
            <a:r>
              <a:rPr lang="en-US" b="1" dirty="0" smtClean="0"/>
              <a:t>Transition: </a:t>
            </a:r>
            <a:r>
              <a:rPr lang="en-US" b="0" dirty="0" smtClean="0"/>
              <a:t>What</a:t>
            </a:r>
            <a:r>
              <a:rPr lang="en-US" b="0" baseline="0" dirty="0" smtClean="0"/>
              <a:t> is a Case Person you say? Excellent question! A Case Person is someone associated to the case.  A Program Person is in a Program Block and is either receiving benefits, or financially responsible for someone receiving benefits.</a:t>
            </a: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14</a:t>
            </a:fld>
            <a:endParaRPr lang="en-US" dirty="0"/>
          </a:p>
        </p:txBody>
      </p:sp>
    </p:spTree>
    <p:extLst>
      <p:ext uri="{BB962C8B-B14F-4D97-AF65-F5344CB8AC3E}">
        <p14:creationId xmlns:p14="http://schemas.microsoft.com/office/powerpoint/2010/main" val="2280921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Performing a Person Search &gt; Case Summary</a:t>
            </a:r>
            <a:endParaRPr lang="en-US" baseline="0" dirty="0" smtClean="0"/>
          </a:p>
          <a:p>
            <a:endParaRPr lang="en-US" baseline="0" dirty="0" smtClean="0"/>
          </a:p>
          <a:p>
            <a:r>
              <a:rPr lang="en-US" b="1" dirty="0" smtClean="0"/>
              <a:t>Explain:</a:t>
            </a:r>
            <a:endParaRPr lang="en-US" dirty="0" smtClean="0"/>
          </a:p>
          <a:p>
            <a:r>
              <a:rPr lang="en-US" b="1" dirty="0" smtClean="0"/>
              <a:t>Instructor Note:</a:t>
            </a:r>
          </a:p>
          <a:p>
            <a:endParaRPr lang="en-US" dirty="0" smtClean="0"/>
          </a:p>
          <a:p>
            <a:r>
              <a:rPr lang="en-US" b="1" dirty="0" smtClean="0"/>
              <a:t>Transition:</a:t>
            </a:r>
            <a:r>
              <a:rPr lang="en-US" b="0" baseline="0" dirty="0" smtClean="0"/>
              <a:t> So let’s look at that Person View page again.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15</a:t>
            </a:fld>
            <a:endParaRPr lang="en-US" dirty="0"/>
          </a:p>
        </p:txBody>
      </p:sp>
    </p:spTree>
    <p:extLst>
      <p:ext uri="{BB962C8B-B14F-4D97-AF65-F5344CB8AC3E}">
        <p14:creationId xmlns:p14="http://schemas.microsoft.com/office/powerpoint/2010/main" val="2495545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17</a:t>
            </a:fld>
            <a:endParaRPr lang="en-US" dirty="0"/>
          </a:p>
        </p:txBody>
      </p:sp>
    </p:spTree>
    <p:extLst>
      <p:ext uri="{BB962C8B-B14F-4D97-AF65-F5344CB8AC3E}">
        <p14:creationId xmlns:p14="http://schemas.microsoft.com/office/powerpoint/2010/main" val="1505716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18</a:t>
            </a:fld>
            <a:endParaRPr lang="en-US" dirty="0"/>
          </a:p>
        </p:txBody>
      </p:sp>
    </p:spTree>
    <p:extLst>
      <p:ext uri="{BB962C8B-B14F-4D97-AF65-F5344CB8AC3E}">
        <p14:creationId xmlns:p14="http://schemas.microsoft.com/office/powerpoint/2010/main" val="15057161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page replaces INDA in KAECSES.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19</a:t>
            </a:fld>
            <a:endParaRPr lang="en-US" dirty="0"/>
          </a:p>
        </p:txBody>
      </p:sp>
    </p:spTree>
    <p:extLst>
      <p:ext uri="{BB962C8B-B14F-4D97-AF65-F5344CB8AC3E}">
        <p14:creationId xmlns:p14="http://schemas.microsoft.com/office/powerpoint/2010/main" val="1505716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Slide Title: </a:t>
            </a:r>
            <a:r>
              <a:rPr lang="en-US" b="0" baseline="0" dirty="0" smtClean="0"/>
              <a:t>Lesson 1: Performing a Person Search &gt; Summary</a:t>
            </a:r>
            <a:endParaRPr lang="en-US" baseline="0" dirty="0" smtClean="0"/>
          </a:p>
          <a:p>
            <a:endParaRPr lang="en-US" baseline="0" dirty="0" smtClean="0"/>
          </a:p>
          <a:p>
            <a:r>
              <a:rPr lang="en-US" b="1" dirty="0" smtClean="0"/>
              <a:t>Explain:</a:t>
            </a:r>
          </a:p>
          <a:p>
            <a:endParaRPr lang="en-US" dirty="0" smtClean="0"/>
          </a:p>
          <a:p>
            <a:r>
              <a:rPr lang="en-US" b="1" dirty="0" smtClean="0"/>
              <a:t>Instructor Note:</a:t>
            </a:r>
          </a:p>
          <a:p>
            <a:endParaRPr lang="en-US" dirty="0" smtClean="0"/>
          </a:p>
          <a:p>
            <a:r>
              <a:rPr lang="en-US" b="1" dirty="0" smtClean="0"/>
              <a:t>Transition:</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20</a:t>
            </a:fld>
            <a:endParaRPr lang="en-US" dirty="0"/>
          </a:p>
        </p:txBody>
      </p:sp>
    </p:spTree>
    <p:extLst>
      <p:ext uri="{BB962C8B-B14F-4D97-AF65-F5344CB8AC3E}">
        <p14:creationId xmlns:p14="http://schemas.microsoft.com/office/powerpoint/2010/main" val="598632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Case Summary page replaces</a:t>
            </a:r>
            <a:r>
              <a:rPr lang="en-US" baseline="0" dirty="0" smtClean="0"/>
              <a:t> CAP1 and CAP2 in KAECSES.</a:t>
            </a:r>
          </a:p>
          <a:p>
            <a:endParaRPr lang="en-US" baseline="0" dirty="0" smtClean="0"/>
          </a:p>
          <a:p>
            <a:r>
              <a:rPr lang="en-US" baseline="0" dirty="0" smtClean="0"/>
              <a:t>The Case Summary shows:</a:t>
            </a:r>
          </a:p>
          <a:p>
            <a:pPr marL="171450" indent="-171450">
              <a:buFont typeface="Arial" pitchFamily="34" charset="0"/>
              <a:buChar char="•"/>
            </a:pPr>
            <a:r>
              <a:rPr lang="en-US" baseline="0" dirty="0" smtClean="0"/>
              <a:t>Case </a:t>
            </a:r>
            <a:r>
              <a:rPr lang="en-US" baseline="0" dirty="0" smtClean="0"/>
              <a:t>Head/Primary Applicant</a:t>
            </a:r>
          </a:p>
          <a:p>
            <a:pPr marL="171450" indent="-171450">
              <a:buFont typeface="Arial" pitchFamily="34" charset="0"/>
              <a:buChar char="•"/>
            </a:pPr>
            <a:r>
              <a:rPr lang="en-US" baseline="0" dirty="0" smtClean="0"/>
              <a:t>Consumer’s </a:t>
            </a:r>
            <a:r>
              <a:rPr lang="en-US" baseline="0" dirty="0" smtClean="0"/>
              <a:t>home and mailing addresses</a:t>
            </a:r>
          </a:p>
          <a:p>
            <a:pPr marL="171450" indent="-171450">
              <a:buFont typeface="Arial" pitchFamily="34" charset="0"/>
              <a:buChar char="•"/>
            </a:pPr>
            <a:r>
              <a:rPr lang="en-US" baseline="0" dirty="0" smtClean="0"/>
              <a:t>Program block—which contains the details of the consumer’s eligibility and any Authorized Representatives.</a:t>
            </a:r>
          </a:p>
          <a:p>
            <a:pPr marL="171450" indent="-171450">
              <a:buFont typeface="Arial" pitchFamily="34" charset="0"/>
              <a:buChar char="•"/>
            </a:pPr>
            <a:r>
              <a:rPr lang="en-US" baseline="0" dirty="0" smtClean="0"/>
              <a:t>All </a:t>
            </a:r>
            <a:r>
              <a:rPr lang="en-US" baseline="0" dirty="0" smtClean="0"/>
              <a:t>People Associated with the Case</a:t>
            </a:r>
          </a:p>
          <a:p>
            <a:pPr marL="628650" lvl="1" indent="-171450">
              <a:buFont typeface="Arial" pitchFamily="34" charset="0"/>
              <a:buChar char="•"/>
            </a:pPr>
            <a:r>
              <a:rPr lang="en-US" dirty="0" smtClean="0"/>
              <a:t>A Case Person is a person who is part of the case, but may or may not have received benefits for themselves.</a:t>
            </a:r>
          </a:p>
          <a:p>
            <a:pPr marL="628650" lvl="1" indent="-171450">
              <a:buFont typeface="Arial" pitchFamily="34" charset="0"/>
              <a:buChar char="•"/>
            </a:pPr>
            <a:r>
              <a:rPr lang="en-US" dirty="0" smtClean="0"/>
              <a:t>The Case Persons are the people you would have been used to seeing on CAP2 in KAECSES – this list includes everyone on the case (the people who would have been coded “IN”, “DI”, “OU”)</a:t>
            </a:r>
          </a:p>
          <a:p>
            <a:pPr marL="628650" lvl="1" indent="-171450">
              <a:buFont typeface="Arial" pitchFamily="34" charset="0"/>
              <a:buChar char="•"/>
            </a:pPr>
            <a:r>
              <a:rPr lang="en-US" dirty="0" smtClean="0"/>
              <a:t>A difference between KEES and KAECSES is that Case Persons are NEVER removed from the case. They can have a Household Status of “Permanently Out of the Home” and can even be “hidden” so as not to appear on other pages throughout the system but they are never removed.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21</a:t>
            </a:fld>
            <a:endParaRPr lang="en-US" dirty="0"/>
          </a:p>
        </p:txBody>
      </p:sp>
    </p:spTree>
    <p:extLst>
      <p:ext uri="{BB962C8B-B14F-4D97-AF65-F5344CB8AC3E}">
        <p14:creationId xmlns:p14="http://schemas.microsoft.com/office/powerpoint/2010/main" val="3098557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22</a:t>
            </a:fld>
            <a:endParaRPr lang="en-US" dirty="0"/>
          </a:p>
        </p:txBody>
      </p:sp>
    </p:spTree>
    <p:extLst>
      <p:ext uri="{BB962C8B-B14F-4D97-AF65-F5344CB8AC3E}">
        <p14:creationId xmlns:p14="http://schemas.microsoft.com/office/powerpoint/2010/main" val="1904168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800" kern="1200" dirty="0" smtClean="0">
                <a:solidFill>
                  <a:schemeClr val="tx1"/>
                </a:solidFill>
                <a:latin typeface="+mn-lt"/>
                <a:ea typeface="+mn-ea"/>
                <a:cs typeface="+mn-cs"/>
              </a:rPr>
              <a:t>Unit 19: KanCare Non-Financial Information/Summary</a:t>
            </a:r>
          </a:p>
          <a:p>
            <a:pPr defTabSz="931774">
              <a:defRPr/>
            </a:pPr>
            <a:endParaRPr lang="en-US" sz="800" kern="1200" dirty="0" smtClean="0">
              <a:solidFill>
                <a:schemeClr val="tx1"/>
              </a:solidFill>
              <a:latin typeface="+mn-lt"/>
              <a:ea typeface="+mn-ea"/>
              <a:cs typeface="+mn-cs"/>
            </a:endParaRPr>
          </a:p>
          <a:p>
            <a:pPr defTabSz="931774">
              <a:defRPr/>
            </a:pPr>
            <a:r>
              <a:rPr lang="en-US" sz="800" kern="1200" dirty="0" smtClean="0">
                <a:solidFill>
                  <a:schemeClr val="tx1"/>
                </a:solidFill>
                <a:latin typeface="+mn-lt"/>
                <a:ea typeface="+mn-ea"/>
                <a:cs typeface="+mn-cs"/>
              </a:rPr>
              <a:t>Questions?</a:t>
            </a:r>
          </a:p>
          <a:p>
            <a:pPr defTabSz="931774">
              <a:defRPr/>
            </a:pPr>
            <a:endParaRPr lang="en-US" dirty="0" smtClean="0"/>
          </a:p>
          <a:p>
            <a:pPr defTabSz="931774">
              <a:defRPr/>
            </a:pPr>
            <a:r>
              <a:rPr lang="en-US" dirty="0" smtClean="0"/>
              <a:t>Transition: Great job. This completes Lesson</a:t>
            </a:r>
            <a:r>
              <a:rPr lang="en-US" baseline="0" dirty="0" smtClean="0"/>
              <a:t> 2</a:t>
            </a:r>
            <a:r>
              <a:rPr lang="en-US"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23</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24</a:t>
            </a:fld>
            <a:endParaRPr lang="en-US" dirty="0"/>
          </a:p>
        </p:txBody>
      </p:sp>
    </p:spTree>
    <p:extLst>
      <p:ext uri="{BB962C8B-B14F-4D97-AF65-F5344CB8AC3E}">
        <p14:creationId xmlns:p14="http://schemas.microsoft.com/office/powerpoint/2010/main" val="322167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Individual Demographics detail captures</a:t>
            </a:r>
            <a:r>
              <a:rPr lang="en-US" baseline="0" dirty="0" smtClean="0"/>
              <a:t> information formerly captured on SSDO, ETRC, MAST, and other screens in KAECSES.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25</a:t>
            </a:fld>
            <a:endParaRPr lang="en-US" dirty="0"/>
          </a:p>
        </p:txBody>
      </p:sp>
    </p:spTree>
    <p:extLst>
      <p:ext uri="{BB962C8B-B14F-4D97-AF65-F5344CB8AC3E}">
        <p14:creationId xmlns:p14="http://schemas.microsoft.com/office/powerpoint/2010/main" val="322167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Grade Completed used to be</a:t>
            </a:r>
            <a:r>
              <a:rPr lang="en-US" baseline="0" dirty="0" smtClean="0"/>
              <a:t> displayed on MAST in KAECSES.</a:t>
            </a:r>
          </a:p>
          <a:p>
            <a:endParaRPr lang="en-US" baseline="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26</a:t>
            </a:fld>
            <a:endParaRPr lang="en-US" dirty="0"/>
          </a:p>
        </p:txBody>
      </p:sp>
    </p:spTree>
    <p:extLst>
      <p:ext uri="{BB962C8B-B14F-4D97-AF65-F5344CB8AC3E}">
        <p14:creationId xmlns:p14="http://schemas.microsoft.com/office/powerpoint/2010/main" val="322167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Household status information is used to determine who lives in the home and who is permanently or temporarily out of the home.</a:t>
            </a:r>
          </a:p>
          <a:p>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Every person associated with the case is required to have a household status. </a:t>
            </a:r>
            <a:r>
              <a:rPr lang="en-US" dirty="0" smtClean="0"/>
              <a:t>If no Household Status exists for a consumer, KEES rules assume the consumer is “In the Home”.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Similar to case address records, household status records are continuous. This means that, while the status may change, there must always be a status in KEES. Let’s define our statuses.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27</a:t>
            </a:fld>
            <a:endParaRPr lang="en-US" dirty="0"/>
          </a:p>
        </p:txBody>
      </p:sp>
    </p:spTree>
    <p:extLst>
      <p:ext uri="{BB962C8B-B14F-4D97-AF65-F5344CB8AC3E}">
        <p14:creationId xmlns:p14="http://schemas.microsoft.com/office/powerpoint/2010/main" val="4096398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Household Status List page appears with four headers:</a:t>
            </a:r>
          </a:p>
          <a:p>
            <a:endParaRPr lang="en-US" dirty="0" smtClean="0"/>
          </a:p>
          <a:p>
            <a:pPr marL="291179" indent="-291179">
              <a:buFont typeface="Arial" pitchFamily="34" charset="0"/>
              <a:buChar char="•"/>
            </a:pPr>
            <a:r>
              <a:rPr lang="en-US" b="1" dirty="0" smtClean="0"/>
              <a:t>Name:</a:t>
            </a:r>
            <a:r>
              <a:rPr lang="en-US" b="1" baseline="0" dirty="0" smtClean="0"/>
              <a:t> </a:t>
            </a:r>
            <a:r>
              <a:rPr lang="en-US" baseline="0" dirty="0" smtClean="0"/>
              <a:t>Names will appear here as hyperlinks you can choose to use the hyperlink that will take you to the view mode or the Edit button at the end of each entry to add information.</a:t>
            </a:r>
            <a:r>
              <a:rPr lang="en-US" dirty="0" smtClean="0"/>
              <a:t>   </a:t>
            </a:r>
          </a:p>
          <a:p>
            <a:r>
              <a:rPr lang="en-US" dirty="0" smtClean="0"/>
              <a:t>  </a:t>
            </a:r>
          </a:p>
          <a:p>
            <a:pPr marL="291179" indent="-291179">
              <a:buFont typeface="Arial" pitchFamily="34" charset="0"/>
              <a:buChar char="•"/>
            </a:pPr>
            <a:r>
              <a:rPr lang="en-US" b="1" dirty="0" smtClean="0"/>
              <a:t>Living in the Home Status:</a:t>
            </a:r>
            <a:r>
              <a:rPr lang="en-US" b="1" baseline="0" dirty="0" smtClean="0"/>
              <a:t>  </a:t>
            </a:r>
            <a:r>
              <a:rPr lang="en-US" b="0" baseline="0" dirty="0" smtClean="0"/>
              <a:t>This field will show you which of the statuses the Consumer currently has in this case.</a:t>
            </a:r>
            <a:r>
              <a:rPr lang="en-US" b="1" dirty="0" smtClean="0"/>
              <a:t>  </a:t>
            </a:r>
          </a:p>
          <a:p>
            <a:pPr marL="291179" indent="-291179">
              <a:buFont typeface="Arial" pitchFamily="34" charset="0"/>
              <a:buChar char="•"/>
            </a:pPr>
            <a:endParaRPr lang="en-US" b="1" dirty="0" smtClean="0"/>
          </a:p>
          <a:p>
            <a:pPr marL="291179" indent="-291179">
              <a:buFont typeface="Arial" pitchFamily="34" charset="0"/>
              <a:buChar char="•"/>
            </a:pPr>
            <a:r>
              <a:rPr lang="en-US" b="1" dirty="0" smtClean="0"/>
              <a:t>Begin Date:  </a:t>
            </a:r>
            <a:r>
              <a:rPr lang="en-US" b="0" dirty="0" smtClean="0"/>
              <a:t>The Date in which the</a:t>
            </a:r>
            <a:r>
              <a:rPr lang="en-US" b="0" baseline="0" dirty="0" smtClean="0"/>
              <a:t> Living in the Home Status begun.</a:t>
            </a:r>
            <a:r>
              <a:rPr lang="en-US" b="1" dirty="0" smtClean="0"/>
              <a:t> </a:t>
            </a:r>
          </a:p>
          <a:p>
            <a:pPr marL="291179" indent="-291179">
              <a:buFont typeface="Arial" pitchFamily="34" charset="0"/>
              <a:buChar char="•"/>
            </a:pPr>
            <a:endParaRPr lang="en-US" b="1" dirty="0" smtClean="0"/>
          </a:p>
          <a:p>
            <a:pPr marL="291179" indent="-291179">
              <a:buFont typeface="Arial" pitchFamily="34" charset="0"/>
              <a:buChar char="•"/>
            </a:pPr>
            <a:r>
              <a:rPr lang="en-US" b="1" dirty="0" smtClean="0"/>
              <a:t>End Date:  </a:t>
            </a:r>
            <a:r>
              <a:rPr lang="en-US" b="0" dirty="0" smtClean="0"/>
              <a:t>The Date in which the</a:t>
            </a:r>
            <a:r>
              <a:rPr lang="en-US" b="0" baseline="0" dirty="0" smtClean="0"/>
              <a:t> Living in the Home Status ended. No End Date means the consumer currently has that Household Status.</a:t>
            </a:r>
          </a:p>
          <a:p>
            <a:pPr marL="291179" indent="-291179">
              <a:buFont typeface="Arial" pitchFamily="34" charset="0"/>
              <a:buChar char="•"/>
            </a:pPr>
            <a:endParaRPr lang="en-US" b="0" baseline="0" dirty="0" smtClean="0"/>
          </a:p>
          <a:p>
            <a:pPr marL="171450" indent="-171450">
              <a:buFont typeface="Arial" pitchFamily="34" charset="0"/>
              <a:buChar char="•"/>
            </a:pPr>
            <a:r>
              <a:rPr lang="en-US" b="1" baseline="0" dirty="0" smtClean="0"/>
              <a:t>Edit button</a:t>
            </a:r>
            <a:r>
              <a:rPr lang="en-US" b="0" baseline="0" dirty="0" smtClean="0"/>
              <a:t>: This is used to correct any incorrect information that has been previously entered.</a:t>
            </a:r>
          </a:p>
          <a:p>
            <a:pPr marL="171450" indent="-171450">
              <a:buFont typeface="Arial" pitchFamily="34" charset="0"/>
              <a:buChar char="•"/>
            </a:pPr>
            <a:endParaRPr lang="en-US" b="0" baseline="0" dirty="0" smtClean="0"/>
          </a:p>
          <a:p>
            <a:pPr marL="171450" indent="-171450">
              <a:buFont typeface="Arial" pitchFamily="34" charset="0"/>
              <a:buChar char="•"/>
            </a:pPr>
            <a:r>
              <a:rPr lang="en-US" b="1" baseline="0" dirty="0" smtClean="0"/>
              <a:t>Add Button</a:t>
            </a:r>
            <a:r>
              <a:rPr lang="en-US" b="0" baseline="0" dirty="0" smtClean="0"/>
              <a:t>:  This is used to Add any new information to the Case.</a:t>
            </a:r>
          </a:p>
          <a:p>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NOTE: If you are updating information use the Add Button as this will save all previously entered information as history.</a:t>
            </a:r>
            <a:endParaRPr lang="en-US" b="0" i="0" u="none" dirty="0" smtClean="0"/>
          </a:p>
          <a:p>
            <a:r>
              <a:rPr lang="en-US" b="0" i="0" u="none" baseline="0" dirty="0" smtClean="0"/>
              <a:t>It is important to remember that when the Edit Button is used, the </a:t>
            </a:r>
            <a:r>
              <a:rPr lang="en-US" b="0" i="0" u="none" baseline="0" dirty="0" smtClean="0">
                <a:solidFill>
                  <a:schemeClr val="accent2"/>
                </a:solidFill>
              </a:rPr>
              <a:t>existing</a:t>
            </a:r>
            <a:r>
              <a:rPr lang="en-US" b="0" i="0" u="none" baseline="0" dirty="0" smtClean="0"/>
              <a:t> information is overwritten.  This changes the information and does not retain the existing values. This prevents the user from being able to view historical records. </a:t>
            </a:r>
            <a:endParaRPr lang="en-US" b="0" i="0" u="none" dirty="0" smtClean="0"/>
          </a:p>
          <a:p>
            <a:pPr marL="291179" indent="-291179">
              <a:buFont typeface="Arial" pitchFamily="34" charset="0"/>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28</a:t>
            </a:fld>
            <a:endParaRPr lang="en-US" dirty="0"/>
          </a:p>
        </p:txBody>
      </p:sp>
    </p:spTree>
    <p:extLst>
      <p:ext uri="{BB962C8B-B14F-4D97-AF65-F5344CB8AC3E}">
        <p14:creationId xmlns:p14="http://schemas.microsoft.com/office/powerpoint/2010/main" val="3000186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Options to choose from in the Living in the Home Status</a:t>
            </a:r>
            <a:r>
              <a:rPr lang="en-US" baseline="0" dirty="0" smtClean="0"/>
              <a:t> </a:t>
            </a:r>
            <a:r>
              <a:rPr lang="en-US" baseline="0" dirty="0" smtClean="0"/>
              <a:t>drop-down </a:t>
            </a:r>
            <a:r>
              <a:rPr lang="en-US" baseline="0" dirty="0" smtClean="0"/>
              <a:t>box </a:t>
            </a:r>
          </a:p>
          <a:p>
            <a:endParaRPr lang="en-US" baseline="0" dirty="0" smtClean="0"/>
          </a:p>
          <a:p>
            <a:r>
              <a:rPr lang="en-US" baseline="0" dirty="0" smtClean="0"/>
              <a:t>Added in error?</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29</a:t>
            </a:fld>
            <a:endParaRPr lang="en-US" dirty="0"/>
          </a:p>
        </p:txBody>
      </p:sp>
    </p:spTree>
    <p:extLst>
      <p:ext uri="{BB962C8B-B14F-4D97-AF65-F5344CB8AC3E}">
        <p14:creationId xmlns:p14="http://schemas.microsoft.com/office/powerpoint/2010/main" val="4038116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30</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page is similar</a:t>
            </a:r>
            <a:r>
              <a:rPr lang="en-US" baseline="0" dirty="0" smtClean="0"/>
              <a:t> </a:t>
            </a:r>
            <a:r>
              <a:rPr lang="en-US" baseline="0" smtClean="0"/>
              <a:t>to LERP </a:t>
            </a:r>
            <a:r>
              <a:rPr lang="en-US" baseline="0" dirty="0" smtClean="0"/>
              <a:t>in KAECSES</a:t>
            </a:r>
            <a:r>
              <a:rPr lang="en-US"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31</a:t>
            </a:fld>
            <a:endParaRPr lang="en-US" dirty="0"/>
          </a:p>
        </p:txBody>
      </p:sp>
    </p:spTree>
    <p:extLst>
      <p:ext uri="{BB962C8B-B14F-4D97-AF65-F5344CB8AC3E}">
        <p14:creationId xmlns:p14="http://schemas.microsoft.com/office/powerpoint/2010/main" val="1421959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 purchase and prepare record is required for the Primary Applicant</a:t>
            </a:r>
            <a:r>
              <a:rPr lang="en-US" baseline="0" dirty="0" smtClean="0"/>
              <a:t> and any individuals that purchase and prepare with the Primary Applicant that are not already required to be part of the FA household.  This includes Unrelated individuals and adult siblings or children that are not required to be part of an FA household unless the purchase and prepare meals together.</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32</a:t>
            </a:fld>
            <a:endParaRPr lang="en-US" dirty="0"/>
          </a:p>
        </p:txBody>
      </p:sp>
    </p:spTree>
    <p:extLst>
      <p:ext uri="{BB962C8B-B14F-4D97-AF65-F5344CB8AC3E}">
        <p14:creationId xmlns:p14="http://schemas.microsoft.com/office/powerpoint/2010/main" val="26496511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33</a:t>
            </a:fld>
            <a:endParaRPr lang="en-US" dirty="0"/>
          </a:p>
        </p:txBody>
      </p:sp>
    </p:spTree>
    <p:extLst>
      <p:ext uri="{BB962C8B-B14F-4D97-AF65-F5344CB8AC3E}">
        <p14:creationId xmlns:p14="http://schemas.microsoft.com/office/powerpoint/2010/main" val="3820360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Medical</a:t>
            </a:r>
            <a:r>
              <a:rPr lang="en-US" baseline="0" dirty="0" smtClean="0"/>
              <a:t> Eligibility: Data Gathering-Financial Pages</a:t>
            </a:r>
          </a:p>
          <a:p>
            <a:endParaRPr lang="en-US" baseline="0" dirty="0" smtClean="0"/>
          </a:p>
          <a:p>
            <a:r>
              <a:rPr lang="en-US" dirty="0" smtClean="0"/>
              <a:t>Explain:</a:t>
            </a:r>
          </a:p>
          <a:p>
            <a:pPr lvl="1"/>
            <a:r>
              <a:rPr lang="en-US" dirty="0" smtClean="0"/>
              <a:t>This unit will provide you with an overview of the Financial pages in KEES.</a:t>
            </a:r>
          </a:p>
          <a:p>
            <a:pPr lvl="1"/>
            <a:endParaRPr lang="en-US" dirty="0" smtClean="0"/>
          </a:p>
          <a:p>
            <a:r>
              <a:rPr lang="en-US" dirty="0" smtClean="0"/>
              <a:t>Transition: Let’s look at the overall process.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34</a:t>
            </a:fld>
            <a:endParaRPr lang="en-US" dirty="0"/>
          </a:p>
        </p:txBody>
      </p:sp>
    </p:spTree>
    <p:extLst>
      <p:ext uri="{BB962C8B-B14F-4D97-AF65-F5344CB8AC3E}">
        <p14:creationId xmlns:p14="http://schemas.microsoft.com/office/powerpoint/2010/main" val="2584486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The</a:t>
            </a:r>
            <a:r>
              <a:rPr lang="en-US" baseline="0" dirty="0" smtClean="0"/>
              <a:t> income page captures all income—this includes earned income, like wages, unearned income, such as Social Security or Unemployment benefits, and self employment. On KAECSES these incomes were captured on multiple screens. KEES will house all the income information in one place.</a:t>
            </a: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35</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latin typeface="Arial" panose="020B0604020202020204" pitchFamily="34" charset="0"/>
                <a:cs typeface="Arial" panose="020B0604020202020204" pitchFamily="34" charset="0"/>
              </a:rPr>
              <a:t>Again, remember  Income information is stored at a consumer level, not a case level. This means if a consumer is on multiple cases, changing income on one will update the information for other cases (based on Program Type).</a:t>
            </a:r>
          </a:p>
          <a:p>
            <a:pPr defTabSz="931774">
              <a:defRPr/>
            </a:pPr>
            <a:endParaRPr lang="en-US" dirty="0">
              <a:latin typeface="Arial" panose="020B0604020202020204" pitchFamily="34" charset="0"/>
              <a:cs typeface="Arial" panose="020B0604020202020204" pitchFamily="34" charset="0"/>
            </a:endParaRPr>
          </a:p>
          <a:p>
            <a:pPr marL="349415" indent="-349415">
              <a:buFont typeface="Arial" panose="020B0604020202020204" pitchFamily="34" charset="0"/>
              <a:buChar char="•"/>
            </a:pPr>
            <a:r>
              <a:rPr lang="en-US" dirty="0">
                <a:latin typeface="Arial" panose="020B0604020202020204" pitchFamily="34" charset="0"/>
                <a:cs typeface="Arial" panose="020B0604020202020204" pitchFamily="34" charset="0"/>
              </a:rPr>
              <a:t>The Income List page shows summary information and has </a:t>
            </a:r>
            <a:r>
              <a:rPr lang="en-US" b="1" dirty="0">
                <a:latin typeface="Arial" panose="020B0604020202020204" pitchFamily="34" charset="0"/>
                <a:cs typeface="Arial" panose="020B0604020202020204" pitchFamily="34" charset="0"/>
              </a:rPr>
              <a:t>Add</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Edit</a:t>
            </a:r>
            <a:r>
              <a:rPr lang="en-US" dirty="0">
                <a:latin typeface="Arial" panose="020B0604020202020204" pitchFamily="34" charset="0"/>
                <a:cs typeface="Arial" panose="020B0604020202020204" pitchFamily="34" charset="0"/>
              </a:rPr>
              <a:t> buttons to access the detail pages</a:t>
            </a:r>
          </a:p>
          <a:p>
            <a:pPr lvl="0"/>
            <a:endParaRPr lang="en-US" dirty="0">
              <a:latin typeface="Arial" panose="020B0604020202020204" pitchFamily="34" charset="0"/>
              <a:cs typeface="Arial" panose="020B0604020202020204" pitchFamily="34" charset="0"/>
            </a:endParaRPr>
          </a:p>
          <a:p>
            <a:pPr marL="349415" indent="-349415">
              <a:buFont typeface="Arial" panose="020B0604020202020204" pitchFamily="34" charset="0"/>
              <a:buChar char="•"/>
            </a:pPr>
            <a:r>
              <a:rPr lang="en-US" dirty="0">
                <a:latin typeface="Arial" panose="020B0604020202020204" pitchFamily="34" charset="0"/>
                <a:cs typeface="Arial" panose="020B0604020202020204" pitchFamily="34" charset="0"/>
              </a:rPr>
              <a:t>Information is entered per program type (Medical or Non-Medical)</a:t>
            </a:r>
          </a:p>
          <a:p>
            <a:pPr lvl="0"/>
            <a:endParaRPr lang="en-US" dirty="0">
              <a:latin typeface="Arial" panose="020B0604020202020204" pitchFamily="34" charset="0"/>
              <a:cs typeface="Arial" panose="020B0604020202020204" pitchFamily="34" charset="0"/>
            </a:endParaRPr>
          </a:p>
          <a:p>
            <a:pPr marL="349415" indent="-349415">
              <a:buFont typeface="Arial" panose="020B0604020202020204" pitchFamily="34" charset="0"/>
              <a:buChar char="•"/>
            </a:pPr>
            <a:r>
              <a:rPr lang="en-US" dirty="0">
                <a:latin typeface="Arial" panose="020B0604020202020204" pitchFamily="34" charset="0"/>
                <a:cs typeface="Arial" panose="020B0604020202020204" pitchFamily="34" charset="0"/>
              </a:rPr>
              <a:t>Income Types are added on the Income Detail after selecting a Program Type and an Income Category</a:t>
            </a:r>
          </a:p>
          <a:p>
            <a:pPr marL="349415" indent="-349415">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a:t>To add a new income, on the Income List page select the Program Type from the Program Type </a:t>
            </a:r>
            <a:r>
              <a:rPr lang="en-US" dirty="0" smtClean="0"/>
              <a:t>drop-down </a:t>
            </a:r>
            <a:r>
              <a:rPr lang="en-US" dirty="0"/>
              <a:t>menu. The options are Medical and Non-Medical (beginning Phase 3). Some Income Category Values are different for Medical and Non-Medical Program Types. </a:t>
            </a:r>
          </a:p>
          <a:p>
            <a:endParaRPr lang="en-US" dirty="0"/>
          </a:p>
          <a:p>
            <a:r>
              <a:rPr lang="en-US" dirty="0"/>
              <a:t>After Medical has been selected for the Program Type, select the Income Category from the </a:t>
            </a:r>
            <a:r>
              <a:rPr lang="en-US" dirty="0" smtClean="0"/>
              <a:t>drop-down </a:t>
            </a:r>
            <a:r>
              <a:rPr lang="en-US" dirty="0"/>
              <a:t>menu. </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36</a:t>
            </a:fld>
            <a:endParaRPr lang="en-US" dirty="0"/>
          </a:p>
        </p:txBody>
      </p:sp>
    </p:spTree>
    <p:extLst>
      <p:ext uri="{BB962C8B-B14F-4D97-AF65-F5344CB8AC3E}">
        <p14:creationId xmlns:p14="http://schemas.microsoft.com/office/powerpoint/2010/main" val="34070696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Resource List page allows the worker to view the type of resources each consumer owns. The types of resources are captured on the detail pages: </a:t>
            </a:r>
          </a:p>
          <a:p>
            <a:pPr lvl="1">
              <a:buFont typeface="Arial" pitchFamily="34" charset="0"/>
              <a:buChar char="•"/>
            </a:pPr>
            <a:r>
              <a:rPr lang="en-US" b="1" dirty="0" smtClean="0"/>
              <a:t>Liquid Resources Detail</a:t>
            </a:r>
            <a:r>
              <a:rPr lang="en-US" dirty="0" smtClean="0"/>
              <a:t> </a:t>
            </a:r>
          </a:p>
          <a:p>
            <a:pPr lvl="1">
              <a:buFont typeface="Arial" pitchFamily="34" charset="0"/>
              <a:buChar char="•"/>
            </a:pPr>
            <a:r>
              <a:rPr lang="en-US" b="1" dirty="0" smtClean="0"/>
              <a:t>Motor Vehicle Detail</a:t>
            </a:r>
            <a:r>
              <a:rPr lang="en-US" dirty="0" smtClean="0"/>
              <a:t> </a:t>
            </a:r>
          </a:p>
          <a:p>
            <a:pPr lvl="1">
              <a:buFont typeface="Arial" pitchFamily="34" charset="0"/>
              <a:buChar char="•"/>
            </a:pPr>
            <a:r>
              <a:rPr lang="en-US" b="1" dirty="0" smtClean="0"/>
              <a:t>Real Property Detail</a:t>
            </a:r>
            <a:r>
              <a:rPr lang="en-US" dirty="0" smtClean="0"/>
              <a:t> </a:t>
            </a:r>
          </a:p>
          <a:p>
            <a:pPr lvl="1">
              <a:buFontTx/>
              <a:buNone/>
            </a:pPr>
            <a:endParaRPr lang="en-US" dirty="0" smtClean="0"/>
          </a:p>
          <a:p>
            <a:pPr lvl="0">
              <a:buFontTx/>
              <a:buNone/>
            </a:pPr>
            <a:endParaRPr lang="en-US" dirty="0" smtClean="0"/>
          </a:p>
          <a:p>
            <a:pPr lvl="0">
              <a:buFontTx/>
              <a:buNone/>
            </a:pPr>
            <a:r>
              <a:rPr lang="en-US" dirty="0" smtClean="0"/>
              <a:t>Transferred</a:t>
            </a:r>
            <a:r>
              <a:rPr lang="en-US" baseline="0" dirty="0" smtClean="0"/>
              <a:t> Property is calculated off system and recorded as a Non-Compliance record.</a:t>
            </a: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37</a:t>
            </a:fld>
            <a:endParaRPr lang="en-US" dirty="0"/>
          </a:p>
        </p:txBody>
      </p:sp>
    </p:spTree>
    <p:extLst>
      <p:ext uri="{BB962C8B-B14F-4D97-AF65-F5344CB8AC3E}">
        <p14:creationId xmlns:p14="http://schemas.microsoft.com/office/powerpoint/2010/main" val="42406850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Resource List Page shows:</a:t>
            </a:r>
          </a:p>
          <a:p>
            <a:pPr lvl="1">
              <a:buFont typeface="Arial" pitchFamily="34" charset="0"/>
              <a:buChar char="•"/>
            </a:pPr>
            <a:r>
              <a:rPr lang="en-US" b="1" dirty="0" smtClean="0"/>
              <a:t>Owner</a:t>
            </a:r>
            <a:r>
              <a:rPr lang="en-US" dirty="0" smtClean="0"/>
              <a:t>: the owner of the resource</a:t>
            </a:r>
          </a:p>
          <a:p>
            <a:pPr lvl="1">
              <a:buFont typeface="Arial" pitchFamily="34" charset="0"/>
              <a:buChar char="•"/>
            </a:pPr>
            <a:r>
              <a:rPr lang="en-US" b="1" dirty="0" smtClean="0"/>
              <a:t>Program Type</a:t>
            </a:r>
            <a:r>
              <a:rPr lang="en-US" dirty="0" smtClean="0"/>
              <a:t>: Medical or Non-Medical</a:t>
            </a:r>
          </a:p>
          <a:p>
            <a:pPr lvl="1">
              <a:buFont typeface="Arial" pitchFamily="34" charset="0"/>
              <a:buChar char="•"/>
            </a:pPr>
            <a:r>
              <a:rPr lang="en-US" b="1" dirty="0" smtClean="0"/>
              <a:t>Category</a:t>
            </a:r>
            <a:r>
              <a:rPr lang="en-US" dirty="0" smtClean="0"/>
              <a:t>: Liquid, Motor Vehicle, or Real Property </a:t>
            </a:r>
          </a:p>
          <a:p>
            <a:pPr lvl="1">
              <a:buFont typeface="Arial" pitchFamily="34" charset="0"/>
              <a:buChar char="•"/>
            </a:pPr>
            <a:r>
              <a:rPr lang="en-US" b="1" dirty="0" smtClean="0"/>
              <a:t>Type: </a:t>
            </a:r>
            <a:r>
              <a:rPr lang="en-US" dirty="0" smtClean="0"/>
              <a:t>Type of Liquid or Real</a:t>
            </a:r>
            <a:r>
              <a:rPr lang="en-US" baseline="0" dirty="0" smtClean="0"/>
              <a:t> Property</a:t>
            </a:r>
            <a:endParaRPr lang="en-US" dirty="0" smtClean="0"/>
          </a:p>
          <a:p>
            <a:pPr lvl="1">
              <a:buFont typeface="Arial" pitchFamily="34" charset="0"/>
              <a:buChar char="•"/>
            </a:pPr>
            <a:r>
              <a:rPr lang="en-US" b="1" dirty="0" smtClean="0"/>
              <a:t>Begin Date</a:t>
            </a:r>
            <a:r>
              <a:rPr lang="en-US" dirty="0" smtClean="0"/>
              <a:t>: The first day of the first month medical assistance is requested; this can be the first day of the application month or a prior medical month.</a:t>
            </a:r>
          </a:p>
          <a:p>
            <a:pPr lvl="1">
              <a:buFont typeface="Arial" pitchFamily="34" charset="0"/>
              <a:buChar char="•"/>
            </a:pPr>
            <a:r>
              <a:rPr lang="en-US" b="1" dirty="0" smtClean="0"/>
              <a:t>End Date</a:t>
            </a:r>
            <a:r>
              <a:rPr lang="en-US" dirty="0" smtClean="0"/>
              <a:t>: The date the consumer no longer owned the resource</a:t>
            </a:r>
          </a:p>
          <a:p>
            <a:r>
              <a:rPr lang="en-US" dirty="0" smtClean="0"/>
              <a:t> </a:t>
            </a:r>
          </a:p>
          <a:p>
            <a:r>
              <a:rPr lang="en-US" dirty="0" smtClean="0"/>
              <a:t>This page has the ability to sort resources by Program Type (Medical or Non-Medical) and display by date.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38</a:t>
            </a:fld>
            <a:endParaRPr lang="en-US" dirty="0"/>
          </a:p>
        </p:txBody>
      </p:sp>
    </p:spTree>
    <p:extLst>
      <p:ext uri="{BB962C8B-B14F-4D97-AF65-F5344CB8AC3E}">
        <p14:creationId xmlns:p14="http://schemas.microsoft.com/office/powerpoint/2010/main" val="35303556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Resource List Page shows:</a:t>
            </a:r>
          </a:p>
          <a:p>
            <a:pPr lvl="1">
              <a:buFont typeface="Arial" pitchFamily="34" charset="0"/>
              <a:buChar char="•"/>
            </a:pPr>
            <a:r>
              <a:rPr lang="en-US" b="1" dirty="0" smtClean="0"/>
              <a:t>Owner</a:t>
            </a:r>
            <a:r>
              <a:rPr lang="en-US" dirty="0" smtClean="0"/>
              <a:t>: the owner of the resource</a:t>
            </a:r>
          </a:p>
          <a:p>
            <a:pPr lvl="1">
              <a:buFont typeface="Arial" pitchFamily="34" charset="0"/>
              <a:buChar char="•"/>
            </a:pPr>
            <a:r>
              <a:rPr lang="en-US" b="1" dirty="0" smtClean="0"/>
              <a:t>Program Type</a:t>
            </a:r>
            <a:r>
              <a:rPr lang="en-US" dirty="0" smtClean="0"/>
              <a:t>: Medical or Non-Medical</a:t>
            </a:r>
          </a:p>
          <a:p>
            <a:pPr lvl="1">
              <a:buFont typeface="Arial" pitchFamily="34" charset="0"/>
              <a:buChar char="•"/>
            </a:pPr>
            <a:r>
              <a:rPr lang="en-US" b="1" dirty="0" smtClean="0"/>
              <a:t>Category</a:t>
            </a:r>
            <a:r>
              <a:rPr lang="en-US" dirty="0" smtClean="0"/>
              <a:t>: Liquid, Motor Vehicle, or Real Property </a:t>
            </a:r>
          </a:p>
          <a:p>
            <a:pPr lvl="1">
              <a:buFont typeface="Arial" pitchFamily="34" charset="0"/>
              <a:buChar char="•"/>
            </a:pPr>
            <a:r>
              <a:rPr lang="en-US" b="1" dirty="0" smtClean="0"/>
              <a:t>Type: </a:t>
            </a:r>
            <a:r>
              <a:rPr lang="en-US" dirty="0" smtClean="0"/>
              <a:t>Type of Liquid or Real</a:t>
            </a:r>
            <a:r>
              <a:rPr lang="en-US" baseline="0" dirty="0" smtClean="0"/>
              <a:t> Property</a:t>
            </a:r>
            <a:endParaRPr lang="en-US" dirty="0" smtClean="0"/>
          </a:p>
          <a:p>
            <a:pPr lvl="1">
              <a:buFont typeface="Arial" pitchFamily="34" charset="0"/>
              <a:buChar char="•"/>
            </a:pPr>
            <a:r>
              <a:rPr lang="en-US" b="1" dirty="0" smtClean="0"/>
              <a:t>Begin Date</a:t>
            </a:r>
            <a:r>
              <a:rPr lang="en-US" dirty="0" smtClean="0"/>
              <a:t>: The first day of the first month medical assistance is requested; this can be the first day of the application month or a prior medical month.</a:t>
            </a:r>
          </a:p>
          <a:p>
            <a:pPr lvl="1">
              <a:buFont typeface="Arial" pitchFamily="34" charset="0"/>
              <a:buChar char="•"/>
            </a:pPr>
            <a:r>
              <a:rPr lang="en-US" b="1" dirty="0" smtClean="0"/>
              <a:t>End Date</a:t>
            </a:r>
            <a:r>
              <a:rPr lang="en-US" dirty="0" smtClean="0"/>
              <a:t>: The date the consumer no longer owned the resource</a:t>
            </a:r>
          </a:p>
          <a:p>
            <a:r>
              <a:rPr lang="en-US" dirty="0" smtClean="0"/>
              <a:t> </a:t>
            </a:r>
          </a:p>
          <a:p>
            <a:r>
              <a:rPr lang="en-US" dirty="0" smtClean="0"/>
              <a:t>This page has the ability to sort resources by Program Type (Medical or Non-Medical) and display by date.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39</a:t>
            </a:fld>
            <a:endParaRPr lang="en-US" dirty="0"/>
          </a:p>
        </p:txBody>
      </p:sp>
    </p:spTree>
    <p:extLst>
      <p:ext uri="{BB962C8B-B14F-4D97-AF65-F5344CB8AC3E}">
        <p14:creationId xmlns:p14="http://schemas.microsoft.com/office/powerpoint/2010/main" val="35303556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Liquid Resource Detail page:</a:t>
            </a:r>
          </a:p>
          <a:p>
            <a:pPr lvl="1">
              <a:buFont typeface="Arial" pitchFamily="34" charset="0"/>
              <a:buChar char="•"/>
            </a:pPr>
            <a:r>
              <a:rPr lang="en-US" dirty="0" smtClean="0"/>
              <a:t>Select the Owner of the resource from the Owner </a:t>
            </a:r>
            <a:r>
              <a:rPr lang="en-US" dirty="0" smtClean="0"/>
              <a:t>drop-down </a:t>
            </a:r>
            <a:r>
              <a:rPr lang="en-US" dirty="0" smtClean="0"/>
              <a:t>menu. This menu is populated by the members on the case.</a:t>
            </a:r>
          </a:p>
          <a:p>
            <a:pPr lvl="1">
              <a:buFont typeface="Arial" pitchFamily="34" charset="0"/>
              <a:buChar char="•"/>
            </a:pPr>
            <a:r>
              <a:rPr lang="en-US" dirty="0" smtClean="0"/>
              <a:t>The Percentage of ownership is 100% for most resources.</a:t>
            </a:r>
          </a:p>
          <a:p>
            <a:pPr lvl="1">
              <a:buFont typeface="Arial" pitchFamily="34" charset="0"/>
              <a:buChar char="•"/>
            </a:pPr>
            <a:r>
              <a:rPr lang="en-US" dirty="0" smtClean="0"/>
              <a:t>The Begin Date should be the first day of the first month eligibility determination is requested for the application.</a:t>
            </a:r>
          </a:p>
          <a:p>
            <a:pPr lvl="1">
              <a:buFont typeface="Arial" pitchFamily="34" charset="0"/>
              <a:buChar char="•"/>
            </a:pPr>
            <a:r>
              <a:rPr lang="en-US" dirty="0" smtClean="0"/>
              <a:t>The Liquid Resource Type</a:t>
            </a:r>
            <a:r>
              <a:rPr lang="en-US" baseline="0" dirty="0" smtClean="0"/>
              <a:t> varies and will change the Description.</a:t>
            </a:r>
          </a:p>
          <a:p>
            <a:pPr lvl="1">
              <a:buFont typeface="Arial" pitchFamily="34" charset="0"/>
              <a:buChar char="•"/>
            </a:pPr>
            <a:r>
              <a:rPr lang="en-US" baseline="0" dirty="0" smtClean="0"/>
              <a:t>The Description field determines if the liquid resource is countable or exempt.</a:t>
            </a:r>
          </a:p>
          <a:p>
            <a:pPr lvl="1">
              <a:buFont typeface="Arial" pitchFamily="34" charset="0"/>
              <a:buChar char="•"/>
            </a:pPr>
            <a:r>
              <a:rPr lang="en-US" baseline="0" dirty="0" smtClean="0"/>
              <a:t>The Current Value is the amount the user wants counted in the eligibility determination.</a:t>
            </a:r>
            <a:endParaRPr lang="en-US" dirty="0" smtClean="0"/>
          </a:p>
          <a:p>
            <a:pPr lvl="1">
              <a:buFont typeface="Arial" pitchFamily="34" charset="0"/>
              <a:buChar char="•"/>
            </a:pPr>
            <a:r>
              <a:rPr lang="en-US" dirty="0" smtClean="0"/>
              <a:t>The Verification field</a:t>
            </a:r>
            <a:r>
              <a:rPr lang="en-US" baseline="0" dirty="0" smtClean="0"/>
              <a:t> determines if the resource has been verified.</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40</a:t>
            </a:fld>
            <a:endParaRPr lang="en-US" dirty="0"/>
          </a:p>
        </p:txBody>
      </p:sp>
    </p:spTree>
    <p:extLst>
      <p:ext uri="{BB962C8B-B14F-4D97-AF65-F5344CB8AC3E}">
        <p14:creationId xmlns:p14="http://schemas.microsoft.com/office/powerpoint/2010/main" val="2021034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Resource List Page shows:</a:t>
            </a:r>
          </a:p>
          <a:p>
            <a:pPr lvl="1">
              <a:buFont typeface="Arial" pitchFamily="34" charset="0"/>
              <a:buChar char="•"/>
            </a:pPr>
            <a:r>
              <a:rPr lang="en-US" b="1" dirty="0" smtClean="0"/>
              <a:t>Owner</a:t>
            </a:r>
            <a:r>
              <a:rPr lang="en-US" dirty="0" smtClean="0"/>
              <a:t>: the owner of the resource</a:t>
            </a:r>
          </a:p>
          <a:p>
            <a:pPr lvl="1">
              <a:buFont typeface="Arial" pitchFamily="34" charset="0"/>
              <a:buChar char="•"/>
            </a:pPr>
            <a:r>
              <a:rPr lang="en-US" b="1" dirty="0" smtClean="0"/>
              <a:t>Program Type</a:t>
            </a:r>
            <a:r>
              <a:rPr lang="en-US" dirty="0" smtClean="0"/>
              <a:t>: Medical or Non-Medical</a:t>
            </a:r>
          </a:p>
          <a:p>
            <a:pPr lvl="1">
              <a:buFont typeface="Arial" pitchFamily="34" charset="0"/>
              <a:buChar char="•"/>
            </a:pPr>
            <a:r>
              <a:rPr lang="en-US" b="1" dirty="0" smtClean="0"/>
              <a:t>Category</a:t>
            </a:r>
            <a:r>
              <a:rPr lang="en-US" dirty="0" smtClean="0"/>
              <a:t>: Liquid, Motor Vehicle, or Real Property </a:t>
            </a:r>
          </a:p>
          <a:p>
            <a:pPr lvl="1">
              <a:buFont typeface="Arial" pitchFamily="34" charset="0"/>
              <a:buChar char="•"/>
            </a:pPr>
            <a:r>
              <a:rPr lang="en-US" b="1" dirty="0" smtClean="0"/>
              <a:t>Type: </a:t>
            </a:r>
            <a:r>
              <a:rPr lang="en-US" dirty="0" smtClean="0"/>
              <a:t>Type of Liquid or Real</a:t>
            </a:r>
            <a:r>
              <a:rPr lang="en-US" baseline="0" dirty="0" smtClean="0"/>
              <a:t> Property</a:t>
            </a:r>
            <a:endParaRPr lang="en-US" dirty="0" smtClean="0"/>
          </a:p>
          <a:p>
            <a:pPr lvl="1">
              <a:buFont typeface="Arial" pitchFamily="34" charset="0"/>
              <a:buChar char="•"/>
            </a:pPr>
            <a:r>
              <a:rPr lang="en-US" b="1" dirty="0" smtClean="0"/>
              <a:t>Begin Date</a:t>
            </a:r>
            <a:r>
              <a:rPr lang="en-US" dirty="0" smtClean="0"/>
              <a:t>: The first day of the first month medical assistance is requested; this can be the first day of the application month or a prior medical month.</a:t>
            </a:r>
          </a:p>
          <a:p>
            <a:pPr lvl="1">
              <a:buFont typeface="Arial" pitchFamily="34" charset="0"/>
              <a:buChar char="•"/>
            </a:pPr>
            <a:r>
              <a:rPr lang="en-US" b="1" dirty="0" smtClean="0"/>
              <a:t>End Date</a:t>
            </a:r>
            <a:r>
              <a:rPr lang="en-US" dirty="0" smtClean="0"/>
              <a:t>: The date the consumer no longer owned the resource</a:t>
            </a:r>
          </a:p>
          <a:p>
            <a:r>
              <a:rPr lang="en-US" dirty="0" smtClean="0"/>
              <a:t> </a:t>
            </a:r>
          </a:p>
          <a:p>
            <a:r>
              <a:rPr lang="en-US" dirty="0" smtClean="0"/>
              <a:t>This page has the ability to sort resources by Program Type (Medical or Non-Medical) and display by date.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41</a:t>
            </a:fld>
            <a:endParaRPr lang="en-US" dirty="0"/>
          </a:p>
        </p:txBody>
      </p:sp>
    </p:spTree>
    <p:extLst>
      <p:ext uri="{BB962C8B-B14F-4D97-AF65-F5344CB8AC3E}">
        <p14:creationId xmlns:p14="http://schemas.microsoft.com/office/powerpoint/2010/main" val="35303556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Motor Vehicle Detail page:</a:t>
            </a:r>
          </a:p>
          <a:p>
            <a:pPr lvl="1">
              <a:buFont typeface="Arial" pitchFamily="34" charset="0"/>
              <a:buChar char="•"/>
            </a:pPr>
            <a:r>
              <a:rPr lang="en-US" dirty="0" smtClean="0"/>
              <a:t>Select the Owner of the vehicle from the Owner </a:t>
            </a:r>
            <a:r>
              <a:rPr lang="en-US" dirty="0" smtClean="0"/>
              <a:t>drop-down </a:t>
            </a:r>
            <a:r>
              <a:rPr lang="en-US" dirty="0" smtClean="0"/>
              <a:t>menu. This menu is populated by the members on the case.</a:t>
            </a:r>
          </a:p>
          <a:p>
            <a:pPr lvl="1">
              <a:buFont typeface="Arial" pitchFamily="34" charset="0"/>
              <a:buChar char="•"/>
            </a:pPr>
            <a:r>
              <a:rPr lang="en-US" dirty="0" smtClean="0"/>
              <a:t>The Percentage of ownership is 100% for most resources.</a:t>
            </a:r>
          </a:p>
          <a:p>
            <a:pPr lvl="1">
              <a:buFont typeface="Arial" pitchFamily="34" charset="0"/>
              <a:buChar char="•"/>
            </a:pPr>
            <a:r>
              <a:rPr lang="en-US" dirty="0" smtClean="0"/>
              <a:t>Enter the detail information regarding the Year, Make, Model, and Motor Vehicle Type.</a:t>
            </a:r>
          </a:p>
          <a:p>
            <a:pPr lvl="1">
              <a:buFont typeface="Arial" pitchFamily="34" charset="0"/>
              <a:buChar char="•"/>
            </a:pPr>
            <a:r>
              <a:rPr lang="en-US" dirty="0" smtClean="0"/>
              <a:t>The Begin Date should be the first day of the first month eligibility determination is requested for the application.</a:t>
            </a:r>
          </a:p>
          <a:p>
            <a:pPr lvl="1">
              <a:buFont typeface="Arial" pitchFamily="34" charset="0"/>
              <a:buChar char="•"/>
            </a:pPr>
            <a:r>
              <a:rPr lang="en-US" dirty="0" smtClean="0"/>
              <a:t>Select the Fair Market Value Source (optional):</a:t>
            </a:r>
          </a:p>
          <a:p>
            <a:pPr lvl="2"/>
            <a:r>
              <a:rPr lang="en-US" dirty="0" smtClean="0"/>
              <a:t>Blue Book</a:t>
            </a:r>
          </a:p>
          <a:p>
            <a:pPr lvl="2"/>
            <a:r>
              <a:rPr lang="en-US" dirty="0" smtClean="0"/>
              <a:t>County Appraisal</a:t>
            </a:r>
          </a:p>
          <a:p>
            <a:pPr lvl="2"/>
            <a:r>
              <a:rPr lang="en-US" dirty="0" smtClean="0"/>
              <a:t>Dealer Estimates</a:t>
            </a:r>
          </a:p>
          <a:p>
            <a:pPr lvl="2"/>
            <a:r>
              <a:rPr lang="en-US" dirty="0" smtClean="0"/>
              <a:t>Other</a:t>
            </a:r>
          </a:p>
          <a:p>
            <a:pPr lvl="2"/>
            <a:r>
              <a:rPr lang="en-US" dirty="0" smtClean="0"/>
              <a:t>Private Appraisal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42</a:t>
            </a:fld>
            <a:endParaRPr lang="en-US" dirty="0"/>
          </a:p>
        </p:txBody>
      </p:sp>
    </p:spTree>
    <p:extLst>
      <p:ext uri="{BB962C8B-B14F-4D97-AF65-F5344CB8AC3E}">
        <p14:creationId xmlns:p14="http://schemas.microsoft.com/office/powerpoint/2010/main" val="2021034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Expense List page lists the expenses associated to case members.</a:t>
            </a:r>
          </a:p>
          <a:p>
            <a:r>
              <a:rPr lang="en-US" dirty="0" smtClean="0"/>
              <a:t> </a:t>
            </a:r>
          </a:p>
          <a:p>
            <a:r>
              <a:rPr lang="en-US" dirty="0" smtClean="0"/>
              <a:t>The fields on this page include:</a:t>
            </a:r>
          </a:p>
          <a:p>
            <a:pPr lvl="1">
              <a:buFont typeface="Arial" pitchFamily="34" charset="0"/>
              <a:buChar char="•"/>
            </a:pPr>
            <a:r>
              <a:rPr lang="en-US" b="1" dirty="0" smtClean="0"/>
              <a:t>Category:</a:t>
            </a:r>
            <a:r>
              <a:rPr lang="en-US" dirty="0" smtClean="0"/>
              <a:t> the category of expense</a:t>
            </a:r>
          </a:p>
          <a:p>
            <a:pPr lvl="1">
              <a:buFont typeface="Arial" pitchFamily="34" charset="0"/>
              <a:buChar char="•"/>
            </a:pPr>
            <a:r>
              <a:rPr lang="en-US" b="1" dirty="0" smtClean="0"/>
              <a:t>Type: </a:t>
            </a:r>
            <a:r>
              <a:rPr lang="en-US" dirty="0" smtClean="0"/>
              <a:t> the type of expense within the category</a:t>
            </a:r>
          </a:p>
          <a:p>
            <a:pPr lvl="1">
              <a:buFont typeface="Arial" pitchFamily="34" charset="0"/>
              <a:buChar char="•"/>
            </a:pPr>
            <a:r>
              <a:rPr lang="en-US" b="1" dirty="0" smtClean="0"/>
              <a:t>Amount:</a:t>
            </a:r>
            <a:r>
              <a:rPr lang="en-US" dirty="0" smtClean="0"/>
              <a:t> the amount of the expense</a:t>
            </a:r>
          </a:p>
          <a:p>
            <a:pPr lvl="1">
              <a:buFont typeface="Arial" pitchFamily="34" charset="0"/>
              <a:buChar char="•"/>
            </a:pPr>
            <a:r>
              <a:rPr lang="en-US" b="1" dirty="0" smtClean="0"/>
              <a:t>Begin Date: </a:t>
            </a:r>
            <a:r>
              <a:rPr lang="en-US" dirty="0" smtClean="0"/>
              <a:t> the first day of the first month for which eligibility is being processed</a:t>
            </a:r>
          </a:p>
          <a:p>
            <a:pPr lvl="1">
              <a:buFont typeface="Arial" pitchFamily="34" charset="0"/>
              <a:buChar char="•"/>
            </a:pPr>
            <a:r>
              <a:rPr lang="en-US" b="1" dirty="0" smtClean="0"/>
              <a:t>End Date: </a:t>
            </a:r>
            <a:r>
              <a:rPr lang="en-US" dirty="0" smtClean="0"/>
              <a:t> the date the consumer no longer has the expense</a:t>
            </a:r>
          </a:p>
        </p:txBody>
      </p:sp>
      <p:sp>
        <p:nvSpPr>
          <p:cNvPr id="4" name="Slide Number Placeholder 3"/>
          <p:cNvSpPr>
            <a:spLocks noGrp="1"/>
          </p:cNvSpPr>
          <p:nvPr>
            <p:ph type="sldNum" sz="quarter" idx="10"/>
          </p:nvPr>
        </p:nvSpPr>
        <p:spPr/>
        <p:txBody>
          <a:bodyPr/>
          <a:lstStyle/>
          <a:p>
            <a:fld id="{227D64EB-181A-4E2D-AC89-30FC576AD03E}" type="slidenum">
              <a:rPr lang="en-US" smtClean="0"/>
              <a:t>43</a:t>
            </a:fld>
            <a:endParaRPr lang="en-US" dirty="0"/>
          </a:p>
        </p:txBody>
      </p:sp>
    </p:spTree>
    <p:extLst>
      <p:ext uri="{BB962C8B-B14F-4D97-AF65-F5344CB8AC3E}">
        <p14:creationId xmlns:p14="http://schemas.microsoft.com/office/powerpoint/2010/main" val="31603781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Expense List page lists the expenses associated to case members.</a:t>
            </a:r>
          </a:p>
          <a:p>
            <a:r>
              <a:rPr lang="en-US" dirty="0" smtClean="0"/>
              <a:t> </a:t>
            </a:r>
          </a:p>
          <a:p>
            <a:r>
              <a:rPr lang="en-US" dirty="0" smtClean="0"/>
              <a:t>The fields on this page include:</a:t>
            </a:r>
          </a:p>
          <a:p>
            <a:pPr lvl="1">
              <a:buFont typeface="Arial" pitchFamily="34" charset="0"/>
              <a:buChar char="•"/>
            </a:pPr>
            <a:r>
              <a:rPr lang="en-US" b="1" dirty="0" smtClean="0"/>
              <a:t>Category:</a:t>
            </a:r>
            <a:r>
              <a:rPr lang="en-US" dirty="0" smtClean="0"/>
              <a:t> the category of expense</a:t>
            </a:r>
          </a:p>
          <a:p>
            <a:pPr lvl="1">
              <a:buFont typeface="Arial" pitchFamily="34" charset="0"/>
              <a:buChar char="•"/>
            </a:pPr>
            <a:r>
              <a:rPr lang="en-US" b="1" dirty="0" smtClean="0"/>
              <a:t>Type: </a:t>
            </a:r>
            <a:r>
              <a:rPr lang="en-US" dirty="0" smtClean="0"/>
              <a:t> the type of expense within the category</a:t>
            </a:r>
          </a:p>
          <a:p>
            <a:pPr lvl="1">
              <a:buFont typeface="Arial" pitchFamily="34" charset="0"/>
              <a:buChar char="•"/>
            </a:pPr>
            <a:r>
              <a:rPr lang="en-US" b="1" dirty="0" smtClean="0"/>
              <a:t>Amount:</a:t>
            </a:r>
            <a:r>
              <a:rPr lang="en-US" dirty="0" smtClean="0"/>
              <a:t> the amount of the expense</a:t>
            </a:r>
          </a:p>
          <a:p>
            <a:pPr lvl="1">
              <a:buFont typeface="Arial" pitchFamily="34" charset="0"/>
              <a:buChar char="•"/>
            </a:pPr>
            <a:r>
              <a:rPr lang="en-US" b="1" dirty="0" smtClean="0"/>
              <a:t>Begin Date: </a:t>
            </a:r>
            <a:r>
              <a:rPr lang="en-US" dirty="0" smtClean="0"/>
              <a:t> the first day of the first month for which eligibility is being processed</a:t>
            </a:r>
          </a:p>
          <a:p>
            <a:pPr lvl="1">
              <a:buFont typeface="Arial" pitchFamily="34" charset="0"/>
              <a:buChar char="•"/>
            </a:pPr>
            <a:r>
              <a:rPr lang="en-US" b="1" dirty="0" smtClean="0"/>
              <a:t>End Date: </a:t>
            </a:r>
            <a:r>
              <a:rPr lang="en-US" dirty="0" smtClean="0"/>
              <a:t> the date the consumer no longer has the expense</a:t>
            </a:r>
          </a:p>
        </p:txBody>
      </p:sp>
      <p:sp>
        <p:nvSpPr>
          <p:cNvPr id="4" name="Slide Number Placeholder 3"/>
          <p:cNvSpPr>
            <a:spLocks noGrp="1"/>
          </p:cNvSpPr>
          <p:nvPr>
            <p:ph type="sldNum" sz="quarter" idx="10"/>
          </p:nvPr>
        </p:nvSpPr>
        <p:spPr/>
        <p:txBody>
          <a:bodyPr/>
          <a:lstStyle/>
          <a:p>
            <a:fld id="{227D64EB-181A-4E2D-AC89-30FC576AD03E}" type="slidenum">
              <a:rPr lang="en-US" smtClean="0"/>
              <a:t>44</a:t>
            </a:fld>
            <a:endParaRPr lang="en-US" dirty="0"/>
          </a:p>
        </p:txBody>
      </p:sp>
    </p:spTree>
    <p:extLst>
      <p:ext uri="{BB962C8B-B14F-4D97-AF65-F5344CB8AC3E}">
        <p14:creationId xmlns:p14="http://schemas.microsoft.com/office/powerpoint/2010/main" val="31603781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Expense List page lists the expenses associated to case members.</a:t>
            </a:r>
          </a:p>
          <a:p>
            <a:r>
              <a:rPr lang="en-US" dirty="0" smtClean="0"/>
              <a:t> </a:t>
            </a:r>
          </a:p>
          <a:p>
            <a:r>
              <a:rPr lang="en-US" dirty="0" smtClean="0"/>
              <a:t>The fields on this page include:</a:t>
            </a:r>
          </a:p>
          <a:p>
            <a:pPr lvl="1">
              <a:buFont typeface="Arial" pitchFamily="34" charset="0"/>
              <a:buChar char="•"/>
            </a:pPr>
            <a:r>
              <a:rPr lang="en-US" b="1" dirty="0" smtClean="0"/>
              <a:t>Category:</a:t>
            </a:r>
            <a:r>
              <a:rPr lang="en-US" dirty="0" smtClean="0"/>
              <a:t> the category of expense</a:t>
            </a:r>
          </a:p>
          <a:p>
            <a:pPr lvl="1">
              <a:buFont typeface="Arial" pitchFamily="34" charset="0"/>
              <a:buChar char="•"/>
            </a:pPr>
            <a:r>
              <a:rPr lang="en-US" b="1" dirty="0" smtClean="0"/>
              <a:t>Type: </a:t>
            </a:r>
            <a:r>
              <a:rPr lang="en-US" dirty="0" smtClean="0"/>
              <a:t> the type of expense within the category</a:t>
            </a:r>
          </a:p>
          <a:p>
            <a:pPr lvl="1">
              <a:buFont typeface="Arial" pitchFamily="34" charset="0"/>
              <a:buChar char="•"/>
            </a:pPr>
            <a:r>
              <a:rPr lang="en-US" b="1" dirty="0" smtClean="0"/>
              <a:t>Amount:</a:t>
            </a:r>
            <a:r>
              <a:rPr lang="en-US" dirty="0" smtClean="0"/>
              <a:t> the amount of the expense</a:t>
            </a:r>
          </a:p>
          <a:p>
            <a:pPr lvl="1">
              <a:buFont typeface="Arial" pitchFamily="34" charset="0"/>
              <a:buChar char="•"/>
            </a:pPr>
            <a:r>
              <a:rPr lang="en-US" b="1" dirty="0" smtClean="0"/>
              <a:t>Begin Date: </a:t>
            </a:r>
            <a:r>
              <a:rPr lang="en-US" dirty="0" smtClean="0"/>
              <a:t> the first day of the first month for which eligibility is being processed</a:t>
            </a:r>
          </a:p>
          <a:p>
            <a:pPr lvl="1">
              <a:buFont typeface="Arial" pitchFamily="34" charset="0"/>
              <a:buChar char="•"/>
            </a:pPr>
            <a:r>
              <a:rPr lang="en-US" b="1" dirty="0" smtClean="0"/>
              <a:t>End Date: </a:t>
            </a:r>
            <a:r>
              <a:rPr lang="en-US" dirty="0" smtClean="0"/>
              <a:t> the date the consumer no longer has the expense</a:t>
            </a:r>
          </a:p>
        </p:txBody>
      </p:sp>
      <p:sp>
        <p:nvSpPr>
          <p:cNvPr id="4" name="Slide Number Placeholder 3"/>
          <p:cNvSpPr>
            <a:spLocks noGrp="1"/>
          </p:cNvSpPr>
          <p:nvPr>
            <p:ph type="sldNum" sz="quarter" idx="10"/>
          </p:nvPr>
        </p:nvSpPr>
        <p:spPr/>
        <p:txBody>
          <a:bodyPr/>
          <a:lstStyle/>
          <a:p>
            <a:fld id="{227D64EB-181A-4E2D-AC89-30FC576AD03E}" type="slidenum">
              <a:rPr lang="en-US" smtClean="0"/>
              <a:t>45</a:t>
            </a:fld>
            <a:endParaRPr lang="en-US" dirty="0"/>
          </a:p>
        </p:txBody>
      </p:sp>
    </p:spTree>
    <p:extLst>
      <p:ext uri="{BB962C8B-B14F-4D97-AF65-F5344CB8AC3E}">
        <p14:creationId xmlns:p14="http://schemas.microsoft.com/office/powerpoint/2010/main" val="31603781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Medicare Expense List page lists the Medicare</a:t>
            </a:r>
            <a:r>
              <a:rPr lang="en-US" baseline="0" dirty="0" smtClean="0"/>
              <a:t> E</a:t>
            </a:r>
            <a:r>
              <a:rPr lang="en-US" dirty="0" smtClean="0"/>
              <a:t>xpenses associated to case members.</a:t>
            </a:r>
          </a:p>
          <a:p>
            <a:r>
              <a:rPr lang="en-US" dirty="0" smtClean="0"/>
              <a:t> </a:t>
            </a:r>
          </a:p>
          <a:p>
            <a:r>
              <a:rPr lang="en-US" dirty="0" smtClean="0"/>
              <a:t>The fields on this page include:</a:t>
            </a:r>
          </a:p>
          <a:p>
            <a:pPr lvl="1">
              <a:buFont typeface="Arial" pitchFamily="34" charset="0"/>
              <a:buChar char="•"/>
            </a:pPr>
            <a:r>
              <a:rPr lang="en-US" b="1" dirty="0" smtClean="0"/>
              <a:t>Payment Type: </a:t>
            </a:r>
            <a:r>
              <a:rPr lang="en-US" dirty="0" smtClean="0"/>
              <a:t> This can be Self,</a:t>
            </a:r>
            <a:r>
              <a:rPr lang="en-US" baseline="0" dirty="0" smtClean="0"/>
              <a:t> State (if the person is on Buy-In or Medicare Savings Program), or Other Entity if another entity is paying the Medicare Premium.</a:t>
            </a:r>
            <a:endParaRPr lang="en-US" dirty="0" smtClean="0"/>
          </a:p>
          <a:p>
            <a:pPr lvl="1">
              <a:buFont typeface="Arial" pitchFamily="34" charset="0"/>
              <a:buChar char="•"/>
            </a:pPr>
            <a:r>
              <a:rPr lang="en-US" b="1" dirty="0" smtClean="0"/>
              <a:t>Payment Amount:</a:t>
            </a:r>
            <a:r>
              <a:rPr lang="en-US" dirty="0" smtClean="0"/>
              <a:t> the amount of the expense</a:t>
            </a:r>
          </a:p>
          <a:p>
            <a:pPr lvl="1">
              <a:buFont typeface="Arial" pitchFamily="34" charset="0"/>
              <a:buChar char="•"/>
            </a:pPr>
            <a:r>
              <a:rPr lang="en-US" b="1" dirty="0" smtClean="0"/>
              <a:t>Begin Date: </a:t>
            </a:r>
            <a:r>
              <a:rPr lang="en-US" dirty="0" smtClean="0"/>
              <a:t> the first day of the first month for which the</a:t>
            </a:r>
            <a:r>
              <a:rPr lang="en-US" baseline="0" dirty="0" smtClean="0"/>
              <a:t> Medicare expenses should be counted.</a:t>
            </a:r>
            <a:endParaRPr lang="en-US" dirty="0" smtClean="0"/>
          </a:p>
          <a:p>
            <a:pPr lvl="1">
              <a:buFont typeface="Arial" pitchFamily="34" charset="0"/>
              <a:buChar char="•"/>
            </a:pPr>
            <a:r>
              <a:rPr lang="en-US" b="1" dirty="0" smtClean="0"/>
              <a:t>End Date: </a:t>
            </a:r>
            <a:r>
              <a:rPr lang="en-US" dirty="0" smtClean="0"/>
              <a:t> the date the consumer no longer has the Medicare expense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46</a:t>
            </a:fld>
            <a:endParaRPr lang="en-US" dirty="0"/>
          </a:p>
        </p:txBody>
      </p:sp>
    </p:spTree>
    <p:extLst>
      <p:ext uri="{BB962C8B-B14F-4D97-AF65-F5344CB8AC3E}">
        <p14:creationId xmlns:p14="http://schemas.microsoft.com/office/powerpoint/2010/main" val="31603781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Medicare Expense Detail page lists the Medicare</a:t>
            </a:r>
            <a:r>
              <a:rPr lang="en-US" baseline="0" dirty="0" smtClean="0"/>
              <a:t> </a:t>
            </a:r>
            <a:r>
              <a:rPr lang="en-US" dirty="0" smtClean="0"/>
              <a:t>expenses associated to case members.</a:t>
            </a:r>
          </a:p>
          <a:p>
            <a:r>
              <a:rPr lang="en-US" dirty="0" smtClean="0"/>
              <a:t> </a:t>
            </a:r>
          </a:p>
          <a:p>
            <a:r>
              <a:rPr lang="en-US" dirty="0" smtClean="0"/>
              <a:t>The fields on this page include:</a:t>
            </a:r>
          </a:p>
          <a:p>
            <a:pPr lvl="1">
              <a:buFont typeface="Arial" pitchFamily="34" charset="0"/>
              <a:buChar char="•"/>
            </a:pPr>
            <a:r>
              <a:rPr lang="en-US" b="1" dirty="0" smtClean="0"/>
              <a:t>Payment Type: </a:t>
            </a:r>
            <a:r>
              <a:rPr lang="en-US" dirty="0" smtClean="0"/>
              <a:t> This can be Self,</a:t>
            </a:r>
            <a:r>
              <a:rPr lang="en-US" baseline="0" dirty="0" smtClean="0"/>
              <a:t> State (if the person is on Buy-In or Medicare Savings Program), or Other Entity if another entity is paying the Medicare Premium.</a:t>
            </a:r>
            <a:endParaRPr lang="en-US" dirty="0" smtClean="0"/>
          </a:p>
          <a:p>
            <a:pPr lvl="1">
              <a:buFont typeface="Arial" pitchFamily="34" charset="0"/>
              <a:buChar char="•"/>
            </a:pPr>
            <a:r>
              <a:rPr lang="en-US" b="1" dirty="0" smtClean="0"/>
              <a:t>Payment Amount:</a:t>
            </a:r>
            <a:r>
              <a:rPr lang="en-US" dirty="0" smtClean="0"/>
              <a:t> the amount of the expense</a:t>
            </a:r>
          </a:p>
          <a:p>
            <a:pPr lvl="1">
              <a:buFont typeface="Arial" pitchFamily="34" charset="0"/>
              <a:buChar char="•"/>
            </a:pPr>
            <a:r>
              <a:rPr lang="en-US" b="1" dirty="0" smtClean="0"/>
              <a:t>Begin Date: </a:t>
            </a:r>
            <a:r>
              <a:rPr lang="en-US" dirty="0" smtClean="0"/>
              <a:t> the first day of the first month for which the</a:t>
            </a:r>
            <a:r>
              <a:rPr lang="en-US" baseline="0" dirty="0" smtClean="0"/>
              <a:t> Medicare expenses should be counted.</a:t>
            </a:r>
            <a:endParaRPr lang="en-US" dirty="0" smtClean="0"/>
          </a:p>
          <a:p>
            <a:pPr lvl="1">
              <a:buFont typeface="Arial" pitchFamily="34" charset="0"/>
              <a:buChar char="•"/>
            </a:pPr>
            <a:r>
              <a:rPr lang="en-US" b="1" dirty="0" smtClean="0"/>
              <a:t>End Date: </a:t>
            </a:r>
            <a:r>
              <a:rPr lang="en-US" dirty="0" smtClean="0"/>
              <a:t> the date the consumer no longer has the Medicare expense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47</a:t>
            </a:fld>
            <a:endParaRPr lang="en-US" dirty="0"/>
          </a:p>
        </p:txBody>
      </p:sp>
    </p:spTree>
    <p:extLst>
      <p:ext uri="{BB962C8B-B14F-4D97-AF65-F5344CB8AC3E}">
        <p14:creationId xmlns:p14="http://schemas.microsoft.com/office/powerpoint/2010/main" val="31603781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Financial Pages Summary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48</a:t>
            </a:fld>
            <a:endParaRPr lang="en-US" dirty="0"/>
          </a:p>
        </p:txBody>
      </p:sp>
    </p:spTree>
    <p:extLst>
      <p:ext uri="{BB962C8B-B14F-4D97-AF65-F5344CB8AC3E}">
        <p14:creationId xmlns:p14="http://schemas.microsoft.com/office/powerpoint/2010/main" val="29478790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Viewing</a:t>
            </a:r>
            <a:r>
              <a:rPr lang="en-US" baseline="0" dirty="0" smtClean="0"/>
              <a:t> </a:t>
            </a:r>
            <a:r>
              <a:rPr lang="en-US" dirty="0" smtClean="0"/>
              <a:t>Forms and NOAS</a:t>
            </a:r>
          </a:p>
          <a:p>
            <a:pPr>
              <a:spcBef>
                <a:spcPts val="1223"/>
              </a:spcBef>
            </a:pPr>
            <a:r>
              <a:rPr lang="en-US" dirty="0" smtClean="0"/>
              <a:t>KEES contains a record of all </a:t>
            </a:r>
            <a:r>
              <a:rPr lang="en-US" dirty="0" smtClean="0"/>
              <a:t>NOAs (notices) </a:t>
            </a:r>
            <a:r>
              <a:rPr lang="en-US" dirty="0" smtClean="0"/>
              <a:t>as well as Forms that have been generated within the context of a case. The record is in the </a:t>
            </a:r>
            <a:r>
              <a:rPr lang="en-US" b="1" dirty="0" smtClean="0"/>
              <a:t>Distributed Documents</a:t>
            </a:r>
            <a:r>
              <a:rPr lang="en-US" dirty="0" smtClean="0"/>
              <a:t> page that we have been looking at in other examples.</a:t>
            </a:r>
          </a:p>
          <a:p>
            <a:pPr>
              <a:spcBef>
                <a:spcPts val="1223"/>
              </a:spcBef>
            </a:pPr>
            <a:r>
              <a:rPr lang="en-US" dirty="0" smtClean="0"/>
              <a:t>Note: Blank Template Forms without case or office information that</a:t>
            </a:r>
            <a:r>
              <a:rPr lang="en-US" baseline="0" dirty="0" smtClean="0"/>
              <a:t> are</a:t>
            </a:r>
            <a:r>
              <a:rPr lang="en-US" dirty="0" smtClean="0"/>
              <a:t> printed locally as mentioned earlier, are not kept on record. That’s because when a Form is generated outside the context of a case, it has no specific consumer or case to be associated with in KEES.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49</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Process Steps</a:t>
            </a:r>
          </a:p>
          <a:p>
            <a:r>
              <a:rPr lang="en-US" sz="1200" dirty="0" smtClean="0">
                <a:latin typeface="Arial" pitchFamily="34" charset="0"/>
                <a:cs typeface="Arial" pitchFamily="34" charset="0"/>
              </a:rPr>
              <a:t>To access the history:</a:t>
            </a:r>
          </a:p>
          <a:p>
            <a:pPr marL="342900" indent="-342900">
              <a:buFont typeface="Arial" pitchFamily="34" charset="0"/>
              <a:buChar char="•"/>
            </a:pPr>
            <a:r>
              <a:rPr lang="en-US" sz="1200" dirty="0" smtClean="0">
                <a:latin typeface="Arial" pitchFamily="34" charset="0"/>
                <a:cs typeface="Arial" pitchFamily="34" charset="0"/>
              </a:rPr>
              <a:t>Click on the </a:t>
            </a:r>
            <a:r>
              <a:rPr lang="en-US" sz="1200" b="1" dirty="0" smtClean="0">
                <a:latin typeface="Arial" pitchFamily="34" charset="0"/>
                <a:cs typeface="Arial" pitchFamily="34" charset="0"/>
              </a:rPr>
              <a:t>Distributed Documents</a:t>
            </a:r>
            <a:r>
              <a:rPr lang="en-US" sz="1200" dirty="0" smtClean="0">
                <a:latin typeface="Arial" pitchFamily="34" charset="0"/>
                <a:cs typeface="Arial" pitchFamily="34" charset="0"/>
              </a:rPr>
              <a:t> Local Navigation tab. The </a:t>
            </a:r>
            <a:r>
              <a:rPr lang="en-US" sz="1200" b="1" dirty="0" smtClean="0">
                <a:latin typeface="Arial" pitchFamily="34" charset="0"/>
                <a:cs typeface="Arial" pitchFamily="34" charset="0"/>
              </a:rPr>
              <a:t>Distributed Document Search</a:t>
            </a:r>
            <a:r>
              <a:rPr lang="en-US" sz="1200" dirty="0" smtClean="0">
                <a:latin typeface="Arial" pitchFamily="34" charset="0"/>
                <a:cs typeface="Arial" pitchFamily="34" charset="0"/>
              </a:rPr>
              <a:t> page appears. </a:t>
            </a:r>
          </a:p>
          <a:p>
            <a:pPr marL="342900" lvl="1" indent="-342900">
              <a:buFont typeface="Arial" pitchFamily="34" charset="0"/>
              <a:buChar char="•"/>
            </a:pPr>
            <a:r>
              <a:rPr lang="en-US" sz="1200" dirty="0" smtClean="0">
                <a:latin typeface="Arial" pitchFamily="34" charset="0"/>
                <a:cs typeface="Arial" pitchFamily="34" charset="0"/>
              </a:rPr>
              <a:t>The </a:t>
            </a:r>
            <a:r>
              <a:rPr lang="en-US" sz="1200" b="1" dirty="0" smtClean="0">
                <a:latin typeface="Arial" pitchFamily="34" charset="0"/>
                <a:cs typeface="Arial" pitchFamily="34" charset="0"/>
              </a:rPr>
              <a:t>Case Number </a:t>
            </a:r>
            <a:r>
              <a:rPr lang="en-US" sz="1200" dirty="0" smtClean="0">
                <a:latin typeface="Arial" pitchFamily="34" charset="0"/>
                <a:cs typeface="Arial" pitchFamily="34" charset="0"/>
              </a:rPr>
              <a:t>populates if the user is in the context of a case, otherwise it must be entered.</a:t>
            </a:r>
          </a:p>
          <a:p>
            <a:pPr marL="342900" indent="-342900">
              <a:spcBef>
                <a:spcPts val="600"/>
              </a:spcBef>
              <a:buFont typeface="Arial" pitchFamily="34" charset="0"/>
              <a:buChar char="•"/>
            </a:pPr>
            <a:r>
              <a:rPr lang="en-US" sz="1200" dirty="0" smtClean="0">
                <a:latin typeface="Arial" pitchFamily="34" charset="0"/>
                <a:cs typeface="Arial" pitchFamily="34" charset="0"/>
              </a:rPr>
              <a:t>There are several ways to search for past documents.</a:t>
            </a:r>
          </a:p>
          <a:p>
            <a:pPr marL="800100" lvl="1" indent="-342900">
              <a:spcBef>
                <a:spcPts val="600"/>
              </a:spcBef>
              <a:buFont typeface="Arial" pitchFamily="34" charset="0"/>
              <a:buChar char="•"/>
            </a:pPr>
            <a:r>
              <a:rPr lang="en-US" sz="1200" dirty="0" smtClean="0">
                <a:latin typeface="Arial" pitchFamily="34" charset="0"/>
                <a:cs typeface="Arial" pitchFamily="34" charset="0"/>
              </a:rPr>
              <a:t>The search can be narrowed down to a specific document </a:t>
            </a:r>
            <a:r>
              <a:rPr lang="en-US" sz="1200" b="1" dirty="0" smtClean="0">
                <a:latin typeface="Arial" pitchFamily="34" charset="0"/>
                <a:cs typeface="Arial" pitchFamily="34" charset="0"/>
              </a:rPr>
              <a:t>Name</a:t>
            </a:r>
            <a:r>
              <a:rPr lang="en-US" sz="1200" dirty="0" smtClean="0">
                <a:latin typeface="Arial" pitchFamily="34" charset="0"/>
                <a:cs typeface="Arial" pitchFamily="34" charset="0"/>
              </a:rPr>
              <a:t> or </a:t>
            </a:r>
            <a:r>
              <a:rPr lang="en-US" sz="1200" b="1" dirty="0" smtClean="0">
                <a:latin typeface="Arial" pitchFamily="34" charset="0"/>
                <a:cs typeface="Arial" pitchFamily="34" charset="0"/>
              </a:rPr>
              <a:t>Type</a:t>
            </a:r>
            <a:r>
              <a:rPr lang="en-US" sz="1200" dirty="0" smtClean="0">
                <a:latin typeface="Arial" pitchFamily="34" charset="0"/>
                <a:cs typeface="Arial" pitchFamily="34" charset="0"/>
              </a:rPr>
              <a:t>, </a:t>
            </a:r>
            <a:r>
              <a:rPr lang="en-US" sz="1200" b="1" dirty="0" smtClean="0">
                <a:latin typeface="Arial" pitchFamily="34" charset="0"/>
                <a:cs typeface="Arial" pitchFamily="34" charset="0"/>
              </a:rPr>
              <a:t>Status</a:t>
            </a:r>
            <a:r>
              <a:rPr lang="en-US" sz="1200" dirty="0" smtClean="0">
                <a:latin typeface="Arial" pitchFamily="34" charset="0"/>
                <a:cs typeface="Arial" pitchFamily="34" charset="0"/>
              </a:rPr>
              <a:t>, or even </a:t>
            </a:r>
            <a:r>
              <a:rPr lang="en-US" sz="1200" b="1" dirty="0" smtClean="0">
                <a:latin typeface="Arial" pitchFamily="34" charset="0"/>
                <a:cs typeface="Arial" pitchFamily="34" charset="0"/>
              </a:rPr>
              <a:t>Program Type </a:t>
            </a:r>
            <a:r>
              <a:rPr lang="en-US" sz="1200" dirty="0" smtClean="0">
                <a:latin typeface="Arial" pitchFamily="34" charset="0"/>
                <a:cs typeface="Arial" pitchFamily="34" charset="0"/>
              </a:rPr>
              <a:t>or </a:t>
            </a:r>
            <a:r>
              <a:rPr lang="en-US" sz="1200" b="1" dirty="0" smtClean="0">
                <a:latin typeface="Arial" pitchFamily="34" charset="0"/>
                <a:cs typeface="Arial" pitchFamily="34" charset="0"/>
              </a:rPr>
              <a:t>Category</a:t>
            </a:r>
            <a:r>
              <a:rPr lang="en-US" sz="1200" dirty="0" smtClean="0">
                <a:latin typeface="Arial" pitchFamily="34" charset="0"/>
                <a:cs typeface="Arial" pitchFamily="34" charset="0"/>
              </a:rPr>
              <a:t>.</a:t>
            </a:r>
          </a:p>
          <a:p>
            <a:pPr marL="800100" lvl="1" indent="-342900">
              <a:spcBef>
                <a:spcPts val="600"/>
              </a:spcBef>
              <a:buFont typeface="Arial" pitchFamily="34" charset="0"/>
              <a:buChar char="•"/>
            </a:pPr>
            <a:r>
              <a:rPr lang="en-US" sz="1200" dirty="0" smtClean="0">
                <a:latin typeface="Arial" pitchFamily="34" charset="0"/>
                <a:cs typeface="Arial" pitchFamily="34" charset="0"/>
              </a:rPr>
              <a:t>Date range of the Form or NOA being sought can be further refined.</a:t>
            </a:r>
          </a:p>
          <a:p>
            <a:pPr marL="800100" lvl="1" indent="-342900">
              <a:spcBef>
                <a:spcPts val="600"/>
              </a:spcBef>
              <a:buFont typeface="Arial" pitchFamily="34" charset="0"/>
              <a:buChar char="•"/>
            </a:pPr>
            <a:r>
              <a:rPr lang="en-US" sz="1200" dirty="0" smtClean="0">
                <a:latin typeface="Arial" pitchFamily="34" charset="0"/>
                <a:cs typeface="Arial" pitchFamily="34" charset="0"/>
              </a:rPr>
              <a:t>The number of results per page can also be specified.</a:t>
            </a:r>
          </a:p>
        </p:txBody>
      </p:sp>
      <p:sp>
        <p:nvSpPr>
          <p:cNvPr id="4" name="Slide Number Placeholder 3"/>
          <p:cNvSpPr>
            <a:spLocks noGrp="1"/>
          </p:cNvSpPr>
          <p:nvPr>
            <p:ph type="sldNum" sz="quarter" idx="10"/>
          </p:nvPr>
        </p:nvSpPr>
        <p:spPr/>
        <p:txBody>
          <a:bodyPr/>
          <a:lstStyle/>
          <a:p>
            <a:fld id="{227D64EB-181A-4E2D-AC89-30FC576AD03E}" type="slidenum">
              <a:rPr lang="en-US" smtClean="0"/>
              <a:pPr/>
              <a:t>50</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page</a:t>
            </a:r>
            <a:r>
              <a:rPr lang="en-US" baseline="0" dirty="0" smtClean="0"/>
              <a:t> contains the notice history.</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51</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document displays in a PDF</a:t>
            </a:r>
            <a:r>
              <a:rPr lang="en-US" baseline="0" dirty="0" smtClean="0"/>
              <a:t> format.</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52</a:t>
            </a:fld>
            <a:endParaRPr lang="en-US" dirty="0"/>
          </a:p>
        </p:txBody>
      </p:sp>
    </p:spTree>
    <p:extLst>
      <p:ext uri="{BB962C8B-B14F-4D97-AF65-F5344CB8AC3E}">
        <p14:creationId xmlns:p14="http://schemas.microsoft.com/office/powerpoint/2010/main" val="26503846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53</a:t>
            </a:fld>
            <a:endParaRPr lang="en-US"/>
          </a:p>
        </p:txBody>
      </p:sp>
    </p:spTree>
    <p:extLst>
      <p:ext uri="{BB962C8B-B14F-4D97-AF65-F5344CB8AC3E}">
        <p14:creationId xmlns:p14="http://schemas.microsoft.com/office/powerpoint/2010/main" val="95921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7" name="Picture 2" descr="C:\Users\jlking\Pictures\Captivate Images\RogerMajors_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t>11/19/2015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B7E1D-52E2-4F04-9DFE-B1650792F521}" type="slidenum">
              <a:rPr lang="en-US" smtClean="0"/>
              <a:t>‹#›</a:t>
            </a:fld>
            <a:endParaRPr lang="en-US"/>
          </a:p>
        </p:txBody>
      </p:sp>
    </p:spTree>
    <p:extLst>
      <p:ext uri="{BB962C8B-B14F-4D97-AF65-F5344CB8AC3E}">
        <p14:creationId xmlns:p14="http://schemas.microsoft.com/office/powerpoint/2010/main" val="25700947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CaseWorker_MarySoto_withfil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Man in business sui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Woman2think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045AFDF-5F34-4BDE-A523-14E645E42F7A}"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Female_SarahEst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045AFDF-5F34-4BDE-A523-14E645E42F7A}"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LadyOnComput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martAr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8" name="Content Placeholder 7"/>
          <p:cNvSpPr>
            <a:spLocks noGrp="1"/>
          </p:cNvSpPr>
          <p:nvPr>
            <p:ph sz="quarter" idx="13"/>
          </p:nvPr>
        </p:nvSpPr>
        <p:spPr>
          <a:xfrm>
            <a:off x="304800" y="5029200"/>
            <a:ext cx="8534400" cy="106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martArt Placeholder 6"/>
          <p:cNvSpPr>
            <a:spLocks noGrp="1"/>
          </p:cNvSpPr>
          <p:nvPr>
            <p:ph type="dgm" sz="quarter" idx="14"/>
          </p:nvPr>
        </p:nvSpPr>
        <p:spPr>
          <a:xfrm>
            <a:off x="304800" y="1219200"/>
            <a:ext cx="8534400" cy="3733800"/>
          </a:xfrm>
        </p:spPr>
        <p:txBody>
          <a:bodyPr/>
          <a:lstStyle/>
          <a:p>
            <a:endParaRPr lang="en-US" dirty="0"/>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ictur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t>11/19/2015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a:t>
            </a:fld>
            <a:endParaRPr lang="en-US" dirty="0"/>
          </a:p>
        </p:txBody>
      </p:sp>
      <p:sp>
        <p:nvSpPr>
          <p:cNvPr id="5" name="Content Placeholder 2"/>
          <p:cNvSpPr>
            <a:spLocks noGrp="1"/>
          </p:cNvSpPr>
          <p:nvPr>
            <p:ph idx="1"/>
          </p:nvPr>
        </p:nvSpPr>
        <p:spPr>
          <a:xfrm>
            <a:off x="228600" y="5105400"/>
            <a:ext cx="8763000" cy="10207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Picture Placeholder 6"/>
          <p:cNvSpPr>
            <a:spLocks noGrp="1"/>
          </p:cNvSpPr>
          <p:nvPr>
            <p:ph type="pic" sz="quarter" idx="13"/>
          </p:nvPr>
        </p:nvSpPr>
        <p:spPr>
          <a:xfrm>
            <a:off x="228600" y="1219200"/>
            <a:ext cx="8763000" cy="3733800"/>
          </a:xfrm>
        </p:spPr>
        <p:txBody>
          <a:bodyPr/>
          <a:lstStyle/>
          <a:p>
            <a:endParaRPr lang="en-US" dirty="0"/>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Blank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F8D02D6-4717-4200-9213-C4225A3D1042}"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7" name="Content Placeholder 6"/>
          <p:cNvSpPr>
            <a:spLocks noGrp="1"/>
          </p:cNvSpPr>
          <p:nvPr>
            <p:ph sz="quarter" idx="13"/>
          </p:nvPr>
        </p:nvSpPr>
        <p:spPr>
          <a:xfrm>
            <a:off x="762000" y="1524000"/>
            <a:ext cx="7696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1469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185048502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t>11/19/2015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91730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000"/>
            </a:lvl1pPr>
          </a:lstStyle>
          <a:p>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Content Placeholder 2"/>
          <p:cNvSpPr>
            <a:spLocks noGrp="1"/>
          </p:cNvSpPr>
          <p:nvPr>
            <p:ph idx="1"/>
          </p:nvPr>
        </p:nvSpPr>
        <p:spPr>
          <a:xfrm>
            <a:off x="1295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5457303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000"/>
            </a:lvl1pPr>
          </a:lstStyle>
          <a:p>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Content Placeholder 2"/>
          <p:cNvSpPr>
            <a:spLocks noGrp="1"/>
          </p:cNvSpPr>
          <p:nvPr>
            <p:ph idx="1"/>
          </p:nvPr>
        </p:nvSpPr>
        <p:spPr>
          <a:xfrm>
            <a:off x="1295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5457303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000"/>
            </a:lvl1pPr>
          </a:lstStyle>
          <a:p>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Content Placeholder 2"/>
          <p:cNvSpPr>
            <a:spLocks noGrp="1"/>
          </p:cNvSpPr>
          <p:nvPr>
            <p:ph idx="1"/>
          </p:nvPr>
        </p:nvSpPr>
        <p:spPr>
          <a:xfrm>
            <a:off x="1295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5457303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000"/>
            </a:lvl1pPr>
          </a:lstStyle>
          <a:p>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Content Placeholder 2"/>
          <p:cNvSpPr>
            <a:spLocks noGrp="1"/>
          </p:cNvSpPr>
          <p:nvPr>
            <p:ph idx="1"/>
          </p:nvPr>
        </p:nvSpPr>
        <p:spPr>
          <a:xfrm>
            <a:off x="1295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5457303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000"/>
            </a:lvl1pPr>
          </a:lstStyle>
          <a:p>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Content Placeholder 2"/>
          <p:cNvSpPr>
            <a:spLocks noGrp="1"/>
          </p:cNvSpPr>
          <p:nvPr>
            <p:ph idx="1"/>
          </p:nvPr>
        </p:nvSpPr>
        <p:spPr>
          <a:xfrm>
            <a:off x="1295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5457303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000"/>
            </a:lvl1pPr>
          </a:lstStyle>
          <a:p>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11/19/2015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Content Placeholder 2"/>
          <p:cNvSpPr>
            <a:spLocks noGrp="1"/>
          </p:cNvSpPr>
          <p:nvPr>
            <p:ph idx="1"/>
          </p:nvPr>
        </p:nvSpPr>
        <p:spPr>
          <a:xfrm>
            <a:off x="1295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545730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t>11/19/2015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t>‹#›</a:t>
            </a:fld>
            <a:endParaRPr lang="en-US" dirty="0"/>
          </a:p>
        </p:txBody>
      </p:sp>
      <p:pic>
        <p:nvPicPr>
          <p:cNvPr id="8" name="Picture 7" descr="H:\AAAScottStuffSTAAdmin\Logos\KEES-blue-gold.png"/>
          <p:cNvPicPr/>
          <p:nvPr userDrawn="1"/>
        </p:nvPicPr>
        <p:blipFill>
          <a:blip r:embed="rId24"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3" r:id="rId3"/>
    <p:sldLayoutId id="2147483660" r:id="rId4"/>
    <p:sldLayoutId id="2147483661" r:id="rId5"/>
    <p:sldLayoutId id="2147483664" r:id="rId6"/>
    <p:sldLayoutId id="2147483665" r:id="rId7"/>
    <p:sldLayoutId id="2147483662" r:id="rId8"/>
    <p:sldLayoutId id="2147483663" r:id="rId9"/>
    <p:sldLayoutId id="2147483666" r:id="rId10"/>
    <p:sldLayoutId id="2147483667" r:id="rId11"/>
    <p:sldLayoutId id="2147483654" r:id="rId12"/>
    <p:sldLayoutId id="2147483655" r:id="rId13"/>
    <p:sldLayoutId id="2147483668" r:id="rId14"/>
    <p:sldLayoutId id="2147483669" r:id="rId15"/>
    <p:sldLayoutId id="2147483670" r:id="rId16"/>
    <p:sldLayoutId id="2147483672" r:id="rId17"/>
    <p:sldLayoutId id="2147483673" r:id="rId18"/>
    <p:sldLayoutId id="2147483674" r:id="rId19"/>
    <p:sldLayoutId id="2147483675" r:id="rId20"/>
    <p:sldLayoutId id="2147483676" r:id="rId21"/>
    <p:sldLayoutId id="2147483677" r:id="rId22"/>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0.xml"/><Relationship Id="rId1" Type="http://schemas.openxmlformats.org/officeDocument/2006/relationships/slideLayout" Target="../slideLayouts/slideLayout15.xml"/><Relationship Id="rId4" Type="http://schemas.openxmlformats.org/officeDocument/2006/relationships/image" Target="../media/image4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KEES Overview</a:t>
            </a:r>
            <a:endParaRPr lang="en-US" dirty="0"/>
          </a:p>
        </p:txBody>
      </p:sp>
      <p:sp>
        <p:nvSpPr>
          <p:cNvPr id="3" name="Subtitle 2"/>
          <p:cNvSpPr>
            <a:spLocks noGrp="1"/>
          </p:cNvSpPr>
          <p:nvPr>
            <p:ph type="subTitle" idx="1"/>
          </p:nvPr>
        </p:nvSpPr>
        <p:spPr/>
        <p:txBody>
          <a:bodyPr/>
          <a:lstStyle/>
          <a:p>
            <a:r>
              <a:rPr lang="en-US" dirty="0" smtClean="0"/>
              <a:t>KEES</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a:t>
            </a:fld>
            <a:endParaRPr lang="en-US" dirty="0"/>
          </a:p>
        </p:txBody>
      </p:sp>
    </p:spTree>
    <p:extLst>
      <p:ext uri="{BB962C8B-B14F-4D97-AF65-F5344CB8AC3E}">
        <p14:creationId xmlns:p14="http://schemas.microsoft.com/office/powerpoint/2010/main" val="41213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reenshot of the KEES Homep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4390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rmAutofit/>
          </a:bodyPr>
          <a:lstStyle/>
          <a:p>
            <a:r>
              <a:rPr lang="en-US" sz="2400" dirty="0" smtClean="0"/>
              <a:t>KEES Overview</a:t>
            </a:r>
            <a:endParaRPr lang="en-US" sz="2400" dirty="0"/>
          </a:p>
        </p:txBody>
      </p:sp>
      <p:sp>
        <p:nvSpPr>
          <p:cNvPr id="3" name="Slide Number Placeholder 2"/>
          <p:cNvSpPr>
            <a:spLocks noGrp="1"/>
          </p:cNvSpPr>
          <p:nvPr>
            <p:ph type="sldNum" sz="quarter" idx="12"/>
          </p:nvPr>
        </p:nvSpPr>
        <p:spPr/>
        <p:txBody>
          <a:bodyPr/>
          <a:lstStyle/>
          <a:p>
            <a:fld id="{908B7E1D-52E2-4F04-9DFE-B1650792F521}" type="slidenum">
              <a:rPr lang="en-US" smtClean="0"/>
              <a:t>2</a:t>
            </a:fld>
            <a:endParaRPr lang="en-US" dirty="0"/>
          </a:p>
        </p:txBody>
      </p:sp>
      <p:sp>
        <p:nvSpPr>
          <p:cNvPr id="5" name="Content Placeholder 4"/>
          <p:cNvSpPr>
            <a:spLocks noGrp="1"/>
          </p:cNvSpPr>
          <p:nvPr>
            <p:ph idx="1"/>
          </p:nvPr>
        </p:nvSpPr>
        <p:spPr>
          <a:xfrm>
            <a:off x="609599" y="4419600"/>
            <a:ext cx="8293395" cy="838200"/>
          </a:xfrm>
        </p:spPr>
        <p:txBody>
          <a:bodyPr>
            <a:normAutofit fontScale="70000" lnSpcReduction="20000"/>
          </a:bodyPr>
          <a:lstStyle/>
          <a:p>
            <a:pPr marL="0" indent="0">
              <a:buNone/>
            </a:pPr>
            <a:r>
              <a:rPr lang="en-US" sz="2400" dirty="0" smtClean="0"/>
              <a:t>This is the KEES Homepage.  </a:t>
            </a:r>
          </a:p>
          <a:p>
            <a:pPr marL="0" indent="0">
              <a:buNone/>
            </a:pPr>
            <a:endParaRPr lang="en-US" sz="2400" dirty="0"/>
          </a:p>
          <a:p>
            <a:pPr marL="0" indent="0">
              <a:buNone/>
            </a:pPr>
            <a:r>
              <a:rPr lang="en-US" sz="2400" dirty="0" smtClean="0"/>
              <a:t>After the user logs in, this is the page from which the user begins to work in KEES.</a:t>
            </a:r>
            <a:endParaRPr lang="en-US" sz="2400" dirty="0"/>
          </a:p>
        </p:txBody>
      </p:sp>
      <p:sp>
        <p:nvSpPr>
          <p:cNvPr id="6" name="Content Placeholder 19"/>
          <p:cNvSpPr txBox="1">
            <a:spLocks/>
          </p:cNvSpPr>
          <p:nvPr/>
        </p:nvSpPr>
        <p:spPr>
          <a:xfrm>
            <a:off x="16764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KEES Homepage</a:t>
            </a:r>
            <a:endParaRPr lang="en-US" dirty="0"/>
          </a:p>
        </p:txBody>
      </p:sp>
    </p:spTree>
    <p:extLst>
      <p:ext uri="{BB962C8B-B14F-4D97-AF65-F5344CB8AC3E}">
        <p14:creationId xmlns:p14="http://schemas.microsoft.com/office/powerpoint/2010/main" val="3233140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3</a:t>
            </a:fld>
            <a:endParaRPr lang="en-US" dirty="0"/>
          </a:p>
        </p:txBody>
      </p:sp>
      <p:sp>
        <p:nvSpPr>
          <p:cNvPr id="6" name="Content Placeholder 19"/>
          <p:cNvSpPr txBox="1">
            <a:spLocks/>
          </p:cNvSpPr>
          <p:nvPr/>
        </p:nvSpPr>
        <p:spPr>
          <a:xfrm>
            <a:off x="16764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KEES Overview &gt; Global Navigation</a:t>
            </a:r>
            <a:endParaRPr lang="en-US" dirty="0"/>
          </a:p>
        </p:txBody>
      </p:sp>
      <p:pic>
        <p:nvPicPr>
          <p:cNvPr id="2" name="Picture 1" descr="Screenshot of the KEES Homepage, with a red box around the Global Navigation bar (the tabs at the top of the page that prompt navigation through the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066800"/>
            <a:ext cx="8126179" cy="5212080"/>
          </a:xfrm>
          <a:prstGeom prst="rect">
            <a:avLst/>
          </a:prstGeom>
        </p:spPr>
      </p:pic>
      <p:sp>
        <p:nvSpPr>
          <p:cNvPr id="7" name="Rectangle 6"/>
          <p:cNvSpPr/>
          <p:nvPr/>
        </p:nvSpPr>
        <p:spPr>
          <a:xfrm>
            <a:off x="533400" y="1447800"/>
            <a:ext cx="7162800" cy="4572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5943600" y="2146304"/>
            <a:ext cx="2438400" cy="400110"/>
          </a:xfrm>
          <a:prstGeom prst="rect">
            <a:avLst/>
          </a:prstGeom>
          <a:ln w="28575">
            <a:solidFill>
              <a:schemeClr val="accent2"/>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000" b="1" dirty="0" smtClean="0"/>
              <a:t>Global Navigation</a:t>
            </a:r>
            <a:endParaRPr lang="en-US" sz="2000" b="1" dirty="0"/>
          </a:p>
        </p:txBody>
      </p:sp>
    </p:spTree>
    <p:extLst>
      <p:ext uri="{BB962C8B-B14F-4D97-AF65-F5344CB8AC3E}">
        <p14:creationId xmlns:p14="http://schemas.microsoft.com/office/powerpoint/2010/main" val="879210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4</a:t>
            </a:fld>
            <a:endParaRPr lang="en-US" dirty="0"/>
          </a:p>
        </p:txBody>
      </p:sp>
      <p:sp>
        <p:nvSpPr>
          <p:cNvPr id="6" name="Content Placeholder 19"/>
          <p:cNvSpPr txBox="1">
            <a:spLocks/>
          </p:cNvSpPr>
          <p:nvPr/>
        </p:nvSpPr>
        <p:spPr>
          <a:xfrm>
            <a:off x="16764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KEES Overview &gt; Local Navigation</a:t>
            </a:r>
            <a:endParaRPr lang="en-US" dirty="0"/>
          </a:p>
        </p:txBody>
      </p:sp>
      <p:pic>
        <p:nvPicPr>
          <p:cNvPr id="2" name="Picture 1" descr="Screenshot of the KEES Homepage, with a red box around the Local Navigation bar (the tabs at the top of the page under the global navigation that prompt navigation through the system). These are dynamic based on which global navigation tab is selec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066800"/>
            <a:ext cx="8126179" cy="5212080"/>
          </a:xfrm>
          <a:prstGeom prst="rect">
            <a:avLst/>
          </a:prstGeom>
        </p:spPr>
      </p:pic>
      <p:sp>
        <p:nvSpPr>
          <p:cNvPr id="7" name="Rectangle 6"/>
          <p:cNvSpPr/>
          <p:nvPr/>
        </p:nvSpPr>
        <p:spPr>
          <a:xfrm>
            <a:off x="533400" y="1905000"/>
            <a:ext cx="6477000" cy="2286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5943600" y="2266890"/>
            <a:ext cx="2286000" cy="400110"/>
          </a:xfrm>
          <a:prstGeom prst="rect">
            <a:avLst/>
          </a:prstGeom>
          <a:ln w="28575">
            <a:solidFill>
              <a:schemeClr val="accent2"/>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000" b="1" dirty="0" smtClean="0"/>
              <a:t>Local Navigation</a:t>
            </a:r>
            <a:endParaRPr lang="en-US" sz="2000" b="1" dirty="0"/>
          </a:p>
        </p:txBody>
      </p:sp>
    </p:spTree>
    <p:extLst>
      <p:ext uri="{BB962C8B-B14F-4D97-AF65-F5344CB8AC3E}">
        <p14:creationId xmlns:p14="http://schemas.microsoft.com/office/powerpoint/2010/main" val="29918810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5</a:t>
            </a:fld>
            <a:endParaRPr lang="en-US" dirty="0"/>
          </a:p>
        </p:txBody>
      </p:sp>
      <p:sp>
        <p:nvSpPr>
          <p:cNvPr id="6" name="Content Placeholder 19"/>
          <p:cNvSpPr txBox="1">
            <a:spLocks/>
          </p:cNvSpPr>
          <p:nvPr/>
        </p:nvSpPr>
        <p:spPr>
          <a:xfrm>
            <a:off x="16764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KEES Overview &gt; Task Navigation</a:t>
            </a:r>
            <a:endParaRPr lang="en-US" dirty="0"/>
          </a:p>
        </p:txBody>
      </p:sp>
      <p:pic>
        <p:nvPicPr>
          <p:cNvPr id="2" name="Picture 1" descr="Screenshot of the KEES Homepage, with a red box around the Task navigation menu (the hyperlinks at the left of the page that prompt navigation through the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066800"/>
            <a:ext cx="8126179" cy="5212080"/>
          </a:xfrm>
          <a:prstGeom prst="rect">
            <a:avLst/>
          </a:prstGeom>
        </p:spPr>
      </p:pic>
      <p:sp>
        <p:nvSpPr>
          <p:cNvPr id="7" name="Rectangle 6"/>
          <p:cNvSpPr/>
          <p:nvPr/>
        </p:nvSpPr>
        <p:spPr>
          <a:xfrm>
            <a:off x="533400" y="2667000"/>
            <a:ext cx="1219200" cy="361188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1905000" y="4171507"/>
            <a:ext cx="2133600" cy="400110"/>
          </a:xfrm>
          <a:prstGeom prst="rect">
            <a:avLst/>
          </a:prstGeom>
          <a:ln w="28575">
            <a:solidFill>
              <a:schemeClr val="accent2"/>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000" b="1" dirty="0" smtClean="0"/>
              <a:t>Task Navigation</a:t>
            </a:r>
            <a:endParaRPr lang="en-US" sz="2000" b="1" dirty="0"/>
          </a:p>
        </p:txBody>
      </p:sp>
    </p:spTree>
    <p:extLst>
      <p:ext uri="{BB962C8B-B14F-4D97-AF65-F5344CB8AC3E}">
        <p14:creationId xmlns:p14="http://schemas.microsoft.com/office/powerpoint/2010/main" val="7996322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609600" y="1295400"/>
            <a:ext cx="6858000" cy="4876800"/>
          </a:xfrm>
        </p:spPr>
        <p:txBody>
          <a:bodyPr>
            <a:normAutofit/>
          </a:bodyPr>
          <a:lstStyle/>
          <a:p>
            <a:pPr marL="0" indent="0">
              <a:buNone/>
            </a:pPr>
            <a:r>
              <a:rPr lang="en-US" dirty="0" smtClean="0"/>
              <a:t>After </a:t>
            </a:r>
            <a:r>
              <a:rPr lang="en-US" dirty="0"/>
              <a:t>completing this course, you will be able to complete the following actions in KEES: </a:t>
            </a:r>
            <a:endParaRPr lang="en-US" dirty="0" smtClean="0"/>
          </a:p>
          <a:p>
            <a:pPr marL="0" indent="0">
              <a:buNone/>
            </a:pPr>
            <a:endParaRPr lang="en-US" sz="1600" dirty="0"/>
          </a:p>
          <a:p>
            <a:r>
              <a:rPr lang="en-US" dirty="0" smtClean="0"/>
              <a:t>Perform a Person Search</a:t>
            </a:r>
          </a:p>
          <a:p>
            <a:r>
              <a:rPr lang="en-US" dirty="0" smtClean="0"/>
              <a:t>View Non-Financial pages</a:t>
            </a:r>
          </a:p>
          <a:p>
            <a:r>
              <a:rPr lang="en-US" dirty="0" smtClean="0"/>
              <a:t>View Financial pages</a:t>
            </a:r>
          </a:p>
          <a:p>
            <a:r>
              <a:rPr lang="en-US" dirty="0" smtClean="0"/>
              <a:t>Perform a Distributed Documents Search</a:t>
            </a:r>
            <a:endParaRPr lang="en-US" dirty="0"/>
          </a:p>
        </p:txBody>
      </p:sp>
      <p:sp>
        <p:nvSpPr>
          <p:cNvPr id="9" name="Slide Number Placeholder 8"/>
          <p:cNvSpPr>
            <a:spLocks noGrp="1"/>
          </p:cNvSpPr>
          <p:nvPr>
            <p:ph type="sldNum" sz="quarter" idx="12"/>
          </p:nvPr>
        </p:nvSpPr>
        <p:spPr/>
        <p:txBody>
          <a:bodyPr/>
          <a:lstStyle/>
          <a:p>
            <a:fld id="{908B7E1D-52E2-4F04-9DFE-B1650792F521}" type="slidenum">
              <a:rPr lang="en-US" smtClean="0"/>
              <a:t>6</a:t>
            </a:fld>
            <a:endParaRPr lang="en-US"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533400" y="1524001"/>
            <a:ext cx="7010400" cy="3505200"/>
          </a:xfrm>
        </p:spPr>
        <p:txBody>
          <a:bodyPr anchor="ctr">
            <a:normAutofit/>
          </a:bodyPr>
          <a:lstStyle/>
          <a:p>
            <a:r>
              <a:rPr lang="en-US" sz="2600" dirty="0" smtClean="0"/>
              <a:t>Lesson 1: Performing a Person Search</a:t>
            </a:r>
          </a:p>
          <a:p>
            <a:r>
              <a:rPr lang="en-US" sz="2600" dirty="0" smtClean="0"/>
              <a:t>Lesson 2: Viewing Non-Financial Data</a:t>
            </a:r>
          </a:p>
          <a:p>
            <a:r>
              <a:rPr lang="en-US" sz="2600" dirty="0" smtClean="0"/>
              <a:t>Lesson 3</a:t>
            </a:r>
            <a:r>
              <a:rPr lang="en-US" sz="2600" dirty="0"/>
              <a:t>: Viewing Financial Data</a:t>
            </a:r>
          </a:p>
          <a:p>
            <a:r>
              <a:rPr lang="en-US" sz="2600" dirty="0" smtClean="0"/>
              <a:t>Lesson 4</a:t>
            </a:r>
            <a:r>
              <a:rPr lang="en-US" sz="2600" dirty="0"/>
              <a:t>: Viewing Distributed </a:t>
            </a:r>
            <a:r>
              <a:rPr lang="en-US" sz="2600" dirty="0" smtClean="0"/>
              <a:t>Documents</a:t>
            </a:r>
          </a:p>
        </p:txBody>
      </p:sp>
      <p:sp>
        <p:nvSpPr>
          <p:cNvPr id="4" name="Slide Number Placeholder 3"/>
          <p:cNvSpPr>
            <a:spLocks noGrp="1"/>
          </p:cNvSpPr>
          <p:nvPr>
            <p:ph type="sldNum" sz="quarter" idx="12"/>
          </p:nvPr>
        </p:nvSpPr>
        <p:spPr/>
        <p:txBody>
          <a:bodyPr/>
          <a:lstStyle/>
          <a:p>
            <a:fld id="{908B7E1D-52E2-4F04-9DFE-B1650792F521}" type="slidenum">
              <a:rPr lang="en-US" smtClean="0"/>
              <a:t>7</a:t>
            </a:fld>
            <a:endParaRPr lang="en-US" dirty="0"/>
          </a:p>
        </p:txBody>
      </p:sp>
      <p:sp>
        <p:nvSpPr>
          <p:cNvPr id="8"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Introduction</a:t>
            </a:r>
            <a:endParaRPr lang="en-US" dirty="0"/>
          </a:p>
        </p:txBody>
      </p:sp>
      <p:sp>
        <p:nvSpPr>
          <p:cNvPr id="3" name="Content Placeholder 2"/>
          <p:cNvSpPr>
            <a:spLocks noGrp="1"/>
          </p:cNvSpPr>
          <p:nvPr>
            <p:ph idx="1"/>
          </p:nvPr>
        </p:nvSpPr>
        <p:spPr>
          <a:xfrm>
            <a:off x="914400" y="2057400"/>
            <a:ext cx="6629400" cy="4068763"/>
          </a:xfrm>
        </p:spPr>
        <p:txBody>
          <a:bodyPr anchor="ctr">
            <a:normAutofit/>
          </a:bodyPr>
          <a:lstStyle/>
          <a:p>
            <a:pPr marL="0" indent="0">
              <a:buNone/>
            </a:pPr>
            <a:r>
              <a:rPr lang="en-US" dirty="0" smtClean="0"/>
              <a:t>Person </a:t>
            </a:r>
            <a:r>
              <a:rPr lang="en-US" dirty="0" smtClean="0"/>
              <a:t>Search is used to determine </a:t>
            </a:r>
            <a:r>
              <a:rPr lang="en-US" dirty="0"/>
              <a:t>whether a person currently exists in </a:t>
            </a:r>
            <a:r>
              <a:rPr lang="en-US" dirty="0" smtClean="0"/>
              <a:t>KEES and </a:t>
            </a:r>
            <a:r>
              <a:rPr lang="en-US" dirty="0"/>
              <a:t>whether </a:t>
            </a:r>
            <a:r>
              <a:rPr lang="en-US" dirty="0" smtClean="0"/>
              <a:t>they already have a case number. </a:t>
            </a:r>
          </a:p>
          <a:p>
            <a:endParaRPr lang="en-US" dirty="0" smtClean="0"/>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8</a:t>
            </a:fld>
            <a:endParaRPr lang="en-US"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Tree>
    <p:extLst>
      <p:ext uri="{BB962C8B-B14F-4D97-AF65-F5344CB8AC3E}">
        <p14:creationId xmlns:p14="http://schemas.microsoft.com/office/powerpoint/2010/main" val="860895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9</a:t>
            </a:fld>
            <a:endParaRPr lang="en-US" dirty="0"/>
          </a:p>
        </p:txBody>
      </p:sp>
      <p:sp>
        <p:nvSpPr>
          <p:cNvPr id="5" name="Content Placeholder 4"/>
          <p:cNvSpPr>
            <a:spLocks noGrp="1"/>
          </p:cNvSpPr>
          <p:nvPr>
            <p:ph idx="1"/>
          </p:nvPr>
        </p:nvSpPr>
        <p:spPr>
          <a:xfrm>
            <a:off x="228600" y="5090160"/>
            <a:ext cx="8763000" cy="1158240"/>
          </a:xfrm>
        </p:spPr>
        <p:txBody>
          <a:bodyPr anchor="ctr">
            <a:noAutofit/>
          </a:bodyPr>
          <a:lstStyle/>
          <a:p>
            <a:r>
              <a:rPr lang="en-US" sz="1800" dirty="0"/>
              <a:t>The Person Search page </a:t>
            </a:r>
            <a:r>
              <a:rPr lang="en-US" sz="1800" dirty="0" smtClean="0"/>
              <a:t>is similar </a:t>
            </a:r>
            <a:r>
              <a:rPr lang="en-US" sz="1800" dirty="0"/>
              <a:t>to completing a CLIN search in </a:t>
            </a:r>
            <a:r>
              <a:rPr lang="en-US" sz="1800" dirty="0" smtClean="0"/>
              <a:t>KAECSES.</a:t>
            </a:r>
          </a:p>
          <a:p>
            <a:r>
              <a:rPr lang="en-US" sz="1800" dirty="0" smtClean="0"/>
              <a:t>The Person Search page is located on the Task Navigation portion of the page.</a:t>
            </a:r>
          </a:p>
          <a:p>
            <a:r>
              <a:rPr lang="en-US" sz="1800" dirty="0" smtClean="0"/>
              <a:t>The user is able to search by Name, SSN, and DOB</a:t>
            </a:r>
            <a:r>
              <a:rPr lang="en-US" sz="1800" dirty="0"/>
              <a:t>.</a:t>
            </a:r>
          </a:p>
        </p:txBody>
      </p:sp>
      <p:sp>
        <p:nvSpPr>
          <p:cNvPr id="7"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Person Search</a:t>
            </a:r>
            <a:endParaRPr lang="en-US" dirty="0"/>
          </a:p>
        </p:txBody>
      </p:sp>
      <p:pic>
        <p:nvPicPr>
          <p:cNvPr id="11" name="Picture 10" descr="Screenshot of the Person Search page in KEES. Case info global navigation, Case Summary local navigation. There is a red box around the Person Search hyperlink in the task navig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066800"/>
            <a:ext cx="6622764" cy="4023360"/>
          </a:xfrm>
          <a:prstGeom prst="rect">
            <a:avLst/>
          </a:prstGeom>
        </p:spPr>
      </p:pic>
      <p:sp>
        <p:nvSpPr>
          <p:cNvPr id="2" name="Rectangle 1"/>
          <p:cNvSpPr/>
          <p:nvPr/>
        </p:nvSpPr>
        <p:spPr>
          <a:xfrm>
            <a:off x="1371600" y="2286000"/>
            <a:ext cx="533400" cy="228600"/>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37353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10</a:t>
            </a:fld>
            <a:endParaRPr lang="en-US" dirty="0"/>
          </a:p>
        </p:txBody>
      </p:sp>
      <p:sp>
        <p:nvSpPr>
          <p:cNvPr id="3" name="Content Placeholder 2"/>
          <p:cNvSpPr>
            <a:spLocks noGrp="1"/>
          </p:cNvSpPr>
          <p:nvPr>
            <p:ph idx="1"/>
          </p:nvPr>
        </p:nvSpPr>
        <p:spPr>
          <a:xfrm>
            <a:off x="228600" y="1219201"/>
            <a:ext cx="8763000" cy="5029200"/>
          </a:xfrm>
        </p:spPr>
        <p:txBody>
          <a:bodyPr anchor="ctr">
            <a:normAutofit/>
          </a:bodyPr>
          <a:lstStyle/>
          <a:p>
            <a:r>
              <a:rPr lang="en-US" sz="1800" dirty="0" smtClean="0"/>
              <a:t>Wild card searches can be performed on both the First Name and Last Name of the consumer.</a:t>
            </a:r>
          </a:p>
          <a:p>
            <a:endParaRPr lang="en-US" sz="1800" dirty="0" smtClean="0"/>
          </a:p>
          <a:p>
            <a:r>
              <a:rPr lang="en-US" sz="1800" dirty="0" smtClean="0"/>
              <a:t>This means that </a:t>
            </a:r>
            <a:r>
              <a:rPr lang="en-US" sz="1800" dirty="0"/>
              <a:t>the user can enter only partial first and last names followed by an asterisk (</a:t>
            </a:r>
            <a:r>
              <a:rPr lang="en-US" sz="1800" b="1" dirty="0"/>
              <a:t>*</a:t>
            </a:r>
            <a:r>
              <a:rPr lang="en-US" sz="1800" dirty="0"/>
              <a:t>) to get a larger return on their </a:t>
            </a:r>
            <a:r>
              <a:rPr lang="en-US" sz="1800" dirty="0" smtClean="0"/>
              <a:t>search.</a:t>
            </a:r>
          </a:p>
          <a:p>
            <a:endParaRPr lang="en-US" sz="1800" dirty="0" smtClean="0"/>
          </a:p>
          <a:p>
            <a:r>
              <a:rPr lang="en-US" sz="1800" dirty="0" smtClean="0"/>
              <a:t>For </a:t>
            </a:r>
            <a:r>
              <a:rPr lang="en-US" sz="1800" dirty="0"/>
              <a:t>example, if the user was looking for </a:t>
            </a:r>
            <a:r>
              <a:rPr lang="en-US" sz="1800" dirty="0" smtClean="0"/>
              <a:t>James Robertson, </a:t>
            </a:r>
            <a:r>
              <a:rPr lang="en-US" sz="1800" dirty="0"/>
              <a:t>they could enter </a:t>
            </a:r>
            <a:r>
              <a:rPr lang="en-US" sz="1800" b="1" dirty="0" smtClean="0"/>
              <a:t>Jam* Robe*</a:t>
            </a:r>
            <a:r>
              <a:rPr lang="en-US" sz="1800" dirty="0" smtClean="0"/>
              <a:t>. </a:t>
            </a:r>
            <a:r>
              <a:rPr lang="en-US" sz="1800" dirty="0"/>
              <a:t>This would return any persons in KEES whose first three letters of their first name were </a:t>
            </a:r>
            <a:r>
              <a:rPr lang="en-US" sz="1800" dirty="0" smtClean="0"/>
              <a:t>‘Jam’ </a:t>
            </a:r>
            <a:r>
              <a:rPr lang="en-US" sz="1800" dirty="0"/>
              <a:t>and the first four letters of their last name were </a:t>
            </a:r>
            <a:r>
              <a:rPr lang="en-US" sz="1800" dirty="0" smtClean="0"/>
              <a:t>‘Robe’.</a:t>
            </a:r>
          </a:p>
          <a:p>
            <a:endParaRPr lang="en-US" sz="1800" dirty="0"/>
          </a:p>
          <a:p>
            <a:pPr marL="0" indent="0">
              <a:buNone/>
            </a:pPr>
            <a:r>
              <a:rPr lang="en-US" sz="1800" b="1" dirty="0" smtClean="0"/>
              <a:t>NOTE: </a:t>
            </a:r>
            <a:r>
              <a:rPr lang="en-US" sz="1800" dirty="0" smtClean="0"/>
              <a:t>For Phase 3 the asterisk is not required to do a wild card search.  KEES will automatically do a wild card search regardless of how much information is entered.  For Phase 3 the user should enter as much information as known when conducting the Person Search.</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Wild </a:t>
            </a:r>
            <a:r>
              <a:rPr lang="en-US" dirty="0" smtClean="0"/>
              <a:t>Card</a:t>
            </a:r>
            <a:endParaRPr lang="en-US" dirty="0"/>
          </a:p>
        </p:txBody>
      </p:sp>
    </p:spTree>
    <p:extLst>
      <p:ext uri="{BB962C8B-B14F-4D97-AF65-F5344CB8AC3E}">
        <p14:creationId xmlns:p14="http://schemas.microsoft.com/office/powerpoint/2010/main" val="161152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11</a:t>
            </a:fld>
            <a:endParaRPr lang="en-US" dirty="0"/>
          </a:p>
        </p:txBody>
      </p:sp>
      <p:sp>
        <p:nvSpPr>
          <p:cNvPr id="3" name="Content Placeholder 2"/>
          <p:cNvSpPr>
            <a:spLocks noGrp="1"/>
          </p:cNvSpPr>
          <p:nvPr>
            <p:ph idx="1"/>
          </p:nvPr>
        </p:nvSpPr>
        <p:spPr>
          <a:xfrm>
            <a:off x="228600" y="1417637"/>
            <a:ext cx="8763000" cy="4830763"/>
          </a:xfrm>
        </p:spPr>
        <p:txBody>
          <a:bodyPr anchor="ctr">
            <a:normAutofit/>
          </a:bodyPr>
          <a:lstStyle/>
          <a:p>
            <a:pPr marL="0" indent="0">
              <a:buNone/>
            </a:pPr>
            <a:r>
              <a:rPr lang="en-US" sz="1800" dirty="0" smtClean="0"/>
              <a:t>Beginning </a:t>
            </a:r>
            <a:r>
              <a:rPr lang="en-US" sz="1800" dirty="0" smtClean="0"/>
              <a:t>Phase 3 a user is able to complete a comprehensive person search. This is recommended.  The more information KEES has to use in the person search, the more accurate the returned match will be.</a:t>
            </a:r>
          </a:p>
          <a:p>
            <a:endParaRPr lang="en-US" sz="1800" dirty="0" smtClean="0"/>
          </a:p>
          <a:p>
            <a:r>
              <a:rPr lang="en-US" sz="1800" dirty="0" smtClean="0"/>
              <a:t>This means that </a:t>
            </a:r>
            <a:r>
              <a:rPr lang="en-US" sz="1800" dirty="0"/>
              <a:t>the user can enter </a:t>
            </a:r>
            <a:r>
              <a:rPr lang="en-US" sz="1800" dirty="0" smtClean="0"/>
              <a:t>the entire first and last name, SSN, and DOB for the consumer to get a match on as much information as possible.</a:t>
            </a:r>
          </a:p>
          <a:p>
            <a:endParaRPr lang="en-US" sz="1800" dirty="0" smtClean="0"/>
          </a:p>
          <a:p>
            <a:r>
              <a:rPr lang="en-US" sz="1800" dirty="0" smtClean="0"/>
              <a:t>For </a:t>
            </a:r>
            <a:r>
              <a:rPr lang="en-US" sz="1800" dirty="0"/>
              <a:t>example, if the user was looking for </a:t>
            </a:r>
            <a:r>
              <a:rPr lang="en-US" sz="1800" dirty="0" smtClean="0"/>
              <a:t>James Robertson, </a:t>
            </a:r>
            <a:r>
              <a:rPr lang="en-US" sz="1800" dirty="0"/>
              <a:t>they could enter </a:t>
            </a:r>
            <a:r>
              <a:rPr lang="en-US" sz="1800" b="1" dirty="0" smtClean="0"/>
              <a:t>James Robertson. SSN, and DOB</a:t>
            </a:r>
            <a:r>
              <a:rPr lang="en-US" sz="1800" dirty="0" smtClean="0"/>
              <a:t>. </a:t>
            </a:r>
            <a:r>
              <a:rPr lang="en-US" sz="1800" dirty="0"/>
              <a:t>This would return any persons in KEES whose </a:t>
            </a:r>
            <a:r>
              <a:rPr lang="en-US" sz="1800" dirty="0" smtClean="0"/>
              <a:t>information matches with the information provided.</a:t>
            </a:r>
            <a:endParaRPr lang="en-US" sz="1800" dirty="0"/>
          </a:p>
          <a:p>
            <a:pPr marL="0" indent="0">
              <a:buNone/>
            </a:pPr>
            <a:endParaRPr lang="en-US"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Comprehensive</a:t>
            </a:r>
            <a:endParaRPr lang="en-US" dirty="0"/>
          </a:p>
        </p:txBody>
      </p:sp>
    </p:spTree>
    <p:extLst>
      <p:ext uri="{BB962C8B-B14F-4D97-AF65-F5344CB8AC3E}">
        <p14:creationId xmlns:p14="http://schemas.microsoft.com/office/powerpoint/2010/main" val="952670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a:t>
            </a:r>
            <a:r>
              <a:rPr lang="en-US" dirty="0" smtClean="0"/>
              <a:t>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12</a:t>
            </a:fld>
            <a:endParaRPr lang="en-US" dirty="0"/>
          </a:p>
        </p:txBody>
      </p:sp>
      <p:sp>
        <p:nvSpPr>
          <p:cNvPr id="4" name="Content Placeholder 2"/>
          <p:cNvSpPr txBox="1">
            <a:spLocks/>
          </p:cNvSpPr>
          <p:nvPr/>
        </p:nvSpPr>
        <p:spPr>
          <a:xfrm>
            <a:off x="76200" y="4419600"/>
            <a:ext cx="8915400" cy="1752600"/>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n-US" sz="2000" dirty="0" smtClean="0"/>
              <a:t>KEES performs a comprehensive search and returns any potential matches to the user for review. If a user is uncertain whether one of the potential matches returned is the correct person, clicking the person </a:t>
            </a:r>
            <a:r>
              <a:rPr lang="en-US" sz="2000" dirty="0"/>
              <a:t>n</a:t>
            </a:r>
            <a:r>
              <a:rPr lang="en-US" sz="2000" dirty="0" smtClean="0"/>
              <a:t>ame hyperlink accesses additional case specific information which can be used to aid in the decision.</a:t>
            </a:r>
            <a:endParaRPr lang="en-US" sz="2000" b="1"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Performing a Person Search &gt; Person Search Results</a:t>
            </a:r>
            <a:endParaRPr lang="en-US" sz="1800" dirty="0"/>
          </a:p>
        </p:txBody>
      </p:sp>
      <p:pic>
        <p:nvPicPr>
          <p:cNvPr id="1028" name="Picture 4" descr="Screenshot of the Person Search page. The Name/Client ID column displays Robertson, James 0010000067 with an address of 5436 NW Brickyard Rd as well as Robertson, James 0010000064 with an address of 11200 W 69th 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4000" cy="2978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0245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a:t>
            </a:r>
            <a:r>
              <a:rPr lang="en-US" dirty="0" smtClean="0"/>
              <a:t>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13</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Performing a Person Search &gt; Person Search results</a:t>
            </a:r>
            <a:endParaRPr lang="en-US" sz="1800" dirty="0"/>
          </a:p>
        </p:txBody>
      </p:sp>
      <p:sp>
        <p:nvSpPr>
          <p:cNvPr id="8" name="Content Placeholder 2"/>
          <p:cNvSpPr txBox="1">
            <a:spLocks/>
          </p:cNvSpPr>
          <p:nvPr/>
        </p:nvSpPr>
        <p:spPr>
          <a:xfrm>
            <a:off x="0" y="4648200"/>
            <a:ext cx="9144000" cy="1600200"/>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Once the person </a:t>
            </a:r>
            <a:r>
              <a:rPr lang="en-US" sz="1800" dirty="0"/>
              <a:t>n</a:t>
            </a:r>
            <a:r>
              <a:rPr lang="en-US" sz="1800" dirty="0" smtClean="0"/>
              <a:t>ame hyperlink is selected, the Person View page appears. The Person View displays a holistic view of the individual and case related details. All of the programs and case numbers the person has been associated with are listed. </a:t>
            </a:r>
          </a:p>
          <a:p>
            <a:endParaRPr lang="en-US" sz="1000" dirty="0" smtClean="0"/>
          </a:p>
          <a:p>
            <a:r>
              <a:rPr lang="en-US" sz="1800" dirty="0" smtClean="0"/>
              <a:t>Clicking the Case Number hyperlink takes the user to the Case Summary page</a:t>
            </a:r>
            <a:r>
              <a:rPr lang="en-US" sz="2000" dirty="0" smtClean="0"/>
              <a:t>. </a:t>
            </a:r>
            <a:endParaRPr lang="en-US" sz="2000" dirty="0"/>
          </a:p>
        </p:txBody>
      </p:sp>
      <p:pic>
        <p:nvPicPr>
          <p:cNvPr id="2051" name="Picture 3" descr="Screenshot of the Person View page with James Robertson displayed. SSN, DOB, Client ID and home address are also displayed at the top of the page. Under the Program block there is a red box around the Case Number for Food Assistance. The Program Status displays as &quot;Activ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4686"/>
            <a:ext cx="9144000" cy="3321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4592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a:t>
            </a:r>
            <a:r>
              <a:rPr lang="en-US" dirty="0" smtClean="0"/>
              <a:t>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14</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1: Performing a Person Search &gt; Case Summary</a:t>
            </a:r>
          </a:p>
        </p:txBody>
      </p:sp>
      <p:pic>
        <p:nvPicPr>
          <p:cNvPr id="3074" name="Picture 2" descr="Screenshot of the Case Summary page. The consumer displayed is James Roberts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43000"/>
            <a:ext cx="7772400" cy="5047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9133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15</a:t>
            </a:fld>
            <a:endParaRPr lang="en-US" dirty="0"/>
          </a:p>
        </p:txBody>
      </p:sp>
      <p:sp>
        <p:nvSpPr>
          <p:cNvPr id="3" name="Content Placeholder 2"/>
          <p:cNvSpPr>
            <a:spLocks noGrp="1"/>
          </p:cNvSpPr>
          <p:nvPr>
            <p:ph idx="1"/>
          </p:nvPr>
        </p:nvSpPr>
        <p:spPr>
          <a:xfrm>
            <a:off x="228600" y="5105400"/>
            <a:ext cx="8763000" cy="1143000"/>
          </a:xfrm>
        </p:spPr>
        <p:txBody>
          <a:bodyPr anchor="ctr">
            <a:noAutofit/>
          </a:bodyPr>
          <a:lstStyle/>
          <a:p>
            <a:pPr marL="0" indent="0">
              <a:buNone/>
            </a:pPr>
            <a:r>
              <a:rPr lang="en-US" sz="1800" dirty="0" smtClean="0"/>
              <a:t>Clicking on the person name hyperlink from the Case Summary page returns the user to the Person View page.</a:t>
            </a:r>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Case Summary</a:t>
            </a:r>
            <a:endParaRPr lang="en-US" dirty="0"/>
          </a:p>
        </p:txBody>
      </p:sp>
      <p:pic>
        <p:nvPicPr>
          <p:cNvPr id="8" name="Picture Placeholder 7" descr="Screenshot of the Case Summary page with a red box around James Robertson's name hyperlink (at the bottom of the page)."/>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810" t="15000" r="-810" b="15000"/>
          <a:stretch/>
        </p:blipFill>
        <p:spPr>
          <a:xfrm>
            <a:off x="76200" y="1219200"/>
            <a:ext cx="9013371" cy="3840480"/>
          </a:xfrm>
        </p:spPr>
      </p:pic>
    </p:spTree>
    <p:extLst>
      <p:ext uri="{BB962C8B-B14F-4D97-AF65-F5344CB8AC3E}">
        <p14:creationId xmlns:p14="http://schemas.microsoft.com/office/powerpoint/2010/main" val="3800782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a:t>
            </a:r>
            <a:r>
              <a:rPr lang="en-US" dirty="0" smtClean="0"/>
              <a:t>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16</a:t>
            </a:fld>
            <a:endParaRPr lang="en-US" dirty="0"/>
          </a:p>
        </p:txBody>
      </p:sp>
      <p:pic>
        <p:nvPicPr>
          <p:cNvPr id="4099" name="Picture 3" descr="Screenshot of the Person View page for James Robertson. The case number is in a red box and there is a red arrow pointing to the Worker Column at the right side of the p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8" y="2851086"/>
            <a:ext cx="9144000" cy="3321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1: Performing a Person Search &gt; Program Assignment</a:t>
            </a:r>
            <a:endParaRPr lang="en-US" dirty="0"/>
          </a:p>
        </p:txBody>
      </p:sp>
      <p:sp>
        <p:nvSpPr>
          <p:cNvPr id="7" name="Content Placeholder 3"/>
          <p:cNvSpPr txBox="1">
            <a:spLocks/>
          </p:cNvSpPr>
          <p:nvPr/>
        </p:nvSpPr>
        <p:spPr>
          <a:xfrm>
            <a:off x="228600" y="1288312"/>
            <a:ext cx="8686800" cy="1378688"/>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On the Person View page the user can determine which agency owns the case number.  This is important since Medical and Non-Medical programs should not be on the same case number.  </a:t>
            </a:r>
          </a:p>
          <a:p>
            <a:pPr marL="0" indent="0">
              <a:buFont typeface="Arial" pitchFamily="34" charset="0"/>
              <a:buNone/>
            </a:pPr>
            <a:r>
              <a:rPr lang="en-US" sz="1800" dirty="0" smtClean="0"/>
              <a:t>Under the Worker column, the first letter of the worker ID is a “D” for DCF or “K” for KDHE.</a:t>
            </a:r>
            <a:endParaRPr lang="en-US" sz="1800" dirty="0"/>
          </a:p>
        </p:txBody>
      </p:sp>
    </p:spTree>
    <p:extLst>
      <p:ext uri="{BB962C8B-B14F-4D97-AF65-F5344CB8AC3E}">
        <p14:creationId xmlns:p14="http://schemas.microsoft.com/office/powerpoint/2010/main" val="1740935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creenshot of the Person View page for James Robertson. There is a red box around the Program block. there is a red arrow pointing to the red b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62200"/>
            <a:ext cx="9144000" cy="3321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908B7E1D-52E2-4F04-9DFE-B1650792F521}" type="slidenum">
              <a:rPr lang="en-US" smtClean="0"/>
              <a:t>17</a:t>
            </a:fld>
            <a:endParaRPr lang="en-US" dirty="0"/>
          </a:p>
        </p:txBody>
      </p:sp>
      <p:sp>
        <p:nvSpPr>
          <p:cNvPr id="4" name="Content Placeholder 3"/>
          <p:cNvSpPr>
            <a:spLocks noGrp="1"/>
          </p:cNvSpPr>
          <p:nvPr>
            <p:ph idx="1"/>
          </p:nvPr>
        </p:nvSpPr>
        <p:spPr>
          <a:xfrm>
            <a:off x="152400" y="1295400"/>
            <a:ext cx="8763000" cy="762000"/>
          </a:xfrm>
        </p:spPr>
        <p:txBody>
          <a:bodyPr anchor="ctr">
            <a:noAutofit/>
          </a:bodyPr>
          <a:lstStyle/>
          <a:p>
            <a:pPr marL="0" indent="0">
              <a:buNone/>
            </a:pPr>
            <a:r>
              <a:rPr lang="en-US" sz="1800" dirty="0" smtClean="0"/>
              <a:t>The Person View page can also be used to determine the Benefit History. </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6"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1: Performing a Person Search &gt; Program History</a:t>
            </a:r>
            <a:endParaRPr lang="en-US" dirty="0"/>
          </a:p>
        </p:txBody>
      </p:sp>
      <p:sp>
        <p:nvSpPr>
          <p:cNvPr id="10" name="Right Arrow 9"/>
          <p:cNvSpPr/>
          <p:nvPr/>
        </p:nvSpPr>
        <p:spPr>
          <a:xfrm rot="7551520">
            <a:off x="4997663" y="4050141"/>
            <a:ext cx="1002801" cy="434689"/>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77271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18</a:t>
            </a:fld>
            <a:endParaRPr lang="en-US" dirty="0"/>
          </a:p>
        </p:txBody>
      </p:sp>
      <p:sp>
        <p:nvSpPr>
          <p:cNvPr id="4" name="Content Placeholder 3"/>
          <p:cNvSpPr>
            <a:spLocks noGrp="1"/>
          </p:cNvSpPr>
          <p:nvPr>
            <p:ph idx="1"/>
          </p:nvPr>
        </p:nvSpPr>
        <p:spPr>
          <a:xfrm>
            <a:off x="228600" y="4419600"/>
            <a:ext cx="8763000" cy="1852297"/>
          </a:xfrm>
        </p:spPr>
        <p:txBody>
          <a:bodyPr anchor="ctr">
            <a:noAutofit/>
          </a:bodyPr>
          <a:lstStyle/>
          <a:p>
            <a:pPr marL="0" indent="0">
              <a:buNone/>
            </a:pPr>
            <a:r>
              <a:rPr lang="en-US" sz="1800" dirty="0" smtClean="0"/>
              <a:t>To view the Issuance History the user must be in the context of a case.</a:t>
            </a:r>
          </a:p>
          <a:p>
            <a:pPr marL="0" indent="0">
              <a:buNone/>
            </a:pPr>
            <a:r>
              <a:rPr lang="en-US" sz="1000" dirty="0" smtClean="0"/>
              <a:t>  </a:t>
            </a:r>
          </a:p>
          <a:p>
            <a:pPr marL="0" indent="0">
              <a:buNone/>
            </a:pPr>
            <a:r>
              <a:rPr lang="en-US" sz="1800" dirty="0" smtClean="0"/>
              <a:t>Once in the context of a KEES case, the user can navigate from the Case Summary Local Navigation to the Issuance History tab in the Task Navigation.  </a:t>
            </a:r>
          </a:p>
          <a:p>
            <a:pPr marL="0" indent="0">
              <a:buNone/>
            </a:pPr>
            <a:endParaRPr lang="en-US" sz="1000" dirty="0" smtClean="0"/>
          </a:p>
          <a:p>
            <a:pPr marL="0" indent="0">
              <a:buNone/>
            </a:pPr>
            <a:r>
              <a:rPr lang="en-US" sz="1800" dirty="0" smtClean="0"/>
              <a:t>The Case Summary page can be accessed from either the Case Info or Eligibility Global Navigation tab.</a:t>
            </a:r>
            <a:endParaRPr lang="en-US" sz="18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6"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1: Performing a Person Search &gt; Issuance History</a:t>
            </a:r>
            <a:endParaRPr lang="en-US" dirty="0"/>
          </a:p>
        </p:txBody>
      </p:sp>
      <p:pic>
        <p:nvPicPr>
          <p:cNvPr id="1026" name="Picture 1" descr="Screenshot of the Issuance History page. The Case Info tab from global navigation is selected, red box around Case Summary on the local navigation bar and a red box around Issuance History from the task navigation menu on the lef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9144000" cy="3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4256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19</a:t>
            </a:fld>
            <a:endParaRPr lang="en-US" dirty="0"/>
          </a:p>
        </p:txBody>
      </p:sp>
      <p:sp>
        <p:nvSpPr>
          <p:cNvPr id="4" name="Content Placeholder 3"/>
          <p:cNvSpPr>
            <a:spLocks noGrp="1"/>
          </p:cNvSpPr>
          <p:nvPr>
            <p:ph idx="1"/>
          </p:nvPr>
        </p:nvSpPr>
        <p:spPr>
          <a:xfrm>
            <a:off x="7382540" y="1066800"/>
            <a:ext cx="1761460" cy="5181600"/>
          </a:xfrm>
        </p:spPr>
        <p:txBody>
          <a:bodyPr anchor="ctr">
            <a:noAutofit/>
          </a:bodyPr>
          <a:lstStyle/>
          <a:p>
            <a:pPr marL="0" indent="0">
              <a:buNone/>
            </a:pPr>
            <a:r>
              <a:rPr lang="en-US" sz="1600" dirty="0" smtClean="0"/>
              <a:t>The Customer Schedule page is where the user records a scheduled and/or completed interview record.</a:t>
            </a:r>
          </a:p>
          <a:p>
            <a:pPr marL="0" indent="0">
              <a:buNone/>
            </a:pPr>
            <a:endParaRPr lang="en-US" sz="1600" dirty="0"/>
          </a:p>
          <a:p>
            <a:pPr marL="0" indent="0">
              <a:buNone/>
            </a:pPr>
            <a:r>
              <a:rPr lang="en-US" sz="1600" dirty="0" smtClean="0"/>
              <a:t>This page can be accessed using the Local </a:t>
            </a:r>
            <a:r>
              <a:rPr lang="en-US" sz="1600" dirty="0"/>
              <a:t>N</a:t>
            </a:r>
            <a:r>
              <a:rPr lang="en-US" sz="1600" dirty="0" smtClean="0"/>
              <a:t>avigation from the Case Info or the Eligibility tab in the Global </a:t>
            </a:r>
            <a:r>
              <a:rPr lang="en-US" sz="1600" dirty="0" smtClean="0"/>
              <a:t>Navigation bar.</a:t>
            </a:r>
            <a:endParaRPr lang="en-US" sz="1600" dirty="0"/>
          </a:p>
        </p:txBody>
      </p:sp>
      <p:sp>
        <p:nvSpPr>
          <p:cNvPr id="5"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6"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1: Customer Schedule &gt; Recording an Interview</a:t>
            </a:r>
            <a:endParaRPr lang="en-US" dirty="0"/>
          </a:p>
        </p:txBody>
      </p:sp>
      <p:pic>
        <p:nvPicPr>
          <p:cNvPr id="1026" name="Picture 2" descr="Screenshot of the Customer Appointment Detail page. Eligibility tab on the global navigation bar, a red box around the customer schedule option on the local navigation bar is displaye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40" y="1371600"/>
            <a:ext cx="7315200" cy="4593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5032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2514600" y="1600201"/>
            <a:ext cx="6324600" cy="4343399"/>
          </a:xfrm>
        </p:spPr>
        <p:txBody>
          <a:bodyPr anchor="ctr">
            <a:normAutofit fontScale="92500" lnSpcReduction="10000"/>
          </a:bodyPr>
          <a:lstStyle/>
          <a:p>
            <a:pPr>
              <a:buNone/>
            </a:pPr>
            <a:r>
              <a:rPr lang="en-US" sz="2800" dirty="0" smtClean="0"/>
              <a:t>The Person Search in KEES is similar to a Client Inquiry (CLIN) in KAECSES. A user can search using SSN, DOB, and First and Last Name.</a:t>
            </a:r>
          </a:p>
          <a:p>
            <a:pPr>
              <a:buNone/>
            </a:pPr>
            <a:endParaRPr lang="en-US" sz="2800" dirty="0"/>
          </a:p>
          <a:p>
            <a:pPr>
              <a:buNone/>
            </a:pPr>
            <a:r>
              <a:rPr lang="en-US" sz="2800" dirty="0" smtClean="0"/>
              <a:t>The results show in a Search Results Summary similar to the Client Inquiry Short List (CLIS).</a:t>
            </a:r>
          </a:p>
          <a:p>
            <a:pPr>
              <a:buNone/>
            </a:pPr>
            <a:endParaRPr lang="en-US" sz="2800" dirty="0" smtClean="0"/>
          </a:p>
          <a:p>
            <a:pPr>
              <a:buNone/>
            </a:pPr>
            <a:r>
              <a:rPr lang="en-US" sz="2800" dirty="0" smtClean="0"/>
              <a:t>Next, let’s take a look at some KEES pages.</a:t>
            </a:r>
            <a:endParaRPr lang="en-US" sz="2800"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20</a:t>
            </a:fld>
            <a:endParaRPr lang="en-US" dirty="0"/>
          </a:p>
        </p:txBody>
      </p:sp>
      <p:sp>
        <p:nvSpPr>
          <p:cNvPr id="6"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Performing a Person Search &gt; Summary</a:t>
            </a:r>
            <a:endParaRPr lang="en-US" dirty="0"/>
          </a:p>
        </p:txBody>
      </p:sp>
    </p:spTree>
    <p:extLst>
      <p:ext uri="{BB962C8B-B14F-4D97-AF65-F5344CB8AC3E}">
        <p14:creationId xmlns:p14="http://schemas.microsoft.com/office/powerpoint/2010/main" val="2180542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Screenshot of the Case Summary page. There are red boxes around the Case Summary option on the local navigation bar, Case Summary in the task navigation menu, the Case Name, Mailing Address &amp; Home Address fields with a red arrow pointing to the box. &#10;There is a box around the Primary Applicant/Recipient, Language, Phone Number, Payee, and Application Date fields in the Food Assistance program block - with a red arrow pointing to the box. &#10;There is a red box around the All People Associated to the Case portion of the page with a red arrow pointing at the box.&#10;A red box is around the Authorized Representative section of the page - it is collapsed, indicating that there is no information contained in the se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5167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rmAutofit/>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21</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2: Non-Financial Data &gt; Case </a:t>
            </a:r>
            <a:r>
              <a:rPr lang="en-US" dirty="0" smtClean="0"/>
              <a:t>Summary </a:t>
            </a:r>
            <a:endParaRPr lang="en-US" dirty="0"/>
          </a:p>
        </p:txBody>
      </p:sp>
      <p:sp>
        <p:nvSpPr>
          <p:cNvPr id="8" name="Right Arrow 7"/>
          <p:cNvSpPr/>
          <p:nvPr/>
        </p:nvSpPr>
        <p:spPr>
          <a:xfrm rot="10800000">
            <a:off x="3129545" y="2460346"/>
            <a:ext cx="1041606" cy="3810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Arrow 9"/>
          <p:cNvSpPr/>
          <p:nvPr/>
        </p:nvSpPr>
        <p:spPr>
          <a:xfrm rot="8104750">
            <a:off x="2268487" y="4610099"/>
            <a:ext cx="1041606" cy="3810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Arrow 11"/>
          <p:cNvSpPr/>
          <p:nvPr/>
        </p:nvSpPr>
        <p:spPr>
          <a:xfrm rot="5400000">
            <a:off x="6074837" y="3015280"/>
            <a:ext cx="1041606" cy="3810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1656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22</a:t>
            </a:fld>
            <a:endParaRPr lang="en-US" dirty="0"/>
          </a:p>
        </p:txBody>
      </p:sp>
      <p:sp>
        <p:nvSpPr>
          <p:cNvPr id="5" name="Content Placeholder 4"/>
          <p:cNvSpPr>
            <a:spLocks noGrp="1"/>
          </p:cNvSpPr>
          <p:nvPr>
            <p:ph idx="1"/>
          </p:nvPr>
        </p:nvSpPr>
        <p:spPr>
          <a:xfrm>
            <a:off x="228600" y="4628682"/>
            <a:ext cx="8763000" cy="1695917"/>
          </a:xfrm>
        </p:spPr>
        <p:txBody>
          <a:bodyPr anchor="ctr">
            <a:normAutofit lnSpcReduction="10000"/>
          </a:bodyPr>
          <a:lstStyle/>
          <a:p>
            <a:pPr marL="0" indent="0">
              <a:buNone/>
            </a:pPr>
            <a:r>
              <a:rPr lang="en-US" sz="1800" dirty="0" smtClean="0"/>
              <a:t>The Contact Summary displays the Mailing and Physical address for all Case Persons and the Begin Date for the addresses. This is similar to the ADDR screen in KAECSES.</a:t>
            </a:r>
          </a:p>
          <a:p>
            <a:pPr marL="0" indent="0">
              <a:buNone/>
            </a:pPr>
            <a:endParaRPr lang="en-US" sz="1000" dirty="0" smtClean="0"/>
          </a:p>
          <a:p>
            <a:pPr marL="0" indent="0">
              <a:buNone/>
            </a:pPr>
            <a:r>
              <a:rPr lang="en-US" sz="1800" dirty="0" smtClean="0"/>
              <a:t>The Contact  Summary page can be accessed from both the Case Summary and the Customer Information </a:t>
            </a:r>
            <a:r>
              <a:rPr lang="en-US" sz="1800" dirty="0" smtClean="0"/>
              <a:t>in the Local Navigation bar.</a:t>
            </a:r>
            <a:endParaRPr lang="en-US" sz="1800" dirty="0"/>
          </a:p>
        </p:txBody>
      </p:sp>
      <p:sp>
        <p:nvSpPr>
          <p:cNvPr id="7" name="Title 3"/>
          <p:cNvSpPr txBox="1">
            <a:spLocks/>
          </p:cNvSpPr>
          <p:nvPr/>
        </p:nvSpPr>
        <p:spPr>
          <a:xfrm>
            <a:off x="1600200" y="73152"/>
            <a:ext cx="7086600" cy="566928"/>
          </a:xfrm>
          <a:prstGeom prst="rect">
            <a:avLst/>
          </a:prstGeom>
        </p:spPr>
        <p:txBody>
          <a:bodyPr anchor="ct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2: Non-Financial Data &gt; Contact </a:t>
            </a:r>
            <a:r>
              <a:rPr lang="en-US" dirty="0" smtClean="0"/>
              <a:t>Summary</a:t>
            </a:r>
            <a:endParaRPr lang="en-US" dirty="0"/>
          </a:p>
        </p:txBody>
      </p:sp>
      <p:pic>
        <p:nvPicPr>
          <p:cNvPr id="5122" name="Picture 2" descr="Screenshot of the Contact Summary page. There is a red box around the Contact value in the task navigation menu.&#10;The page displays a list of case persons and their associated home and mailing addresses, with the documented begin date for ea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14450"/>
            <a:ext cx="9144000" cy="3314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7787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5" name="Content Placeholder 19"/>
          <p:cNvSpPr txBox="1">
            <a:spLocks/>
          </p:cNvSpPr>
          <p:nvPr/>
        </p:nvSpPr>
        <p:spPr>
          <a:xfrm>
            <a:off x="1600200" y="533400"/>
            <a:ext cx="7315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mj-lt"/>
              </a:rPr>
              <a:t>Lesson 2: Non-Financial Data &gt; </a:t>
            </a:r>
            <a:r>
              <a:rPr lang="en-US" dirty="0" smtClean="0">
                <a:latin typeface="+mj-lt"/>
              </a:rPr>
              <a:t>Individual Demographics </a:t>
            </a:r>
            <a:endParaRPr lang="en-US" sz="1600" dirty="0">
              <a:latin typeface="+mj-lt"/>
            </a:endParaRPr>
          </a:p>
        </p:txBody>
      </p:sp>
      <p:sp>
        <p:nvSpPr>
          <p:cNvPr id="4" name="Slide Number Placeholder 3"/>
          <p:cNvSpPr>
            <a:spLocks noGrp="1"/>
          </p:cNvSpPr>
          <p:nvPr>
            <p:ph type="sldNum" sz="quarter" idx="12"/>
          </p:nvPr>
        </p:nvSpPr>
        <p:spPr/>
        <p:txBody>
          <a:bodyPr/>
          <a:lstStyle/>
          <a:p>
            <a:fld id="{908B7E1D-52E2-4F04-9DFE-B1650792F521}" type="slidenum">
              <a:rPr lang="en-US" smtClean="0"/>
              <a:t>23</a:t>
            </a:fld>
            <a:endParaRPr lang="en-US" dirty="0"/>
          </a:p>
        </p:txBody>
      </p:sp>
      <p:sp>
        <p:nvSpPr>
          <p:cNvPr id="6" name="Content Placeholder 5"/>
          <p:cNvSpPr>
            <a:spLocks noGrp="1"/>
          </p:cNvSpPr>
          <p:nvPr>
            <p:ph idx="1"/>
          </p:nvPr>
        </p:nvSpPr>
        <p:spPr>
          <a:xfrm>
            <a:off x="381000" y="1447800"/>
            <a:ext cx="6477000" cy="4525963"/>
          </a:xfrm>
        </p:spPr>
        <p:txBody>
          <a:bodyPr>
            <a:normAutofit fontScale="92500" lnSpcReduction="20000"/>
          </a:bodyPr>
          <a:lstStyle/>
          <a:p>
            <a:pPr marL="0" indent="0">
              <a:buNone/>
            </a:pPr>
            <a:r>
              <a:rPr lang="en-US" sz="2200" dirty="0"/>
              <a:t>Individual Demographics information is collected on all members. </a:t>
            </a:r>
            <a:endParaRPr lang="en-US" sz="2200" dirty="0" smtClean="0"/>
          </a:p>
          <a:p>
            <a:pPr marL="0" indent="0">
              <a:buNone/>
            </a:pPr>
            <a:endParaRPr lang="en-US" sz="2200" dirty="0"/>
          </a:p>
          <a:p>
            <a:pPr marL="0" indent="0">
              <a:buNone/>
            </a:pPr>
            <a:r>
              <a:rPr lang="en-US" sz="2200" dirty="0" smtClean="0"/>
              <a:t>Information captured on </a:t>
            </a:r>
            <a:r>
              <a:rPr lang="en-US" sz="2200" dirty="0"/>
              <a:t>this page </a:t>
            </a:r>
            <a:r>
              <a:rPr lang="en-US" sz="2200" dirty="0" smtClean="0"/>
              <a:t>includes:</a:t>
            </a:r>
            <a:endParaRPr lang="en-US" sz="2200" dirty="0"/>
          </a:p>
          <a:p>
            <a:pPr marL="285750" lvl="0" indent="-285750"/>
            <a:r>
              <a:rPr lang="en-US" sz="2200" dirty="0"/>
              <a:t>Name</a:t>
            </a:r>
          </a:p>
          <a:p>
            <a:pPr marL="285750" lvl="0" indent="-285750"/>
            <a:r>
              <a:rPr lang="en-US" sz="2200" dirty="0"/>
              <a:t>SSN </a:t>
            </a:r>
            <a:endParaRPr lang="en-US" sz="2200" dirty="0" smtClean="0"/>
          </a:p>
          <a:p>
            <a:pPr marL="285750" lvl="0" indent="-285750"/>
            <a:r>
              <a:rPr lang="en-US" sz="2200" dirty="0" smtClean="0"/>
              <a:t>Marital Status</a:t>
            </a:r>
            <a:endParaRPr lang="en-US" sz="2200" dirty="0"/>
          </a:p>
          <a:p>
            <a:pPr marL="285750" lvl="0" indent="-285750"/>
            <a:r>
              <a:rPr lang="en-US" sz="2200" dirty="0" smtClean="0"/>
              <a:t>Gender</a:t>
            </a:r>
          </a:p>
          <a:p>
            <a:pPr marL="285750" lvl="0" indent="-285750"/>
            <a:r>
              <a:rPr lang="en-US" sz="2200" dirty="0" smtClean="0"/>
              <a:t>U.S. Citizenship (Non-Medical programs)</a:t>
            </a:r>
            <a:endParaRPr lang="en-US" sz="2200" dirty="0"/>
          </a:p>
          <a:p>
            <a:pPr marL="285750" lvl="0" indent="-285750"/>
            <a:r>
              <a:rPr lang="en-US" sz="2200" dirty="0"/>
              <a:t>Date of Birth</a:t>
            </a:r>
          </a:p>
          <a:p>
            <a:pPr marL="285750" lvl="0" indent="-285750"/>
            <a:r>
              <a:rPr lang="en-US" sz="2200" dirty="0"/>
              <a:t>Race/Ethnic Origin</a:t>
            </a:r>
          </a:p>
          <a:p>
            <a:pPr marL="285750" lvl="0" indent="-285750"/>
            <a:r>
              <a:rPr lang="en-US" sz="2200" dirty="0"/>
              <a:t>Language (Spoken, </a:t>
            </a:r>
            <a:r>
              <a:rPr lang="en-US" sz="2200" dirty="0" smtClean="0"/>
              <a:t>Written, </a:t>
            </a:r>
            <a:r>
              <a:rPr lang="en-US" sz="2200" dirty="0"/>
              <a:t>and </a:t>
            </a:r>
            <a:r>
              <a:rPr lang="en-US" sz="2200" dirty="0" smtClean="0"/>
              <a:t>Correspondence)</a:t>
            </a:r>
          </a:p>
          <a:p>
            <a:pPr marL="285750" lvl="0" indent="-285750"/>
            <a:endParaRPr lang="en-US" sz="2200" dirty="0" smtClean="0"/>
          </a:p>
          <a:p>
            <a:pPr marL="0" lvl="0" indent="0">
              <a:buNone/>
            </a:pPr>
            <a:r>
              <a:rPr lang="en-US" sz="2200" dirty="0" smtClean="0"/>
              <a:t>This page contains information similar to SSDO in KAECSES.</a:t>
            </a:r>
            <a:endParaRPr lang="en-US" sz="2200" dirty="0"/>
          </a:p>
          <a:p>
            <a:pPr marL="0" lvl="0" indent="0">
              <a:buNone/>
            </a:pPr>
            <a:endParaRPr lang="en-US" sz="2000" dirty="0" smtClean="0"/>
          </a:p>
          <a:p>
            <a:pPr marL="0" indent="0">
              <a:buNone/>
            </a:pPr>
            <a:endParaRPr lang="en-US" dirty="0"/>
          </a:p>
        </p:txBody>
      </p:sp>
    </p:spTree>
    <p:extLst>
      <p:ext uri="{BB962C8B-B14F-4D97-AF65-F5344CB8AC3E}">
        <p14:creationId xmlns:p14="http://schemas.microsoft.com/office/powerpoint/2010/main" val="1851974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creenshot of the Individual Demographics List page. There is a red box around the Eligibility tab on the Global Navigation bar. There is a red box around the Customer Information tab on the local navigation bar. There is a red box around the Individual Demographics value in the Task Navigation menu.&#10;There are red arrows pointing to the consumers' name hyperlinks and the Edit buttons associated to each consumer located to the right of th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9144000" cy="2472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24</a:t>
            </a:fld>
            <a:endParaRPr lang="en-US" dirty="0"/>
          </a:p>
        </p:txBody>
      </p:sp>
      <p:sp>
        <p:nvSpPr>
          <p:cNvPr id="17" name="Title 1"/>
          <p:cNvSpPr txBox="1">
            <a:spLocks/>
          </p:cNvSpPr>
          <p:nvPr/>
        </p:nvSpPr>
        <p:spPr>
          <a:xfrm>
            <a:off x="1600200" y="647700"/>
            <a:ext cx="7086600" cy="3429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r>
              <a:rPr lang="en-US" sz="2000" b="0" dirty="0">
                <a:latin typeface="+mj-lt"/>
              </a:rPr>
              <a:t>Lesson 2: Non-Financial Data &gt; Individual </a:t>
            </a:r>
            <a:r>
              <a:rPr lang="en-US" sz="2000" b="0" dirty="0" smtClean="0">
                <a:latin typeface="+mj-lt"/>
              </a:rPr>
              <a:t>Demographics</a:t>
            </a:r>
            <a:endParaRPr lang="en-US" sz="2000" b="0" dirty="0">
              <a:latin typeface="+mj-lt"/>
            </a:endParaRPr>
          </a:p>
        </p:txBody>
      </p:sp>
      <p:sp>
        <p:nvSpPr>
          <p:cNvPr id="6" name="Rectangle 5"/>
          <p:cNvSpPr/>
          <p:nvPr/>
        </p:nvSpPr>
        <p:spPr>
          <a:xfrm>
            <a:off x="76200" y="4724400"/>
            <a:ext cx="9067800" cy="923330"/>
          </a:xfrm>
          <a:prstGeom prst="rect">
            <a:avLst/>
          </a:prstGeom>
        </p:spPr>
        <p:txBody>
          <a:bodyPr wrap="square">
            <a:spAutoFit/>
          </a:bodyPr>
          <a:lstStyle/>
          <a:p>
            <a:r>
              <a:rPr lang="en-US" dirty="0" smtClean="0">
                <a:latin typeface="+mj-lt"/>
                <a:cs typeface="Arial" pitchFamily="34" charset="0"/>
              </a:rPr>
              <a:t>An Individual Demographic record is automatically created for each member associated with the case during the registration process.  Clicking on the Person Name hyperlink or the Edit button takes the user to the Individual Demographic Detail page.</a:t>
            </a:r>
            <a:endParaRPr lang="en-US" dirty="0"/>
          </a:p>
        </p:txBody>
      </p:sp>
      <p:sp>
        <p:nvSpPr>
          <p:cNvPr id="5" name="Right Arrow 4"/>
          <p:cNvSpPr/>
          <p:nvPr/>
        </p:nvSpPr>
        <p:spPr>
          <a:xfrm rot="12175570">
            <a:off x="1951916" y="3542526"/>
            <a:ext cx="1066800" cy="4572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p:cNvSpPr/>
          <p:nvPr/>
        </p:nvSpPr>
        <p:spPr>
          <a:xfrm rot="19449376">
            <a:off x="7500446" y="3545654"/>
            <a:ext cx="1066800" cy="4572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320239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25</a:t>
            </a:fld>
            <a:endParaRPr lang="en-US" dirty="0"/>
          </a:p>
        </p:txBody>
      </p:sp>
      <p:sp>
        <p:nvSpPr>
          <p:cNvPr id="17" name="Title 1"/>
          <p:cNvSpPr txBox="1">
            <a:spLocks/>
          </p:cNvSpPr>
          <p:nvPr/>
        </p:nvSpPr>
        <p:spPr>
          <a:xfrm>
            <a:off x="1600200" y="647700"/>
            <a:ext cx="7086600" cy="3429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r>
              <a:rPr lang="en-US" sz="2000" b="0" dirty="0">
                <a:latin typeface="+mj-lt"/>
              </a:rPr>
              <a:t>Lesson 2: Non-Financial Data &gt; Individual </a:t>
            </a:r>
            <a:r>
              <a:rPr lang="en-US" sz="2000" b="0" dirty="0" smtClean="0">
                <a:latin typeface="+mj-lt"/>
              </a:rPr>
              <a:t>Demographics</a:t>
            </a:r>
            <a:endParaRPr lang="en-US" sz="2000" b="0" dirty="0">
              <a:latin typeface="+mj-lt"/>
            </a:endParaRPr>
          </a:p>
        </p:txBody>
      </p:sp>
      <p:sp>
        <p:nvSpPr>
          <p:cNvPr id="13" name="TextBox 12"/>
          <p:cNvSpPr txBox="1"/>
          <p:nvPr/>
        </p:nvSpPr>
        <p:spPr>
          <a:xfrm>
            <a:off x="6553200" y="1219200"/>
            <a:ext cx="2514600" cy="5062924"/>
          </a:xfrm>
          <a:prstGeom prst="rect">
            <a:avLst/>
          </a:prstGeom>
          <a:noFill/>
        </p:spPr>
        <p:txBody>
          <a:bodyPr wrap="square" rtlCol="0">
            <a:spAutoFit/>
          </a:bodyPr>
          <a:lstStyle/>
          <a:p>
            <a:r>
              <a:rPr lang="en-US" sz="1700" dirty="0" smtClean="0"/>
              <a:t>The Individual Demographics Detail page has:</a:t>
            </a:r>
          </a:p>
          <a:p>
            <a:pPr marL="285750" indent="-285750">
              <a:buFont typeface="Arial" panose="020B0604020202020204" pitchFamily="34" charset="0"/>
              <a:buChar char="•"/>
            </a:pPr>
            <a:r>
              <a:rPr lang="en-US" sz="1700" dirty="0" smtClean="0"/>
              <a:t>Consumer’s Name</a:t>
            </a:r>
          </a:p>
          <a:p>
            <a:pPr marL="285750" indent="-285750">
              <a:buFont typeface="Arial" panose="020B0604020202020204" pitchFamily="34" charset="0"/>
              <a:buChar char="•"/>
            </a:pPr>
            <a:r>
              <a:rPr lang="en-US" sz="1700" dirty="0" smtClean="0"/>
              <a:t>SSN</a:t>
            </a:r>
          </a:p>
          <a:p>
            <a:pPr marL="285750" indent="-285750">
              <a:buFont typeface="Arial" panose="020B0604020202020204" pitchFamily="34" charset="0"/>
              <a:buChar char="•"/>
            </a:pPr>
            <a:r>
              <a:rPr lang="en-US" sz="1700" dirty="0" smtClean="0"/>
              <a:t>Client ID #</a:t>
            </a:r>
          </a:p>
          <a:p>
            <a:pPr marL="285750" indent="-285750">
              <a:buFont typeface="Arial" panose="020B0604020202020204" pitchFamily="34" charset="0"/>
              <a:buChar char="•"/>
            </a:pPr>
            <a:r>
              <a:rPr lang="en-US" sz="1700" dirty="0" smtClean="0"/>
              <a:t>Marital Status</a:t>
            </a:r>
          </a:p>
          <a:p>
            <a:pPr marL="285750" indent="-285750">
              <a:buFont typeface="Arial" panose="020B0604020202020204" pitchFamily="34" charset="0"/>
              <a:buChar char="•"/>
            </a:pPr>
            <a:r>
              <a:rPr lang="en-US" sz="1700" dirty="0" smtClean="0"/>
              <a:t>Gender</a:t>
            </a:r>
          </a:p>
          <a:p>
            <a:pPr marL="285750" indent="-285750">
              <a:buFont typeface="Arial" panose="020B0604020202020204" pitchFamily="34" charset="0"/>
              <a:buChar char="•"/>
            </a:pPr>
            <a:r>
              <a:rPr lang="en-US" sz="1700" dirty="0" smtClean="0"/>
              <a:t>Citizenship (for Non-Medical programs)</a:t>
            </a:r>
          </a:p>
          <a:p>
            <a:pPr marL="285750" indent="-285750">
              <a:buFont typeface="Arial" panose="020B0604020202020204" pitchFamily="34" charset="0"/>
              <a:buChar char="•"/>
            </a:pPr>
            <a:r>
              <a:rPr lang="en-US" sz="1700" dirty="0" smtClean="0"/>
              <a:t>DOB</a:t>
            </a:r>
          </a:p>
          <a:p>
            <a:pPr marL="285750" indent="-285750">
              <a:buFont typeface="Arial" panose="020B0604020202020204" pitchFamily="34" charset="0"/>
              <a:buChar char="•"/>
            </a:pPr>
            <a:r>
              <a:rPr lang="en-US" sz="1700" dirty="0" smtClean="0"/>
              <a:t>Race/Ethnic Origin</a:t>
            </a:r>
          </a:p>
          <a:p>
            <a:pPr marL="285750" indent="-285750">
              <a:buFont typeface="Arial" panose="020B0604020202020204" pitchFamily="34" charset="0"/>
              <a:buChar char="•"/>
            </a:pPr>
            <a:r>
              <a:rPr lang="en-US" sz="1700" dirty="0" smtClean="0"/>
              <a:t>Decease Date</a:t>
            </a:r>
          </a:p>
          <a:p>
            <a:pPr marL="285750" indent="-285750">
              <a:buFont typeface="Arial" panose="020B0604020202020204" pitchFamily="34" charset="0"/>
              <a:buChar char="•"/>
            </a:pPr>
            <a:r>
              <a:rPr lang="en-US" sz="1700" dirty="0" smtClean="0"/>
              <a:t>Language Preferences</a:t>
            </a:r>
          </a:p>
          <a:p>
            <a:pPr marL="285750" indent="-285750">
              <a:buFont typeface="Arial" panose="020B0604020202020204" pitchFamily="34" charset="0"/>
              <a:buChar char="•"/>
            </a:pPr>
            <a:r>
              <a:rPr lang="en-US" sz="1700" dirty="0" smtClean="0"/>
              <a:t>Phone Numbers</a:t>
            </a:r>
          </a:p>
          <a:p>
            <a:pPr marL="285750" indent="-285750">
              <a:buFont typeface="Arial" panose="020B0604020202020204" pitchFamily="34" charset="0"/>
              <a:buChar char="•"/>
            </a:pPr>
            <a:r>
              <a:rPr lang="en-US" sz="1700" dirty="0" smtClean="0"/>
              <a:t>Aliases</a:t>
            </a:r>
          </a:p>
          <a:p>
            <a:pPr marL="285750" indent="-285750">
              <a:buFont typeface="Arial" panose="020B0604020202020204" pitchFamily="34" charset="0"/>
              <a:buChar char="•"/>
            </a:pPr>
            <a:r>
              <a:rPr lang="en-US" sz="1700" dirty="0" smtClean="0"/>
              <a:t>Last Grade Completed</a:t>
            </a:r>
          </a:p>
        </p:txBody>
      </p:sp>
      <p:pic>
        <p:nvPicPr>
          <p:cNvPr id="7171" name="Picture 3" descr="Screenshot of the top section of the Individual Demographics page with the fields completed listed on the sl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92947"/>
            <a:ext cx="6419088" cy="4574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4987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creenshot of the bottom section of the Individual Demographics page with the remaining fields completed listed on the previous &amp; current slid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4438"/>
            <a:ext cx="9144000" cy="3926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26</a:t>
            </a:fld>
            <a:endParaRPr lang="en-US" dirty="0"/>
          </a:p>
        </p:txBody>
      </p:sp>
      <p:sp>
        <p:nvSpPr>
          <p:cNvPr id="17" name="Title 1"/>
          <p:cNvSpPr txBox="1">
            <a:spLocks/>
          </p:cNvSpPr>
          <p:nvPr/>
        </p:nvSpPr>
        <p:spPr>
          <a:xfrm>
            <a:off x="1600200" y="647700"/>
            <a:ext cx="7086600" cy="3429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r>
              <a:rPr lang="en-US" sz="2000" b="0" dirty="0">
                <a:latin typeface="+mj-lt"/>
              </a:rPr>
              <a:t>Lesson 2: Non-Financial Data &gt; Individual </a:t>
            </a:r>
            <a:r>
              <a:rPr lang="en-US" sz="2000" b="0" dirty="0" smtClean="0">
                <a:latin typeface="+mj-lt"/>
              </a:rPr>
              <a:t>Demographics</a:t>
            </a:r>
            <a:endParaRPr lang="en-US" sz="2000" b="0" dirty="0">
              <a:latin typeface="+mj-lt"/>
            </a:endParaRPr>
          </a:p>
        </p:txBody>
      </p:sp>
      <p:sp>
        <p:nvSpPr>
          <p:cNvPr id="6" name="TextBox 5"/>
          <p:cNvSpPr txBox="1"/>
          <p:nvPr/>
        </p:nvSpPr>
        <p:spPr>
          <a:xfrm>
            <a:off x="129363" y="5168694"/>
            <a:ext cx="8885274" cy="677108"/>
          </a:xfrm>
          <a:prstGeom prst="rect">
            <a:avLst/>
          </a:prstGeom>
          <a:noFill/>
        </p:spPr>
        <p:txBody>
          <a:bodyPr wrap="square" rtlCol="0">
            <a:spAutoFit/>
          </a:bodyPr>
          <a:lstStyle/>
          <a:p>
            <a:r>
              <a:rPr lang="en-US" dirty="0" smtClean="0"/>
              <a:t>Last Grade Completed for TANF is also captured on the Individual Demographics page.  Phone Numbers and Aliases display at the bottom of the page</a:t>
            </a:r>
            <a:r>
              <a:rPr lang="en-US" sz="2000" dirty="0" smtClean="0"/>
              <a:t>.</a:t>
            </a:r>
            <a:endParaRPr lang="en-US" sz="2000" dirty="0"/>
          </a:p>
        </p:txBody>
      </p:sp>
    </p:spTree>
    <p:extLst>
      <p:ext uri="{BB962C8B-B14F-4D97-AF65-F5344CB8AC3E}">
        <p14:creationId xmlns:p14="http://schemas.microsoft.com/office/powerpoint/2010/main" val="14673233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27</a:t>
            </a:fld>
            <a:endParaRPr lang="en-US" dirty="0"/>
          </a:p>
        </p:txBody>
      </p:sp>
      <p:sp>
        <p:nvSpPr>
          <p:cNvPr id="4" name="Rectangle 3"/>
          <p:cNvSpPr/>
          <p:nvPr/>
        </p:nvSpPr>
        <p:spPr>
          <a:xfrm>
            <a:off x="609600" y="1371600"/>
            <a:ext cx="7543800" cy="3693319"/>
          </a:xfrm>
          <a:prstGeom prst="rect">
            <a:avLst/>
          </a:prstGeom>
        </p:spPr>
        <p:txBody>
          <a:bodyPr wrap="square">
            <a:spAutoFit/>
          </a:bodyPr>
          <a:lstStyle/>
          <a:p>
            <a:r>
              <a:rPr lang="en-US" dirty="0"/>
              <a:t>Household </a:t>
            </a:r>
            <a:r>
              <a:rPr lang="en-US" dirty="0" smtClean="0"/>
              <a:t>Status </a:t>
            </a:r>
            <a:r>
              <a:rPr lang="en-US" dirty="0" smtClean="0"/>
              <a:t>information in KEES </a:t>
            </a:r>
            <a:r>
              <a:rPr lang="en-US" dirty="0"/>
              <a:t>is used </a:t>
            </a:r>
            <a:r>
              <a:rPr lang="en-US" dirty="0" smtClean="0"/>
              <a:t>by the EDBC Rules to </a:t>
            </a:r>
            <a:r>
              <a:rPr lang="en-US" dirty="0"/>
              <a:t>determine who lives in the home and who is permanently or temporarily out of the home</a:t>
            </a:r>
            <a:r>
              <a:rPr lang="en-US" dirty="0" smtClean="0"/>
              <a:t>. </a:t>
            </a:r>
            <a:r>
              <a:rPr lang="en-US" dirty="0"/>
              <a:t>This is comparable </a:t>
            </a:r>
            <a:r>
              <a:rPr lang="en-US" dirty="0" smtClean="0"/>
              <a:t>to </a:t>
            </a:r>
            <a:r>
              <a:rPr lang="en-US" dirty="0"/>
              <a:t>SEPA </a:t>
            </a:r>
            <a:r>
              <a:rPr lang="en-US" dirty="0" smtClean="0"/>
              <a:t>codes </a:t>
            </a:r>
            <a:r>
              <a:rPr lang="en-US" dirty="0"/>
              <a:t>used in KAECSES, but with limited selections</a:t>
            </a:r>
            <a:r>
              <a:rPr lang="en-US" dirty="0" smtClean="0"/>
              <a:t>.</a:t>
            </a:r>
          </a:p>
          <a:p>
            <a:endParaRPr lang="en-US" dirty="0"/>
          </a:p>
          <a:p>
            <a:r>
              <a:rPr lang="en-US" dirty="0" smtClean="0"/>
              <a:t>If no Household Status exists for a consumer, KEES rules assume the consumer is “In the Home”.</a:t>
            </a:r>
          </a:p>
          <a:p>
            <a:endParaRPr lang="en-US" dirty="0"/>
          </a:p>
          <a:p>
            <a:r>
              <a:rPr lang="en-US" dirty="0" smtClean="0"/>
              <a:t>Once a Household Status is added for a person, the person will be required to have </a:t>
            </a:r>
            <a:r>
              <a:rPr lang="en-US" dirty="0"/>
              <a:t>a household </a:t>
            </a:r>
            <a:r>
              <a:rPr lang="en-US" dirty="0" smtClean="0"/>
              <a:t>status record. Similar </a:t>
            </a:r>
            <a:r>
              <a:rPr lang="en-US" dirty="0"/>
              <a:t>to case address records, household status </a:t>
            </a:r>
            <a:r>
              <a:rPr lang="en-US" dirty="0" smtClean="0"/>
              <a:t>records are continuous records. </a:t>
            </a:r>
            <a:r>
              <a:rPr lang="en-US" dirty="0"/>
              <a:t>This means </a:t>
            </a:r>
            <a:r>
              <a:rPr lang="en-US" dirty="0" smtClean="0"/>
              <a:t>that, </a:t>
            </a:r>
            <a:r>
              <a:rPr lang="en-US" dirty="0"/>
              <a:t>while the status may change, there must always be a status </a:t>
            </a:r>
            <a:r>
              <a:rPr lang="en-US" dirty="0" smtClean="0"/>
              <a:t>record in </a:t>
            </a:r>
            <a:r>
              <a:rPr lang="en-US" dirty="0"/>
              <a:t>KEES. </a:t>
            </a:r>
          </a:p>
        </p:txBody>
      </p:sp>
      <p:sp>
        <p:nvSpPr>
          <p:cNvPr id="5" name="Rectangle 4"/>
          <p:cNvSpPr/>
          <p:nvPr/>
        </p:nvSpPr>
        <p:spPr>
          <a:xfrm>
            <a:off x="1676400" y="556437"/>
            <a:ext cx="5878532" cy="400110"/>
          </a:xfrm>
          <a:prstGeom prst="rect">
            <a:avLst/>
          </a:prstGeom>
        </p:spPr>
        <p:txBody>
          <a:bodyPr wrap="none">
            <a:spAutoFit/>
          </a:bodyPr>
          <a:lstStyle/>
          <a:p>
            <a:r>
              <a:rPr lang="en-US" sz="2000" dirty="0">
                <a:solidFill>
                  <a:schemeClr val="tx2"/>
                </a:solidFill>
              </a:rPr>
              <a:t>Lesson </a:t>
            </a:r>
            <a:r>
              <a:rPr lang="en-US" sz="2000" dirty="0" smtClean="0">
                <a:solidFill>
                  <a:schemeClr val="tx2"/>
                </a:solidFill>
              </a:rPr>
              <a:t>2: Non-Financial Data &gt; Household </a:t>
            </a:r>
            <a:r>
              <a:rPr lang="en-US" sz="2000" dirty="0">
                <a:solidFill>
                  <a:schemeClr val="tx2"/>
                </a:solidFill>
              </a:rPr>
              <a:t>Status</a:t>
            </a:r>
          </a:p>
        </p:txBody>
      </p:sp>
    </p:spTree>
    <p:extLst>
      <p:ext uri="{BB962C8B-B14F-4D97-AF65-F5344CB8AC3E}">
        <p14:creationId xmlns:p14="http://schemas.microsoft.com/office/powerpoint/2010/main" val="3711144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6296" y="76200"/>
            <a:ext cx="7086600" cy="566928"/>
          </a:xfrm>
        </p:spPr>
        <p:txBody>
          <a:bodyPr>
            <a:normAutofit/>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28</a:t>
            </a:fld>
            <a:endParaRPr lang="en-US" dirty="0"/>
          </a:p>
        </p:txBody>
      </p:sp>
      <p:sp>
        <p:nvSpPr>
          <p:cNvPr id="15" name="Rectangle 14"/>
          <p:cNvSpPr/>
          <p:nvPr/>
        </p:nvSpPr>
        <p:spPr>
          <a:xfrm>
            <a:off x="1676400" y="556437"/>
            <a:ext cx="5878532" cy="400110"/>
          </a:xfrm>
          <a:prstGeom prst="rect">
            <a:avLst/>
          </a:prstGeom>
        </p:spPr>
        <p:txBody>
          <a:bodyPr wrap="none">
            <a:spAutoFit/>
          </a:bodyPr>
          <a:lstStyle/>
          <a:p>
            <a:r>
              <a:rPr lang="en-US" sz="2000" dirty="0">
                <a:solidFill>
                  <a:schemeClr val="tx2"/>
                </a:solidFill>
              </a:rPr>
              <a:t>Lesson </a:t>
            </a:r>
            <a:r>
              <a:rPr lang="en-US" sz="2000" dirty="0" smtClean="0">
                <a:solidFill>
                  <a:schemeClr val="tx2"/>
                </a:solidFill>
              </a:rPr>
              <a:t>2: </a:t>
            </a:r>
            <a:r>
              <a:rPr lang="en-US" sz="2000" dirty="0">
                <a:solidFill>
                  <a:schemeClr val="tx2"/>
                </a:solidFill>
              </a:rPr>
              <a:t>Non-Financial Data &gt; Household Status</a:t>
            </a:r>
          </a:p>
        </p:txBody>
      </p:sp>
      <p:pic>
        <p:nvPicPr>
          <p:cNvPr id="4" name="Picture 3" descr="Screenshot of the Household Status List page. There is a red box around the Eligibility tab on the global navigation bar, the Customer Information in the local navigation, and around the household status value in the task navig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07111"/>
            <a:ext cx="9144000" cy="4243778"/>
          </a:xfrm>
          <a:prstGeom prst="rect">
            <a:avLst/>
          </a:prstGeom>
        </p:spPr>
      </p:pic>
    </p:spTree>
    <p:extLst>
      <p:ext uri="{BB962C8B-B14F-4D97-AF65-F5344CB8AC3E}">
        <p14:creationId xmlns:p14="http://schemas.microsoft.com/office/powerpoint/2010/main" val="41974941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29</a:t>
            </a:fld>
            <a:endParaRPr lang="en-US" dirty="0"/>
          </a:p>
        </p:txBody>
      </p:sp>
      <p:sp>
        <p:nvSpPr>
          <p:cNvPr id="4" name="Rectangle 3"/>
          <p:cNvSpPr/>
          <p:nvPr/>
        </p:nvSpPr>
        <p:spPr>
          <a:xfrm>
            <a:off x="56707" y="2438400"/>
            <a:ext cx="8915400" cy="3970318"/>
          </a:xfrm>
          <a:prstGeom prst="rect">
            <a:avLst/>
          </a:prstGeom>
        </p:spPr>
        <p:txBody>
          <a:bodyPr wrap="square">
            <a:spAutoFit/>
          </a:bodyPr>
          <a:lstStyle/>
          <a:p>
            <a:r>
              <a:rPr lang="en-US" dirty="0" smtClean="0"/>
              <a:t>Status choices are</a:t>
            </a:r>
            <a:r>
              <a:rPr lang="en-US" dirty="0"/>
              <a:t>:</a:t>
            </a:r>
          </a:p>
          <a:p>
            <a:pPr marL="285750" lvl="0" indent="-285750">
              <a:buFont typeface="Arial" pitchFamily="34" charset="0"/>
              <a:buChar char="•"/>
            </a:pPr>
            <a:r>
              <a:rPr lang="en-US" b="1" dirty="0"/>
              <a:t>In the Home </a:t>
            </a:r>
            <a:r>
              <a:rPr lang="en-US" dirty="0"/>
              <a:t>– A person who lives in the home and </a:t>
            </a:r>
            <a:r>
              <a:rPr lang="en-US" dirty="0" smtClean="0"/>
              <a:t>may </a:t>
            </a:r>
            <a:r>
              <a:rPr lang="en-US" dirty="0"/>
              <a:t>or may not be </a:t>
            </a:r>
            <a:r>
              <a:rPr lang="en-US" dirty="0" smtClean="0"/>
              <a:t>receiving assistance.</a:t>
            </a:r>
          </a:p>
          <a:p>
            <a:pPr marL="285750" lvl="0" indent="-285750">
              <a:buFont typeface="Arial" pitchFamily="34" charset="0"/>
              <a:buChar char="•"/>
            </a:pPr>
            <a:endParaRPr lang="en-US" dirty="0"/>
          </a:p>
          <a:p>
            <a:pPr marL="285750" lvl="0" indent="-285750">
              <a:buFont typeface="Arial" pitchFamily="34" charset="0"/>
              <a:buChar char="•"/>
            </a:pPr>
            <a:r>
              <a:rPr lang="en-US" b="1" dirty="0"/>
              <a:t>Permanently </a:t>
            </a:r>
            <a:r>
              <a:rPr lang="en-US" b="1" dirty="0" smtClean="0"/>
              <a:t>Out </a:t>
            </a:r>
            <a:r>
              <a:rPr lang="en-US" b="1" dirty="0"/>
              <a:t>of the H</a:t>
            </a:r>
            <a:r>
              <a:rPr lang="en-US" b="1" dirty="0" smtClean="0"/>
              <a:t>ome </a:t>
            </a:r>
            <a:r>
              <a:rPr lang="en-US" dirty="0"/>
              <a:t>– </a:t>
            </a:r>
            <a:r>
              <a:rPr lang="en-US" dirty="0" smtClean="0"/>
              <a:t> A </a:t>
            </a:r>
            <a:r>
              <a:rPr lang="en-US" dirty="0"/>
              <a:t>person who was previously in the home but </a:t>
            </a:r>
            <a:r>
              <a:rPr lang="en-US" dirty="0" smtClean="0"/>
              <a:t>is no </a:t>
            </a:r>
            <a:r>
              <a:rPr lang="en-US" dirty="0"/>
              <a:t>longer living there</a:t>
            </a:r>
            <a:r>
              <a:rPr lang="en-US" dirty="0" smtClean="0"/>
              <a:t>.</a:t>
            </a:r>
          </a:p>
          <a:p>
            <a:pPr marL="285750" lvl="0" indent="-285750">
              <a:buFont typeface="Arial" pitchFamily="34" charset="0"/>
              <a:buChar char="•"/>
            </a:pPr>
            <a:endParaRPr lang="en-US" b="1" dirty="0"/>
          </a:p>
          <a:p>
            <a:pPr marL="285750" lvl="0" indent="-285750">
              <a:buFont typeface="Arial" pitchFamily="34" charset="0"/>
              <a:buChar char="•"/>
            </a:pPr>
            <a:r>
              <a:rPr lang="en-US" b="1" dirty="0"/>
              <a:t>Temporarily </a:t>
            </a:r>
            <a:r>
              <a:rPr lang="en-US" b="1" dirty="0" smtClean="0"/>
              <a:t>Out </a:t>
            </a:r>
            <a:r>
              <a:rPr lang="en-US" b="1" dirty="0"/>
              <a:t>of the </a:t>
            </a:r>
            <a:r>
              <a:rPr lang="en-US" b="1" dirty="0" smtClean="0"/>
              <a:t>Home </a:t>
            </a:r>
            <a:r>
              <a:rPr lang="en-US" dirty="0"/>
              <a:t>– </a:t>
            </a:r>
            <a:r>
              <a:rPr lang="en-US" dirty="0" smtClean="0"/>
              <a:t> A </a:t>
            </a:r>
            <a:r>
              <a:rPr lang="en-US" dirty="0"/>
              <a:t>person who is not living in the home at this time, but is expected to return. </a:t>
            </a:r>
            <a:r>
              <a:rPr lang="en-US" dirty="0" smtClean="0"/>
              <a:t>This </a:t>
            </a:r>
            <a:r>
              <a:rPr lang="en-US" dirty="0"/>
              <a:t>could be a person who is placed in the hospital due to an accident or </a:t>
            </a:r>
            <a:r>
              <a:rPr lang="en-US" dirty="0" smtClean="0"/>
              <a:t>illness or </a:t>
            </a:r>
            <a:r>
              <a:rPr lang="en-US" dirty="0"/>
              <a:t>a child that is placed in foster care</a:t>
            </a:r>
            <a:r>
              <a:rPr lang="en-US" dirty="0" smtClean="0"/>
              <a:t>.</a:t>
            </a:r>
          </a:p>
          <a:p>
            <a:pPr marL="285750" lvl="0" indent="-285750">
              <a:buFont typeface="Arial" pitchFamily="34" charset="0"/>
              <a:buChar char="•"/>
            </a:pPr>
            <a:endParaRPr lang="en-US" dirty="0"/>
          </a:p>
          <a:p>
            <a:pPr marL="285750" lvl="0" indent="-285750">
              <a:buFont typeface="Arial" pitchFamily="34" charset="0"/>
              <a:buChar char="•"/>
            </a:pPr>
            <a:r>
              <a:rPr lang="en-US" b="1" dirty="0" smtClean="0"/>
              <a:t>Added in Error </a:t>
            </a:r>
            <a:r>
              <a:rPr lang="en-US" dirty="0" smtClean="0"/>
              <a:t>– This status is used when the wrong person is added to a case. Since consumers cannot be removed from a case, this person is given the Household Status of Added in Error.</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9" y="1143000"/>
            <a:ext cx="24384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676400" y="556437"/>
            <a:ext cx="5878532" cy="400110"/>
          </a:xfrm>
          <a:prstGeom prst="rect">
            <a:avLst/>
          </a:prstGeom>
        </p:spPr>
        <p:txBody>
          <a:bodyPr wrap="none">
            <a:spAutoFit/>
          </a:bodyPr>
          <a:lstStyle/>
          <a:p>
            <a:r>
              <a:rPr lang="en-US" sz="2000" dirty="0">
                <a:solidFill>
                  <a:schemeClr val="tx2"/>
                </a:solidFill>
              </a:rPr>
              <a:t>Lesson </a:t>
            </a:r>
            <a:r>
              <a:rPr lang="en-US" sz="2000" dirty="0" smtClean="0">
                <a:solidFill>
                  <a:schemeClr val="tx2"/>
                </a:solidFill>
              </a:rPr>
              <a:t>2: </a:t>
            </a:r>
            <a:r>
              <a:rPr lang="en-US" sz="2000" dirty="0">
                <a:solidFill>
                  <a:schemeClr val="tx2"/>
                </a:solidFill>
              </a:rPr>
              <a:t>Non-Financial Data &gt; Household Status</a:t>
            </a:r>
          </a:p>
        </p:txBody>
      </p:sp>
    </p:spTree>
    <p:extLst>
      <p:ext uri="{BB962C8B-B14F-4D97-AF65-F5344CB8AC3E}">
        <p14:creationId xmlns:p14="http://schemas.microsoft.com/office/powerpoint/2010/main" val="16092252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30</a:t>
            </a:fld>
            <a:endParaRPr lang="en-US" dirty="0"/>
          </a:p>
        </p:txBody>
      </p:sp>
      <p:sp>
        <p:nvSpPr>
          <p:cNvPr id="7" name="Content Placeholder 6"/>
          <p:cNvSpPr>
            <a:spLocks noGrp="1"/>
          </p:cNvSpPr>
          <p:nvPr>
            <p:ph idx="1"/>
          </p:nvPr>
        </p:nvSpPr>
        <p:spPr>
          <a:xfrm>
            <a:off x="457200" y="2209800"/>
            <a:ext cx="5715000" cy="2590800"/>
          </a:xfrm>
        </p:spPr>
        <p:txBody>
          <a:bodyPr>
            <a:normAutofit/>
          </a:bodyPr>
          <a:lstStyle/>
          <a:p>
            <a:r>
              <a:rPr lang="en-US" sz="2000" dirty="0"/>
              <a:t>Household status is used to determine who lives in the home and who is permanently or temporarily out of the home.</a:t>
            </a:r>
          </a:p>
          <a:p>
            <a:endParaRPr lang="en-US" sz="2000" dirty="0"/>
          </a:p>
          <a:p>
            <a:r>
              <a:rPr lang="en-US" sz="2000" dirty="0" smtClean="0"/>
              <a:t>If no Household Status exists, KEES assumes the person is “In the Home”.</a:t>
            </a:r>
          </a:p>
          <a:p>
            <a:endParaRPr lang="en-US" sz="2000" dirty="0"/>
          </a:p>
          <a:p>
            <a:endParaRPr lang="en-US" sz="2000" dirty="0" smtClean="0"/>
          </a:p>
        </p:txBody>
      </p:sp>
      <p:sp>
        <p:nvSpPr>
          <p:cNvPr id="8" name="Title 7"/>
          <p:cNvSpPr>
            <a:spLocks noGrp="1"/>
          </p:cNvSpPr>
          <p:nvPr>
            <p:ph type="title"/>
          </p:nvPr>
        </p:nvSpPr>
        <p:spPr/>
        <p:txBody>
          <a:bodyPr/>
          <a:lstStyle/>
          <a:p>
            <a:r>
              <a:rPr lang="en-US" dirty="0"/>
              <a:t>KEES Overview</a:t>
            </a:r>
          </a:p>
        </p:txBody>
      </p:sp>
      <p:sp>
        <p:nvSpPr>
          <p:cNvPr id="6" name="Rectangle 5"/>
          <p:cNvSpPr/>
          <p:nvPr/>
        </p:nvSpPr>
        <p:spPr>
          <a:xfrm>
            <a:off x="1676400" y="556437"/>
            <a:ext cx="5878532" cy="400110"/>
          </a:xfrm>
          <a:prstGeom prst="rect">
            <a:avLst/>
          </a:prstGeom>
        </p:spPr>
        <p:txBody>
          <a:bodyPr wrap="none">
            <a:spAutoFit/>
          </a:bodyPr>
          <a:lstStyle/>
          <a:p>
            <a:r>
              <a:rPr lang="en-US" sz="2000" dirty="0">
                <a:solidFill>
                  <a:schemeClr val="tx2"/>
                </a:solidFill>
              </a:rPr>
              <a:t>Lesson </a:t>
            </a:r>
            <a:r>
              <a:rPr lang="en-US" sz="2000" dirty="0" smtClean="0">
                <a:solidFill>
                  <a:schemeClr val="tx2"/>
                </a:solidFill>
              </a:rPr>
              <a:t>2: </a:t>
            </a:r>
            <a:r>
              <a:rPr lang="en-US" sz="2000" dirty="0">
                <a:solidFill>
                  <a:schemeClr val="tx2"/>
                </a:solidFill>
              </a:rPr>
              <a:t>Non-Financial Data &gt; Household Status</a:t>
            </a:r>
          </a:p>
        </p:txBody>
      </p:sp>
    </p:spTree>
    <p:extLst>
      <p:ext uri="{BB962C8B-B14F-4D97-AF65-F5344CB8AC3E}">
        <p14:creationId xmlns:p14="http://schemas.microsoft.com/office/powerpoint/2010/main" val="33665340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31</a:t>
            </a:fld>
            <a:endParaRPr lang="en-US" dirty="0"/>
          </a:p>
        </p:txBody>
      </p:sp>
      <p:sp>
        <p:nvSpPr>
          <p:cNvPr id="6" name="Rectangle 5"/>
          <p:cNvSpPr/>
          <p:nvPr/>
        </p:nvSpPr>
        <p:spPr>
          <a:xfrm>
            <a:off x="1600200" y="533400"/>
            <a:ext cx="7162800" cy="400110"/>
          </a:xfrm>
          <a:prstGeom prst="rect">
            <a:avLst/>
          </a:prstGeom>
        </p:spPr>
        <p:txBody>
          <a:bodyPr wrap="square">
            <a:spAutoFit/>
          </a:bodyPr>
          <a:lstStyle/>
          <a:p>
            <a:r>
              <a:rPr lang="en-US" sz="2000" dirty="0">
                <a:solidFill>
                  <a:schemeClr val="tx2"/>
                </a:solidFill>
              </a:rPr>
              <a:t>Lesson </a:t>
            </a:r>
            <a:r>
              <a:rPr lang="en-US" sz="2000" dirty="0" smtClean="0">
                <a:solidFill>
                  <a:schemeClr val="tx2"/>
                </a:solidFill>
              </a:rPr>
              <a:t>2: </a:t>
            </a:r>
            <a:r>
              <a:rPr lang="en-US" sz="2000" dirty="0">
                <a:solidFill>
                  <a:schemeClr val="tx2"/>
                </a:solidFill>
              </a:rPr>
              <a:t>Non-Financial Data &gt; Relationship </a:t>
            </a:r>
          </a:p>
        </p:txBody>
      </p:sp>
      <p:pic>
        <p:nvPicPr>
          <p:cNvPr id="8" name="Picture 7" descr="Screenshot of the Relationship List page. There is a red box around the following values: Eligibility tab in the global navigation bar, Customer Information in the location navigation bar, Relationship in the task navigation ba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800"/>
            <a:ext cx="9144000" cy="4206055"/>
          </a:xfrm>
          <a:prstGeom prst="rect">
            <a:avLst/>
          </a:prstGeom>
        </p:spPr>
      </p:pic>
      <p:sp>
        <p:nvSpPr>
          <p:cNvPr id="9" name="Content Placeholder 8"/>
          <p:cNvSpPr txBox="1">
            <a:spLocks/>
          </p:cNvSpPr>
          <p:nvPr/>
        </p:nvSpPr>
        <p:spPr>
          <a:xfrm>
            <a:off x="0" y="5334000"/>
            <a:ext cx="9144000" cy="990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r>
              <a:rPr lang="en-US" sz="1800" dirty="0" smtClean="0">
                <a:latin typeface="+mj-lt"/>
              </a:rPr>
              <a:t>Relationships are established between two persons in the household.</a:t>
            </a:r>
          </a:p>
          <a:p>
            <a:pPr marL="285750" indent="-285750"/>
            <a:r>
              <a:rPr lang="en-US" sz="1800" dirty="0" smtClean="0">
                <a:latin typeface="+mj-lt"/>
              </a:rPr>
              <a:t>Relationship information must exist for all persons associated to the case regardless if the person is requesting or receiving assistance. </a:t>
            </a:r>
          </a:p>
          <a:p>
            <a:pPr marL="0" indent="0">
              <a:buFont typeface="Arial" pitchFamily="34" charset="0"/>
              <a:buNone/>
            </a:pPr>
            <a:endParaRPr lang="en-US" sz="1800" dirty="0"/>
          </a:p>
        </p:txBody>
      </p:sp>
    </p:spTree>
    <p:extLst>
      <p:ext uri="{BB962C8B-B14F-4D97-AF65-F5344CB8AC3E}">
        <p14:creationId xmlns:p14="http://schemas.microsoft.com/office/powerpoint/2010/main" val="30087002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Overview</a:t>
            </a:r>
          </a:p>
        </p:txBody>
      </p:sp>
      <p:sp>
        <p:nvSpPr>
          <p:cNvPr id="3" name="Slide Number Placeholder 2"/>
          <p:cNvSpPr>
            <a:spLocks noGrp="1"/>
          </p:cNvSpPr>
          <p:nvPr>
            <p:ph type="sldNum" sz="quarter" idx="12"/>
          </p:nvPr>
        </p:nvSpPr>
        <p:spPr/>
        <p:txBody>
          <a:bodyPr/>
          <a:lstStyle/>
          <a:p>
            <a:fld id="{908B7E1D-52E2-4F04-9DFE-B1650792F521}" type="slidenum">
              <a:rPr lang="en-US" smtClean="0"/>
              <a:t>32</a:t>
            </a:fld>
            <a:endParaRPr lang="en-US" dirty="0"/>
          </a:p>
        </p:txBody>
      </p:sp>
      <p:sp>
        <p:nvSpPr>
          <p:cNvPr id="6" name="Title 1"/>
          <p:cNvSpPr txBox="1">
            <a:spLocks/>
          </p:cNvSpPr>
          <p:nvPr/>
        </p:nvSpPr>
        <p:spPr>
          <a:xfrm>
            <a:off x="1600200" y="571500"/>
            <a:ext cx="7315200" cy="3429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r>
              <a:rPr lang="en-US" sz="2000" b="0" dirty="0">
                <a:latin typeface="+mj-lt"/>
              </a:rPr>
              <a:t>Lesson 4: Non-Financial Data &gt; </a:t>
            </a:r>
            <a:r>
              <a:rPr lang="en-US" sz="2000" b="0" dirty="0" smtClean="0">
                <a:latin typeface="+mj-lt"/>
              </a:rPr>
              <a:t>Purchase and Prepare</a:t>
            </a:r>
            <a:endParaRPr lang="en-US" sz="2000" b="0" dirty="0">
              <a:latin typeface="+mj-lt"/>
            </a:endParaRPr>
          </a:p>
        </p:txBody>
      </p:sp>
      <p:pic>
        <p:nvPicPr>
          <p:cNvPr id="8194" name="Picture 2" descr="Screenshot of the Purchase and Prepare List page. There is a red box around the Eligibility Tab in the global navigation, the Customer information tab in the local navigation and the Purch. and Prep. value in the task navig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04153"/>
            <a:ext cx="9144000" cy="377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8"/>
          <p:cNvSpPr txBox="1">
            <a:spLocks/>
          </p:cNvSpPr>
          <p:nvPr/>
        </p:nvSpPr>
        <p:spPr>
          <a:xfrm>
            <a:off x="5316" y="4876800"/>
            <a:ext cx="9144000" cy="1447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31774">
              <a:buNone/>
              <a:defRPr/>
            </a:pPr>
            <a:r>
              <a:rPr lang="en-US" sz="1800" dirty="0"/>
              <a:t>A purchase and prepare record is required for the Primary Applicant and any individuals that purchase and prepare with the Primary Applicant that are not already required to be part of the FA household.  This includes </a:t>
            </a:r>
            <a:r>
              <a:rPr lang="en-US" sz="1800" dirty="0" smtClean="0"/>
              <a:t>unrelated </a:t>
            </a:r>
            <a:r>
              <a:rPr lang="en-US" sz="1800" dirty="0"/>
              <a:t>individuals and adult siblings or children that are not required to be part of an FA household unless </a:t>
            </a:r>
            <a:r>
              <a:rPr lang="en-US" sz="1800" dirty="0" smtClean="0"/>
              <a:t>the individuals </a:t>
            </a:r>
            <a:r>
              <a:rPr lang="en-US" sz="1800" dirty="0"/>
              <a:t>purchase and prepare meals together.</a:t>
            </a:r>
          </a:p>
          <a:p>
            <a:pPr marL="0" indent="0">
              <a:buFont typeface="Arial" pitchFamily="34" charset="0"/>
              <a:buNone/>
            </a:pPr>
            <a:endParaRPr lang="en-US" sz="1800" dirty="0"/>
          </a:p>
        </p:txBody>
      </p:sp>
    </p:spTree>
    <p:extLst>
      <p:ext uri="{BB962C8B-B14F-4D97-AF65-F5344CB8AC3E}">
        <p14:creationId xmlns:p14="http://schemas.microsoft.com/office/powerpoint/2010/main" val="25084706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4" name="Slide Number Placeholder 3"/>
          <p:cNvSpPr>
            <a:spLocks noGrp="1"/>
          </p:cNvSpPr>
          <p:nvPr>
            <p:ph type="sldNum" sz="quarter" idx="12"/>
          </p:nvPr>
        </p:nvSpPr>
        <p:spPr/>
        <p:txBody>
          <a:bodyPr/>
          <a:lstStyle/>
          <a:p>
            <a:fld id="{908B7E1D-52E2-4F04-9DFE-B1650792F521}" type="slidenum">
              <a:rPr lang="en-US" smtClean="0"/>
              <a:t>33</a:t>
            </a:fld>
            <a:endParaRPr lang="en-US" dirty="0"/>
          </a:p>
        </p:txBody>
      </p:sp>
      <p:sp>
        <p:nvSpPr>
          <p:cNvPr id="3" name="Content Placeholder 2"/>
          <p:cNvSpPr>
            <a:spLocks noGrp="1"/>
          </p:cNvSpPr>
          <p:nvPr>
            <p:ph idx="1"/>
          </p:nvPr>
        </p:nvSpPr>
        <p:spPr>
          <a:xfrm>
            <a:off x="228600" y="1295400"/>
            <a:ext cx="8610600" cy="4800600"/>
          </a:xfrm>
        </p:spPr>
        <p:txBody>
          <a:bodyPr>
            <a:noAutofit/>
          </a:bodyPr>
          <a:lstStyle/>
          <a:p>
            <a:r>
              <a:rPr lang="en-US" sz="1800" b="1" dirty="0" smtClean="0"/>
              <a:t>Case Summary: </a:t>
            </a:r>
            <a:r>
              <a:rPr lang="en-US" sz="1800" dirty="0" smtClean="0"/>
              <a:t>This page displays Case Name, Address, Responsible Persons, and All People Associated with the Case.</a:t>
            </a:r>
          </a:p>
          <a:p>
            <a:endParaRPr lang="en-US" sz="800" b="1" dirty="0" smtClean="0"/>
          </a:p>
          <a:p>
            <a:r>
              <a:rPr lang="en-US" sz="1800" b="1" dirty="0" smtClean="0"/>
              <a:t>Contact Summary: </a:t>
            </a:r>
            <a:r>
              <a:rPr lang="en-US" sz="1800" dirty="0" smtClean="0"/>
              <a:t>This page displays the address for all persons associated to the case.</a:t>
            </a:r>
          </a:p>
          <a:p>
            <a:endParaRPr lang="en-US" sz="800" b="1" dirty="0" smtClean="0"/>
          </a:p>
          <a:p>
            <a:r>
              <a:rPr lang="en-US" sz="1800" b="1" dirty="0" smtClean="0"/>
              <a:t>Individual Demographics: </a:t>
            </a:r>
            <a:r>
              <a:rPr lang="en-US" sz="1800" dirty="0" smtClean="0"/>
              <a:t>This</a:t>
            </a:r>
            <a:r>
              <a:rPr lang="en-US" sz="1800" b="1" dirty="0" smtClean="0"/>
              <a:t> </a:t>
            </a:r>
            <a:r>
              <a:rPr lang="en-US" sz="1800" dirty="0" smtClean="0"/>
              <a:t>page is used to view the demographic information, such as DOB, SSN, and Marital Status.</a:t>
            </a:r>
          </a:p>
          <a:p>
            <a:endParaRPr lang="en-US" sz="800" dirty="0" smtClean="0"/>
          </a:p>
          <a:p>
            <a:r>
              <a:rPr lang="en-US" sz="1800" b="1" dirty="0" smtClean="0"/>
              <a:t>Household Status:  </a:t>
            </a:r>
            <a:r>
              <a:rPr lang="en-US" sz="1800" dirty="0" smtClean="0"/>
              <a:t>The user can view the household status for all persons on the case.</a:t>
            </a:r>
          </a:p>
          <a:p>
            <a:endParaRPr lang="en-US" sz="800" dirty="0"/>
          </a:p>
          <a:p>
            <a:r>
              <a:rPr lang="en-US" sz="1800" b="1" dirty="0" smtClean="0"/>
              <a:t>Relationship: </a:t>
            </a:r>
            <a:r>
              <a:rPr lang="en-US" sz="1800" dirty="0"/>
              <a:t>The user can </a:t>
            </a:r>
            <a:r>
              <a:rPr lang="en-US" sz="1800" dirty="0" smtClean="0"/>
              <a:t>view the relationships of all persons in the home. All Case Persons need to have relationship whether or not they receive benefits.</a:t>
            </a:r>
          </a:p>
          <a:p>
            <a:endParaRPr lang="en-US" sz="800" dirty="0" smtClean="0"/>
          </a:p>
          <a:p>
            <a:pPr lvl="0"/>
            <a:r>
              <a:rPr lang="en-US" sz="1800" b="1" dirty="0" smtClean="0">
                <a:solidFill>
                  <a:srgbClr val="000000"/>
                </a:solidFill>
              </a:rPr>
              <a:t>Purchase and Prepare: </a:t>
            </a:r>
            <a:r>
              <a:rPr lang="en-US" sz="1800" dirty="0" smtClean="0">
                <a:solidFill>
                  <a:srgbClr val="000000"/>
                </a:solidFill>
              </a:rPr>
              <a:t>The </a:t>
            </a:r>
            <a:r>
              <a:rPr lang="en-US" sz="1800" dirty="0">
                <a:solidFill>
                  <a:srgbClr val="000000"/>
                </a:solidFill>
              </a:rPr>
              <a:t>information </a:t>
            </a:r>
            <a:r>
              <a:rPr lang="en-US" sz="1800" dirty="0" smtClean="0">
                <a:solidFill>
                  <a:srgbClr val="000000"/>
                </a:solidFill>
              </a:rPr>
              <a:t>on this page relates individuals that purchase and prepare meals together for the FA program.</a:t>
            </a:r>
            <a:endParaRPr lang="en-US" sz="1800" dirty="0">
              <a:solidFill>
                <a:srgbClr val="000000"/>
              </a:solidFill>
            </a:endParaRPr>
          </a:p>
        </p:txBody>
      </p:sp>
      <p:sp>
        <p:nvSpPr>
          <p:cNvPr id="5" name="Rectangle 4"/>
          <p:cNvSpPr/>
          <p:nvPr/>
        </p:nvSpPr>
        <p:spPr>
          <a:xfrm>
            <a:off x="1600200" y="533400"/>
            <a:ext cx="4950394" cy="400110"/>
          </a:xfrm>
          <a:prstGeom prst="rect">
            <a:avLst/>
          </a:prstGeom>
        </p:spPr>
        <p:txBody>
          <a:bodyPr wrap="none">
            <a:spAutoFit/>
          </a:bodyPr>
          <a:lstStyle/>
          <a:p>
            <a:r>
              <a:rPr lang="en-US" sz="2000" dirty="0">
                <a:solidFill>
                  <a:schemeClr val="tx2"/>
                </a:solidFill>
              </a:rPr>
              <a:t>Lesson </a:t>
            </a:r>
            <a:r>
              <a:rPr lang="en-US" sz="2000" dirty="0" smtClean="0">
                <a:solidFill>
                  <a:schemeClr val="tx2"/>
                </a:solidFill>
              </a:rPr>
              <a:t>2: </a:t>
            </a:r>
            <a:r>
              <a:rPr lang="en-US" sz="2000" dirty="0">
                <a:solidFill>
                  <a:schemeClr val="tx2"/>
                </a:solidFill>
              </a:rPr>
              <a:t>Non-Financial Data &gt; </a:t>
            </a:r>
            <a:r>
              <a:rPr lang="en-US" sz="2000" dirty="0" smtClean="0">
                <a:solidFill>
                  <a:schemeClr val="tx2"/>
                </a:solidFill>
              </a:rPr>
              <a:t>Summary</a:t>
            </a:r>
            <a:endParaRPr lang="en-US" sz="2000" dirty="0">
              <a:solidFill>
                <a:schemeClr val="tx2"/>
              </a:solidFill>
            </a:endParaRPr>
          </a:p>
        </p:txBody>
      </p:sp>
    </p:spTree>
    <p:extLst>
      <p:ext uri="{BB962C8B-B14F-4D97-AF65-F5344CB8AC3E}">
        <p14:creationId xmlns:p14="http://schemas.microsoft.com/office/powerpoint/2010/main" val="21439731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KEES Overview</a:t>
            </a:r>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Introduction</a:t>
            </a:r>
            <a:endParaRPr lang="en-US" dirty="0"/>
          </a:p>
        </p:txBody>
      </p:sp>
      <p:sp>
        <p:nvSpPr>
          <p:cNvPr id="8" name="Content Placeholder 7"/>
          <p:cNvSpPr>
            <a:spLocks noGrp="1"/>
          </p:cNvSpPr>
          <p:nvPr>
            <p:ph idx="1"/>
          </p:nvPr>
        </p:nvSpPr>
        <p:spPr>
          <a:xfrm>
            <a:off x="457200" y="1371600"/>
            <a:ext cx="7086600" cy="4876800"/>
          </a:xfrm>
        </p:spPr>
        <p:txBody>
          <a:bodyPr>
            <a:normAutofit/>
          </a:bodyPr>
          <a:lstStyle/>
          <a:p>
            <a:pPr marL="0" indent="0">
              <a:buNone/>
            </a:pPr>
            <a:r>
              <a:rPr lang="en-US" sz="2400" dirty="0" smtClean="0"/>
              <a:t>The </a:t>
            </a:r>
            <a:r>
              <a:rPr lang="en-US" sz="2400" dirty="0" smtClean="0"/>
              <a:t>Financial Data </a:t>
            </a:r>
            <a:r>
              <a:rPr lang="en-US" sz="2400" dirty="0" smtClean="0"/>
              <a:t>collection pages are designed to capture specific information such as income sources, resources, Medicare, other health insurance </a:t>
            </a:r>
            <a:r>
              <a:rPr lang="en-US" sz="2400" dirty="0" smtClean="0"/>
              <a:t>information </a:t>
            </a:r>
            <a:r>
              <a:rPr lang="en-US" sz="2400" dirty="0" smtClean="0"/>
              <a:t>and expenses.</a:t>
            </a:r>
          </a:p>
          <a:p>
            <a:pPr marL="0" indent="0">
              <a:buNone/>
            </a:pPr>
            <a:endParaRPr lang="en-US" sz="2400" dirty="0" smtClean="0"/>
          </a:p>
          <a:p>
            <a:pPr marL="0" lvl="0" indent="0">
              <a:buNone/>
            </a:pPr>
            <a:r>
              <a:rPr lang="en-US" sz="2400" dirty="0" smtClean="0">
                <a:solidFill>
                  <a:srgbClr val="000000"/>
                </a:solidFill>
              </a:rPr>
              <a:t>This lesson will cover:</a:t>
            </a:r>
            <a:endParaRPr lang="en-US" sz="2400" dirty="0">
              <a:solidFill>
                <a:srgbClr val="000000"/>
              </a:solidFill>
            </a:endParaRPr>
          </a:p>
          <a:p>
            <a:pPr lvl="1">
              <a:buFont typeface="Arial" pitchFamily="34" charset="0"/>
              <a:buChar char="•"/>
            </a:pPr>
            <a:r>
              <a:rPr lang="en-US" dirty="0" smtClean="0">
                <a:solidFill>
                  <a:srgbClr val="000000"/>
                </a:solidFill>
              </a:rPr>
              <a:t>Viewing </a:t>
            </a:r>
            <a:r>
              <a:rPr lang="en-US" dirty="0">
                <a:solidFill>
                  <a:srgbClr val="000000"/>
                </a:solidFill>
              </a:rPr>
              <a:t>Income Information</a:t>
            </a:r>
          </a:p>
          <a:p>
            <a:pPr lvl="1">
              <a:buFont typeface="Arial" pitchFamily="34" charset="0"/>
              <a:buChar char="•"/>
            </a:pPr>
            <a:r>
              <a:rPr lang="en-US" dirty="0" smtClean="0">
                <a:solidFill>
                  <a:srgbClr val="000000"/>
                </a:solidFill>
              </a:rPr>
              <a:t>Viewing </a:t>
            </a:r>
            <a:r>
              <a:rPr lang="en-US" dirty="0">
                <a:solidFill>
                  <a:srgbClr val="000000"/>
                </a:solidFill>
              </a:rPr>
              <a:t>Resource Information </a:t>
            </a:r>
            <a:endParaRPr lang="en-US" dirty="0" smtClean="0">
              <a:solidFill>
                <a:srgbClr val="000000"/>
              </a:solidFill>
            </a:endParaRPr>
          </a:p>
          <a:p>
            <a:pPr lvl="1">
              <a:buFont typeface="Arial" pitchFamily="34" charset="0"/>
              <a:buChar char="•"/>
            </a:pPr>
            <a:r>
              <a:rPr lang="en-US" dirty="0" smtClean="0">
                <a:solidFill>
                  <a:srgbClr val="000000"/>
                </a:solidFill>
              </a:rPr>
              <a:t>Viewing </a:t>
            </a:r>
            <a:r>
              <a:rPr lang="en-US" dirty="0">
                <a:solidFill>
                  <a:srgbClr val="000000"/>
                </a:solidFill>
              </a:rPr>
              <a:t>Expense </a:t>
            </a:r>
            <a:r>
              <a:rPr lang="en-US" dirty="0" smtClean="0">
                <a:solidFill>
                  <a:srgbClr val="000000"/>
                </a:solidFill>
              </a:rPr>
              <a:t>Information</a:t>
            </a:r>
            <a:endParaRPr lang="en-US" dirty="0">
              <a:solidFill>
                <a:srgbClr val="000000"/>
              </a:solidFill>
            </a:endParaRPr>
          </a:p>
        </p:txBody>
      </p:sp>
      <p:sp>
        <p:nvSpPr>
          <p:cNvPr id="9" name="Slide Number Placeholder 8"/>
          <p:cNvSpPr>
            <a:spLocks noGrp="1"/>
          </p:cNvSpPr>
          <p:nvPr>
            <p:ph type="sldNum" sz="quarter" idx="12"/>
          </p:nvPr>
        </p:nvSpPr>
        <p:spPr/>
        <p:txBody>
          <a:bodyPr/>
          <a:lstStyle/>
          <a:p>
            <a:fld id="{908B7E1D-52E2-4F04-9DFE-B1650792F521}" type="slidenum">
              <a:rPr lang="en-US" smtClean="0"/>
              <a:t>34</a:t>
            </a:fld>
            <a:endParaRPr lang="en-US" dirty="0"/>
          </a:p>
        </p:txBody>
      </p:sp>
    </p:spTree>
    <p:extLst>
      <p:ext uri="{BB962C8B-B14F-4D97-AF65-F5344CB8AC3E}">
        <p14:creationId xmlns:p14="http://schemas.microsoft.com/office/powerpoint/2010/main" val="42616736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Overview</a:t>
            </a:r>
            <a:endParaRPr lang="en-US" sz="20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Income</a:t>
            </a:r>
            <a:endParaRPr lang="en-US" dirty="0"/>
          </a:p>
        </p:txBody>
      </p:sp>
      <p:sp>
        <p:nvSpPr>
          <p:cNvPr id="3" name="Content Placeholder 2"/>
          <p:cNvSpPr>
            <a:spLocks noGrp="1"/>
          </p:cNvSpPr>
          <p:nvPr>
            <p:ph idx="1"/>
          </p:nvPr>
        </p:nvSpPr>
        <p:spPr>
          <a:xfrm>
            <a:off x="381000" y="1600200"/>
            <a:ext cx="6477000" cy="4525963"/>
          </a:xfrm>
        </p:spPr>
        <p:txBody>
          <a:bodyPr/>
          <a:lstStyle/>
          <a:p>
            <a:pPr marL="0" indent="0">
              <a:buNone/>
            </a:pPr>
            <a:r>
              <a:rPr lang="en-US" dirty="0"/>
              <a:t>The Income pages capture the following information which is used for determining eligibility and benefits:</a:t>
            </a:r>
          </a:p>
          <a:p>
            <a:pPr marL="0" indent="0">
              <a:buNone/>
            </a:pPr>
            <a:endParaRPr lang="en-US" dirty="0"/>
          </a:p>
          <a:p>
            <a:pPr lvl="0"/>
            <a:r>
              <a:rPr lang="en-US" dirty="0"/>
              <a:t>Earned Income amounts</a:t>
            </a:r>
          </a:p>
          <a:p>
            <a:pPr lvl="0"/>
            <a:r>
              <a:rPr lang="en-US" dirty="0"/>
              <a:t>Unearned Income amounts</a:t>
            </a:r>
          </a:p>
          <a:p>
            <a:pPr lvl="0"/>
            <a:r>
              <a:rPr lang="en-US" dirty="0"/>
              <a:t>Self-Employment </a:t>
            </a:r>
            <a:r>
              <a:rPr lang="en-US" dirty="0" smtClean="0"/>
              <a:t>Income </a:t>
            </a:r>
            <a:r>
              <a:rPr lang="en-US" dirty="0"/>
              <a:t>amounts</a:t>
            </a:r>
          </a:p>
        </p:txBody>
      </p:sp>
      <p:sp>
        <p:nvSpPr>
          <p:cNvPr id="4" name="Slide Number Placeholder 3"/>
          <p:cNvSpPr>
            <a:spLocks noGrp="1"/>
          </p:cNvSpPr>
          <p:nvPr>
            <p:ph type="sldNum" sz="quarter" idx="12"/>
          </p:nvPr>
        </p:nvSpPr>
        <p:spPr/>
        <p:txBody>
          <a:bodyPr/>
          <a:lstStyle/>
          <a:p>
            <a:fld id="{908B7E1D-52E2-4F04-9DFE-B1650792F521}" type="slidenum">
              <a:rPr lang="en-US" smtClean="0"/>
              <a:t>35</a:t>
            </a:fld>
            <a:endParaRPr lang="en-US" dirty="0"/>
          </a:p>
        </p:txBody>
      </p:sp>
    </p:spTree>
    <p:extLst>
      <p:ext uri="{BB962C8B-B14F-4D97-AF65-F5344CB8AC3E}">
        <p14:creationId xmlns:p14="http://schemas.microsoft.com/office/powerpoint/2010/main" val="35027596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dirty="0"/>
              <a:t>KEES Overview</a:t>
            </a:r>
            <a:endParaRPr lang="en-US" sz="20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Income List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36</a:t>
            </a:fld>
            <a:endParaRPr lang="en-US" dirty="0"/>
          </a:p>
        </p:txBody>
      </p:sp>
      <p:sp>
        <p:nvSpPr>
          <p:cNvPr id="2" name="TextBox 1"/>
          <p:cNvSpPr txBox="1"/>
          <p:nvPr/>
        </p:nvSpPr>
        <p:spPr>
          <a:xfrm>
            <a:off x="152400" y="5879068"/>
            <a:ext cx="876300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Once </a:t>
            </a:r>
            <a:r>
              <a:rPr lang="en-US" b="1" dirty="0">
                <a:latin typeface="Arial" panose="020B0604020202020204" pitchFamily="34" charset="0"/>
                <a:cs typeface="Arial" panose="020B0604020202020204" pitchFamily="34" charset="0"/>
              </a:rPr>
              <a:t>Income</a:t>
            </a:r>
            <a:r>
              <a:rPr lang="en-US" dirty="0">
                <a:latin typeface="Arial" panose="020B0604020202020204" pitchFamily="34" charset="0"/>
                <a:cs typeface="Arial" panose="020B0604020202020204" pitchFamily="34" charset="0"/>
              </a:rPr>
              <a:t> is selected on the Task Navigation, the Income List page appears. </a:t>
            </a:r>
          </a:p>
        </p:txBody>
      </p:sp>
      <p:pic>
        <p:nvPicPr>
          <p:cNvPr id="6146" name="Picture 2" descr="Screenshot of the Income List page. There is a red box around the Eligibility tab in the global navigation, the Customer Information on the local navigation. Income should appear under Root Questions - however, the spot is blank in this screensh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594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36627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KEES Overview</a:t>
            </a:r>
            <a:endParaRPr lang="en-US" sz="20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a:t>
            </a:r>
            <a:r>
              <a:rPr lang="en-US" dirty="0"/>
              <a:t>Financial Pages &gt; </a:t>
            </a:r>
            <a:r>
              <a:rPr lang="en-US" dirty="0" smtClean="0"/>
              <a:t>Resource </a:t>
            </a:r>
            <a:r>
              <a:rPr lang="en-US" dirty="0"/>
              <a:t>List Page</a:t>
            </a:r>
          </a:p>
        </p:txBody>
      </p:sp>
      <p:sp>
        <p:nvSpPr>
          <p:cNvPr id="3" name="Content Placeholder 2"/>
          <p:cNvSpPr>
            <a:spLocks noGrp="1"/>
          </p:cNvSpPr>
          <p:nvPr>
            <p:ph idx="1"/>
          </p:nvPr>
        </p:nvSpPr>
        <p:spPr/>
        <p:txBody>
          <a:bodyPr>
            <a:normAutofit lnSpcReduction="10000"/>
          </a:bodyPr>
          <a:lstStyle/>
          <a:p>
            <a:pPr marL="0" indent="0">
              <a:buNone/>
            </a:pPr>
            <a:r>
              <a:rPr lang="en-US" dirty="0"/>
              <a:t>The Resource List page allows the worker to view the type of resources each consumer owns. The types of resources are captured on the detail pages: </a:t>
            </a:r>
          </a:p>
          <a:p>
            <a:pPr lvl="1">
              <a:buFont typeface="Arial" pitchFamily="34" charset="0"/>
              <a:buChar char="•"/>
            </a:pPr>
            <a:r>
              <a:rPr lang="en-US" b="1" dirty="0"/>
              <a:t>Liquid Resources Detail</a:t>
            </a:r>
            <a:r>
              <a:rPr lang="en-US" dirty="0"/>
              <a:t> </a:t>
            </a:r>
            <a:r>
              <a:rPr lang="en-US" dirty="0" smtClean="0"/>
              <a:t>– includes</a:t>
            </a:r>
            <a:r>
              <a:rPr lang="en-US" dirty="0"/>
              <a:t>: checking, savings, stocks, etc</a:t>
            </a:r>
            <a:r>
              <a:rPr lang="en-US" dirty="0" smtClean="0"/>
              <a:t>.</a:t>
            </a:r>
            <a:endParaRPr lang="en-US" dirty="0"/>
          </a:p>
          <a:p>
            <a:pPr lvl="1">
              <a:buFont typeface="Arial" pitchFamily="34" charset="0"/>
              <a:buChar char="•"/>
            </a:pPr>
            <a:r>
              <a:rPr lang="en-US" b="1" dirty="0"/>
              <a:t>Motor Vehicle Detail</a:t>
            </a:r>
            <a:r>
              <a:rPr lang="en-US" dirty="0"/>
              <a:t> </a:t>
            </a:r>
            <a:r>
              <a:rPr lang="en-US" dirty="0" smtClean="0"/>
              <a:t>– includes</a:t>
            </a:r>
            <a:r>
              <a:rPr lang="en-US" dirty="0"/>
              <a:t>: </a:t>
            </a:r>
            <a:r>
              <a:rPr lang="en-US" dirty="0" smtClean="0"/>
              <a:t>     cars</a:t>
            </a:r>
            <a:r>
              <a:rPr lang="en-US" dirty="0"/>
              <a:t>, motorcycles, RVs, </a:t>
            </a:r>
            <a:r>
              <a:rPr lang="en-US" dirty="0" smtClean="0"/>
              <a:t>etc.</a:t>
            </a:r>
          </a:p>
          <a:p>
            <a:pPr lvl="1">
              <a:buFont typeface="Arial" pitchFamily="34" charset="0"/>
              <a:buChar char="•"/>
            </a:pPr>
            <a:r>
              <a:rPr lang="en-US" b="1" dirty="0" smtClean="0"/>
              <a:t>Real Property Detail</a:t>
            </a:r>
            <a:r>
              <a:rPr lang="en-US" dirty="0" smtClean="0"/>
              <a:t> – includes: houses, land, buildings, etc.</a:t>
            </a:r>
          </a:p>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37</a:t>
            </a:fld>
            <a:endParaRPr lang="en-US" dirty="0"/>
          </a:p>
        </p:txBody>
      </p:sp>
    </p:spTree>
    <p:extLst>
      <p:ext uri="{BB962C8B-B14F-4D97-AF65-F5344CB8AC3E}">
        <p14:creationId xmlns:p14="http://schemas.microsoft.com/office/powerpoint/2010/main" val="1351375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38</a:t>
            </a:fld>
            <a:endParaRPr lang="en-US" dirty="0"/>
          </a:p>
        </p:txBody>
      </p:sp>
      <p:sp>
        <p:nvSpPr>
          <p:cNvPr id="4" name="Content Placeholder 3"/>
          <p:cNvSpPr>
            <a:spLocks noGrp="1"/>
          </p:cNvSpPr>
          <p:nvPr>
            <p:ph idx="1"/>
          </p:nvPr>
        </p:nvSpPr>
        <p:spPr>
          <a:xfrm>
            <a:off x="-12906" y="5730240"/>
            <a:ext cx="9309306" cy="762000"/>
          </a:xfrm>
        </p:spPr>
        <p:txBody>
          <a:bodyPr>
            <a:normAutofit/>
          </a:bodyPr>
          <a:lstStyle/>
          <a:p>
            <a:pPr marL="0" indent="0">
              <a:buNone/>
            </a:pPr>
            <a:r>
              <a:rPr lang="en-US" sz="1800" dirty="0"/>
              <a:t>The Resource List displays resource records and allows selective viewing and addition of resources by Program Type (Medical and Non-Medical</a:t>
            </a:r>
            <a:r>
              <a:rPr lang="en-US" sz="1800" dirty="0" smtClean="0"/>
              <a:t>).</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a:t>
            </a:r>
            <a:r>
              <a:rPr lang="fr-FR" dirty="0" smtClean="0"/>
              <a:t> 3: </a:t>
            </a:r>
            <a:r>
              <a:rPr lang="fr-FR" dirty="0"/>
              <a:t>Financial Pages &gt; Resource List Page</a:t>
            </a:r>
          </a:p>
        </p:txBody>
      </p:sp>
      <p:pic>
        <p:nvPicPr>
          <p:cNvPr id="7170" name="Picture 2" descr="Screenshot of the Resource List page. There is a red box around the Eligibility tab on the global navigation and the Customer Information on the local navigation and the Resources value in the Task Navig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610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25294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Screenshot of the Resource List page. There is a red box around the Eligibility tab on the global navigation and the Customer Information on the local navigation and the Resources value in the Task Navigation. There is a red arrow pointing to the Owner (person) name hyperlink associated wo the Liquid Resources categ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610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39</a:t>
            </a:fld>
            <a:endParaRPr lang="en-US" dirty="0"/>
          </a:p>
        </p:txBody>
      </p:sp>
      <p:sp>
        <p:nvSpPr>
          <p:cNvPr id="4" name="Content Placeholder 3"/>
          <p:cNvSpPr>
            <a:spLocks noGrp="1"/>
          </p:cNvSpPr>
          <p:nvPr>
            <p:ph idx="1"/>
          </p:nvPr>
        </p:nvSpPr>
        <p:spPr>
          <a:xfrm>
            <a:off x="152400" y="5730240"/>
            <a:ext cx="8915400" cy="762000"/>
          </a:xfrm>
        </p:spPr>
        <p:txBody>
          <a:bodyPr>
            <a:normAutofit/>
          </a:bodyPr>
          <a:lstStyle/>
          <a:p>
            <a:pPr marL="0" indent="0">
              <a:buNone/>
            </a:pPr>
            <a:r>
              <a:rPr lang="en-US" sz="1800" dirty="0" smtClean="0"/>
              <a:t>Clicking the Person Name hyperlink on the Resource List page allows the user to view the Resource Detail information. </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a:t>
            </a:r>
            <a:r>
              <a:rPr lang="fr-FR" dirty="0" smtClean="0"/>
              <a:t> 3: </a:t>
            </a:r>
            <a:r>
              <a:rPr lang="fr-FR" dirty="0"/>
              <a:t>Financial Pages &gt; Resource List Page</a:t>
            </a:r>
          </a:p>
        </p:txBody>
      </p:sp>
      <p:sp>
        <p:nvSpPr>
          <p:cNvPr id="7" name="Right Arrow 6"/>
          <p:cNvSpPr/>
          <p:nvPr/>
        </p:nvSpPr>
        <p:spPr>
          <a:xfrm rot="12854133">
            <a:off x="1998136" y="4298595"/>
            <a:ext cx="1041606" cy="3810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0869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40</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a:t>
            </a:r>
            <a:r>
              <a:rPr lang="fr-FR" dirty="0" smtClean="0"/>
              <a:t> 3: </a:t>
            </a:r>
            <a:r>
              <a:rPr lang="fr-FR" dirty="0"/>
              <a:t>Financial Pages &gt; </a:t>
            </a:r>
            <a:r>
              <a:rPr lang="en-US" dirty="0" smtClean="0"/>
              <a:t>Liquid Resources Detail Page</a:t>
            </a:r>
            <a:endParaRPr lang="en-US" dirty="0"/>
          </a:p>
        </p:txBody>
      </p:sp>
      <p:sp>
        <p:nvSpPr>
          <p:cNvPr id="7" name="Content Placeholder 3"/>
          <p:cNvSpPr>
            <a:spLocks noGrp="1"/>
          </p:cNvSpPr>
          <p:nvPr>
            <p:ph idx="1"/>
          </p:nvPr>
        </p:nvSpPr>
        <p:spPr>
          <a:xfrm>
            <a:off x="214423" y="5638800"/>
            <a:ext cx="8915400" cy="762000"/>
          </a:xfrm>
        </p:spPr>
        <p:txBody>
          <a:bodyPr>
            <a:normAutofit/>
          </a:bodyPr>
          <a:lstStyle/>
          <a:p>
            <a:pPr marL="0" indent="0">
              <a:buNone/>
            </a:pPr>
            <a:r>
              <a:rPr lang="en-US" sz="1800" dirty="0" smtClean="0"/>
              <a:t>Clicking the James’ name for the Bank Account/Cash record on the Resource List page allows the user to view the Liquid Resource information. </a:t>
            </a:r>
            <a:endParaRPr lang="en-US" sz="1800" dirty="0"/>
          </a:p>
        </p:txBody>
      </p:sp>
      <p:pic>
        <p:nvPicPr>
          <p:cNvPr id="8195" name="Picture 3" descr="Screenshot of the Liquid Resources Detail pag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84879"/>
            <a:ext cx="7315200" cy="4377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89938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Screenshot of the Resource List page. There is a red box around the Eligibility tab on the global navigation and the Customer Information on the local navigation and the Resources value in the Task Navigation. There is a red arrow pointing to the Owner (person) name hyperlink associated with the Vehicle category for re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610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41</a:t>
            </a:fld>
            <a:endParaRPr lang="en-US" dirty="0"/>
          </a:p>
        </p:txBody>
      </p:sp>
      <p:sp>
        <p:nvSpPr>
          <p:cNvPr id="4" name="Content Placeholder 3"/>
          <p:cNvSpPr>
            <a:spLocks noGrp="1"/>
          </p:cNvSpPr>
          <p:nvPr>
            <p:ph idx="1"/>
          </p:nvPr>
        </p:nvSpPr>
        <p:spPr>
          <a:xfrm>
            <a:off x="152400" y="5730240"/>
            <a:ext cx="8915400" cy="762000"/>
          </a:xfrm>
        </p:spPr>
        <p:txBody>
          <a:bodyPr>
            <a:normAutofit/>
          </a:bodyPr>
          <a:lstStyle/>
          <a:p>
            <a:pPr marL="0" indent="0">
              <a:buNone/>
            </a:pPr>
            <a:r>
              <a:rPr lang="en-US" sz="1800" dirty="0" smtClean="0"/>
              <a:t>Clicking the James’ name next to the Vehicle allows the user to view the Motor Vehicle Detail information. </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a:t>
            </a:r>
            <a:r>
              <a:rPr lang="fr-FR" dirty="0" smtClean="0"/>
              <a:t> 3: </a:t>
            </a:r>
            <a:r>
              <a:rPr lang="fr-FR" dirty="0"/>
              <a:t>Financial Pages &gt; Resource List Page</a:t>
            </a:r>
          </a:p>
        </p:txBody>
      </p:sp>
      <p:sp>
        <p:nvSpPr>
          <p:cNvPr id="7" name="Right Arrow 6"/>
          <p:cNvSpPr/>
          <p:nvPr/>
        </p:nvSpPr>
        <p:spPr>
          <a:xfrm rot="8285908">
            <a:off x="1899053" y="3347108"/>
            <a:ext cx="1041606" cy="3810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64174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42</a:t>
            </a:fld>
            <a:endParaRPr lang="en-US" dirty="0"/>
          </a:p>
        </p:txBody>
      </p:sp>
      <p:sp>
        <p:nvSpPr>
          <p:cNvPr id="4" name="Content Placeholder 3"/>
          <p:cNvSpPr>
            <a:spLocks noGrp="1"/>
          </p:cNvSpPr>
          <p:nvPr>
            <p:ph idx="1"/>
          </p:nvPr>
        </p:nvSpPr>
        <p:spPr>
          <a:xfrm>
            <a:off x="1401566" y="5943600"/>
            <a:ext cx="6370834" cy="533400"/>
          </a:xfrm>
        </p:spPr>
        <p:txBody>
          <a:bodyPr>
            <a:normAutofit/>
          </a:bodyPr>
          <a:lstStyle/>
          <a:p>
            <a:pPr marL="0" indent="0">
              <a:buNone/>
            </a:pPr>
            <a:r>
              <a:rPr lang="en-US" sz="1800" dirty="0" smtClean="0"/>
              <a:t>Click the Close button to return to the Resource List page.</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Motor Vehicle Detail</a:t>
            </a:r>
            <a:endParaRPr lang="en-US" dirty="0"/>
          </a:p>
        </p:txBody>
      </p:sp>
      <p:pic>
        <p:nvPicPr>
          <p:cNvPr id="9218" name="Picture 2" descr="Screenshot of the Motor Vehicle Detail pag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193352"/>
            <a:ext cx="7315200" cy="4750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07730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43</a:t>
            </a:fld>
            <a:endParaRPr lang="en-US" dirty="0"/>
          </a:p>
        </p:txBody>
      </p:sp>
      <p:sp>
        <p:nvSpPr>
          <p:cNvPr id="4" name="Content Placeholder 3"/>
          <p:cNvSpPr>
            <a:spLocks noGrp="1"/>
          </p:cNvSpPr>
          <p:nvPr>
            <p:ph idx="1"/>
          </p:nvPr>
        </p:nvSpPr>
        <p:spPr>
          <a:xfrm>
            <a:off x="762856" y="5257800"/>
            <a:ext cx="7695344" cy="457200"/>
          </a:xfrm>
        </p:spPr>
        <p:txBody>
          <a:bodyPr>
            <a:normAutofit/>
          </a:bodyPr>
          <a:lstStyle/>
          <a:p>
            <a:pPr marL="0" indent="0">
              <a:buNone/>
            </a:pPr>
            <a:r>
              <a:rPr lang="en-US" sz="1800" dirty="0"/>
              <a:t>The Expense List page lists the expenses associated to case members</a:t>
            </a:r>
            <a:r>
              <a:rPr lang="en-US" sz="1800" dirty="0" smtClean="0"/>
              <a:t>.</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Expenses</a:t>
            </a:r>
            <a:endParaRPr lang="en-US" dirty="0"/>
          </a:p>
        </p:txBody>
      </p:sp>
      <p:pic>
        <p:nvPicPr>
          <p:cNvPr id="10242" name="Picture 2" descr="Screenshot of the Resource List page. There is a red box around the Eligibility tab on the global navigation and the Customer Information on the local navigation and the Expenses value in the Task Navig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7288"/>
            <a:ext cx="9144000" cy="3569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0315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creenshot of the Expense List page. There is a red box around the Eligibility tab on the global navigation and the Customer Information on the local navigation and the Expenses value in the Task Navigation. There is a red arrow pointing to the Shelter category hyp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7288"/>
            <a:ext cx="9144000" cy="3569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44</a:t>
            </a:fld>
            <a:endParaRPr lang="en-US" dirty="0"/>
          </a:p>
        </p:txBody>
      </p:sp>
      <p:sp>
        <p:nvSpPr>
          <p:cNvPr id="4" name="Content Placeholder 3"/>
          <p:cNvSpPr>
            <a:spLocks noGrp="1"/>
          </p:cNvSpPr>
          <p:nvPr>
            <p:ph idx="1"/>
          </p:nvPr>
        </p:nvSpPr>
        <p:spPr>
          <a:xfrm>
            <a:off x="266700" y="5105400"/>
            <a:ext cx="8610600" cy="990600"/>
          </a:xfrm>
        </p:spPr>
        <p:txBody>
          <a:bodyPr>
            <a:normAutofit/>
          </a:bodyPr>
          <a:lstStyle/>
          <a:p>
            <a:pPr marL="0" indent="0">
              <a:buNone/>
            </a:pPr>
            <a:r>
              <a:rPr lang="en-US" sz="1800" dirty="0" smtClean="0"/>
              <a:t>Clicking the Expense hyperlink takes the user to the Expense Detail page to view additional information.</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Expenses</a:t>
            </a:r>
            <a:endParaRPr lang="en-US" dirty="0"/>
          </a:p>
        </p:txBody>
      </p:sp>
      <p:sp>
        <p:nvSpPr>
          <p:cNvPr id="7" name="Right Arrow 6"/>
          <p:cNvSpPr/>
          <p:nvPr/>
        </p:nvSpPr>
        <p:spPr>
          <a:xfrm rot="12854133">
            <a:off x="2409261" y="4033293"/>
            <a:ext cx="1041606" cy="3810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81872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45</a:t>
            </a:fld>
            <a:endParaRPr lang="en-US" dirty="0"/>
          </a:p>
        </p:txBody>
      </p:sp>
      <p:sp>
        <p:nvSpPr>
          <p:cNvPr id="4" name="Content Placeholder 3"/>
          <p:cNvSpPr>
            <a:spLocks noGrp="1"/>
          </p:cNvSpPr>
          <p:nvPr>
            <p:ph idx="1"/>
          </p:nvPr>
        </p:nvSpPr>
        <p:spPr>
          <a:xfrm>
            <a:off x="76200" y="5410200"/>
            <a:ext cx="8991600" cy="783976"/>
          </a:xfrm>
        </p:spPr>
        <p:txBody>
          <a:bodyPr>
            <a:normAutofit/>
          </a:bodyPr>
          <a:lstStyle/>
          <a:p>
            <a:pPr marL="0" indent="0">
              <a:buNone/>
            </a:pPr>
            <a:r>
              <a:rPr lang="en-US" sz="2000" dirty="0" smtClean="0"/>
              <a:t>Clicking the Expense hyperlink takes the user to the Expense Detail page to view additional information.</a:t>
            </a:r>
            <a:endParaRPr lang="en-US" sz="20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Expenses</a:t>
            </a:r>
            <a:endParaRPr lang="en-US" dirty="0"/>
          </a:p>
        </p:txBody>
      </p:sp>
      <p:pic>
        <p:nvPicPr>
          <p:cNvPr id="12290" name="Picture 2" descr="Screenshot of the Expense Detail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000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71384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Screenshot of the Medicare Expense List page. There is a red box around the Eligibility tab on the global navigation and the Customer Information on the local navigation and the Medicare Expense value in the Task Navigation. There is a red arrow pointing to the Name hyp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8059"/>
            <a:ext cx="9144000" cy="3824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46</a:t>
            </a:fld>
            <a:endParaRPr lang="en-US" dirty="0"/>
          </a:p>
        </p:txBody>
      </p:sp>
      <p:sp>
        <p:nvSpPr>
          <p:cNvPr id="4" name="Content Placeholder 3"/>
          <p:cNvSpPr>
            <a:spLocks noGrp="1"/>
          </p:cNvSpPr>
          <p:nvPr>
            <p:ph idx="1"/>
          </p:nvPr>
        </p:nvSpPr>
        <p:spPr>
          <a:xfrm>
            <a:off x="266700" y="5105400"/>
            <a:ext cx="8610600" cy="990600"/>
          </a:xfrm>
        </p:spPr>
        <p:txBody>
          <a:bodyPr>
            <a:normAutofit/>
          </a:bodyPr>
          <a:lstStyle/>
          <a:p>
            <a:pPr marL="0" indent="0">
              <a:buNone/>
            </a:pPr>
            <a:r>
              <a:rPr lang="en-US" sz="1800" dirty="0" smtClean="0"/>
              <a:t>Clicking the Medicare Expense hyperlink takes the user to the Medicare Expense Detail page to view additional information.</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Medicare Expenses</a:t>
            </a:r>
            <a:endParaRPr lang="en-US" dirty="0"/>
          </a:p>
        </p:txBody>
      </p:sp>
      <p:sp>
        <p:nvSpPr>
          <p:cNvPr id="7" name="Right Arrow 6"/>
          <p:cNvSpPr/>
          <p:nvPr/>
        </p:nvSpPr>
        <p:spPr>
          <a:xfrm rot="12854133">
            <a:off x="2150537" y="4222394"/>
            <a:ext cx="1041606" cy="3810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58105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KEES Overview</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47</a:t>
            </a:fld>
            <a:endParaRPr lang="en-US" dirty="0"/>
          </a:p>
        </p:txBody>
      </p:sp>
      <p:sp>
        <p:nvSpPr>
          <p:cNvPr id="4" name="Content Placeholder 3"/>
          <p:cNvSpPr>
            <a:spLocks noGrp="1"/>
          </p:cNvSpPr>
          <p:nvPr>
            <p:ph idx="1"/>
          </p:nvPr>
        </p:nvSpPr>
        <p:spPr>
          <a:xfrm>
            <a:off x="152400" y="5616824"/>
            <a:ext cx="8991600" cy="783976"/>
          </a:xfrm>
        </p:spPr>
        <p:txBody>
          <a:bodyPr>
            <a:normAutofit/>
          </a:bodyPr>
          <a:lstStyle/>
          <a:p>
            <a:pPr marL="0" indent="0">
              <a:buNone/>
            </a:pPr>
            <a:r>
              <a:rPr lang="en-US" sz="1800" dirty="0" smtClean="0"/>
              <a:t>Clicking the Medicare Expense hyperlink takes the user to the Medicare Expense Detail page to view additional information.</a:t>
            </a:r>
            <a:endParaRPr lang="en-US" sz="18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Medicare Expenses</a:t>
            </a:r>
            <a:endParaRPr lang="en-US" dirty="0"/>
          </a:p>
        </p:txBody>
      </p:sp>
      <p:pic>
        <p:nvPicPr>
          <p:cNvPr id="14338" name="Picture 2" descr="Screenshot of the Medicare Expense Detail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7299"/>
            <a:ext cx="9144000" cy="4299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67017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4" name="Content Placeholder 3"/>
          <p:cNvSpPr>
            <a:spLocks noGrp="1"/>
          </p:cNvSpPr>
          <p:nvPr>
            <p:ph idx="1"/>
          </p:nvPr>
        </p:nvSpPr>
        <p:spPr>
          <a:xfrm>
            <a:off x="228600" y="1417637"/>
            <a:ext cx="6400800" cy="4983163"/>
          </a:xfrm>
        </p:spPr>
        <p:txBody>
          <a:bodyPr>
            <a:normAutofit/>
          </a:bodyPr>
          <a:lstStyle/>
          <a:p>
            <a:pPr lvl="0"/>
            <a:r>
              <a:rPr lang="en-US" sz="2000" b="1" dirty="0" smtClean="0">
                <a:solidFill>
                  <a:srgbClr val="000000"/>
                </a:solidFill>
              </a:rPr>
              <a:t>Income: </a:t>
            </a:r>
            <a:r>
              <a:rPr lang="en-US" sz="2000" dirty="0">
                <a:solidFill>
                  <a:srgbClr val="000000"/>
                </a:solidFill>
              </a:rPr>
              <a:t>This page displays </a:t>
            </a:r>
            <a:r>
              <a:rPr lang="en-US" sz="2000" dirty="0" smtClean="0">
                <a:solidFill>
                  <a:srgbClr val="000000"/>
                </a:solidFill>
              </a:rPr>
              <a:t>the income for all case persons.</a:t>
            </a:r>
            <a:endParaRPr lang="en-US" sz="2000" dirty="0">
              <a:solidFill>
                <a:srgbClr val="000000"/>
              </a:solidFill>
            </a:endParaRPr>
          </a:p>
          <a:p>
            <a:pPr lvl="0"/>
            <a:endParaRPr lang="en-US" sz="1100" b="1" dirty="0">
              <a:solidFill>
                <a:srgbClr val="000000"/>
              </a:solidFill>
            </a:endParaRPr>
          </a:p>
          <a:p>
            <a:pPr lvl="0"/>
            <a:r>
              <a:rPr lang="en-US" sz="2000" b="1" dirty="0" smtClean="0">
                <a:solidFill>
                  <a:srgbClr val="000000"/>
                </a:solidFill>
              </a:rPr>
              <a:t>Resources: </a:t>
            </a:r>
            <a:r>
              <a:rPr lang="en-US" sz="2000" dirty="0">
                <a:solidFill>
                  <a:srgbClr val="000000"/>
                </a:solidFill>
              </a:rPr>
              <a:t>This page displays the </a:t>
            </a:r>
            <a:r>
              <a:rPr lang="en-US" sz="2000" dirty="0" smtClean="0">
                <a:solidFill>
                  <a:srgbClr val="000000"/>
                </a:solidFill>
              </a:rPr>
              <a:t>resources </a:t>
            </a:r>
            <a:r>
              <a:rPr lang="en-US" sz="2000" dirty="0">
                <a:solidFill>
                  <a:srgbClr val="000000"/>
                </a:solidFill>
              </a:rPr>
              <a:t>for all persons associated to the case.</a:t>
            </a:r>
          </a:p>
          <a:p>
            <a:pPr lvl="0"/>
            <a:endParaRPr lang="en-US" sz="1100" b="1" dirty="0">
              <a:solidFill>
                <a:srgbClr val="000000"/>
              </a:solidFill>
            </a:endParaRPr>
          </a:p>
          <a:p>
            <a:pPr lvl="0"/>
            <a:r>
              <a:rPr lang="en-US" sz="2000" b="1" dirty="0" smtClean="0">
                <a:solidFill>
                  <a:srgbClr val="000000"/>
                </a:solidFill>
              </a:rPr>
              <a:t>Expenses: </a:t>
            </a:r>
            <a:r>
              <a:rPr lang="en-US" sz="2000" dirty="0">
                <a:solidFill>
                  <a:srgbClr val="000000"/>
                </a:solidFill>
              </a:rPr>
              <a:t>This</a:t>
            </a:r>
            <a:r>
              <a:rPr lang="en-US" sz="2000" b="1" dirty="0">
                <a:solidFill>
                  <a:srgbClr val="000000"/>
                </a:solidFill>
              </a:rPr>
              <a:t> </a:t>
            </a:r>
            <a:r>
              <a:rPr lang="en-US" sz="2000" dirty="0">
                <a:solidFill>
                  <a:srgbClr val="000000"/>
                </a:solidFill>
              </a:rPr>
              <a:t>page is used to view the </a:t>
            </a:r>
            <a:r>
              <a:rPr lang="en-US" sz="2000" dirty="0" smtClean="0">
                <a:solidFill>
                  <a:srgbClr val="000000"/>
                </a:solidFill>
              </a:rPr>
              <a:t>expense information for the individuals on the case.</a:t>
            </a:r>
            <a:endParaRPr lang="en-US" sz="2000" dirty="0">
              <a:solidFill>
                <a:srgbClr val="000000"/>
              </a:solidFill>
            </a:endParaRPr>
          </a:p>
          <a:p>
            <a:pPr lvl="0"/>
            <a:endParaRPr lang="en-US" sz="1100" dirty="0">
              <a:solidFill>
                <a:srgbClr val="000000"/>
              </a:solidFill>
            </a:endParaRPr>
          </a:p>
          <a:p>
            <a:pPr lvl="0"/>
            <a:r>
              <a:rPr lang="en-US" sz="2000" b="1" dirty="0" smtClean="0">
                <a:solidFill>
                  <a:srgbClr val="000000"/>
                </a:solidFill>
              </a:rPr>
              <a:t>Medicare Expense: </a:t>
            </a:r>
            <a:r>
              <a:rPr lang="en-US" sz="2000" dirty="0" smtClean="0">
                <a:solidFill>
                  <a:srgbClr val="000000"/>
                </a:solidFill>
              </a:rPr>
              <a:t>The </a:t>
            </a:r>
            <a:r>
              <a:rPr lang="en-US" sz="2000" dirty="0">
                <a:solidFill>
                  <a:srgbClr val="000000"/>
                </a:solidFill>
              </a:rPr>
              <a:t>user can view </a:t>
            </a:r>
            <a:r>
              <a:rPr lang="en-US" sz="2000" dirty="0" smtClean="0">
                <a:solidFill>
                  <a:srgbClr val="000000"/>
                </a:solidFill>
              </a:rPr>
              <a:t>Medicare Expenses for persons </a:t>
            </a:r>
            <a:r>
              <a:rPr lang="en-US" sz="2000" dirty="0">
                <a:solidFill>
                  <a:srgbClr val="000000"/>
                </a:solidFill>
              </a:rPr>
              <a:t>on the case</a:t>
            </a:r>
            <a:r>
              <a:rPr lang="en-US" sz="2000" dirty="0" smtClean="0">
                <a:solidFill>
                  <a:srgbClr val="000000"/>
                </a:solidFill>
              </a:rPr>
              <a:t>.</a:t>
            </a:r>
          </a:p>
          <a:p>
            <a:pPr marL="0" lvl="0" indent="0">
              <a:buNone/>
            </a:pPr>
            <a:endParaRPr lang="en-US" sz="2000" dirty="0">
              <a:solidFill>
                <a:srgbClr val="000000"/>
              </a:solidFill>
            </a:endParaRPr>
          </a:p>
          <a:p>
            <a:pPr marL="0" lvl="0" indent="0">
              <a:buNone/>
            </a:pPr>
            <a:r>
              <a:rPr lang="en-US" sz="2000" dirty="0" smtClean="0">
                <a:solidFill>
                  <a:srgbClr val="000000"/>
                </a:solidFill>
              </a:rPr>
              <a:t>Next we’ll talk about viewing Distributed Documents (or </a:t>
            </a:r>
            <a:r>
              <a:rPr lang="en-US" sz="2000" dirty="0" smtClean="0">
                <a:solidFill>
                  <a:srgbClr val="000000"/>
                </a:solidFill>
              </a:rPr>
              <a:t>Notices</a:t>
            </a:r>
            <a:r>
              <a:rPr lang="en-US" sz="2000" dirty="0" smtClean="0">
                <a:solidFill>
                  <a:srgbClr val="000000"/>
                </a:solidFill>
              </a:rPr>
              <a:t>).</a:t>
            </a:r>
            <a:endParaRPr lang="en-US" sz="2000" dirty="0">
              <a:solidFill>
                <a:srgbClr val="000000"/>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t>48</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Financial Pages &gt; Summary</a:t>
            </a:r>
            <a:endParaRPr lang="en-US" dirty="0"/>
          </a:p>
        </p:txBody>
      </p:sp>
    </p:spTree>
    <p:extLst>
      <p:ext uri="{BB962C8B-B14F-4D97-AF65-F5344CB8AC3E}">
        <p14:creationId xmlns:p14="http://schemas.microsoft.com/office/powerpoint/2010/main" val="34272243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6477000" cy="4525963"/>
          </a:xfrm>
        </p:spPr>
        <p:txBody>
          <a:bodyPr>
            <a:normAutofit fontScale="70000" lnSpcReduction="20000"/>
          </a:bodyPr>
          <a:lstStyle/>
          <a:p>
            <a:pPr marL="0" indent="0">
              <a:spcBef>
                <a:spcPts val="0"/>
              </a:spcBef>
              <a:buNone/>
            </a:pPr>
            <a:r>
              <a:rPr lang="en-US" dirty="0" smtClean="0"/>
              <a:t>Viewing Forms and </a:t>
            </a:r>
            <a:r>
              <a:rPr lang="en-US" dirty="0" smtClean="0"/>
              <a:t>NOAs</a:t>
            </a:r>
            <a:endParaRPr lang="en-US" dirty="0" smtClean="0"/>
          </a:p>
          <a:p>
            <a:pPr marL="0" indent="0">
              <a:spcBef>
                <a:spcPts val="0"/>
              </a:spcBef>
              <a:buNone/>
            </a:pPr>
            <a:endParaRPr lang="en-US" dirty="0" smtClean="0"/>
          </a:p>
          <a:p>
            <a:pPr>
              <a:spcBef>
                <a:spcPts val="1200"/>
              </a:spcBef>
            </a:pPr>
            <a:r>
              <a:rPr lang="en-US" dirty="0" smtClean="0"/>
              <a:t>KEES </a:t>
            </a:r>
            <a:r>
              <a:rPr lang="en-US" dirty="0"/>
              <a:t>contains a record of all NOAs </a:t>
            </a:r>
            <a:r>
              <a:rPr lang="en-US" dirty="0" smtClean="0"/>
              <a:t>and Forms </a:t>
            </a:r>
            <a:r>
              <a:rPr lang="en-US" dirty="0"/>
              <a:t>that have been generated within the context of a </a:t>
            </a:r>
            <a:r>
              <a:rPr lang="en-US" dirty="0" smtClean="0"/>
              <a:t>case</a:t>
            </a:r>
          </a:p>
          <a:p>
            <a:pPr>
              <a:spcBef>
                <a:spcPts val="1200"/>
              </a:spcBef>
            </a:pPr>
            <a:r>
              <a:rPr lang="en-US" dirty="0" smtClean="0"/>
              <a:t>History </a:t>
            </a:r>
            <a:r>
              <a:rPr lang="en-US" dirty="0"/>
              <a:t>is in the </a:t>
            </a:r>
            <a:r>
              <a:rPr lang="en-US" b="1" dirty="0"/>
              <a:t>Distributed Documents</a:t>
            </a:r>
            <a:r>
              <a:rPr lang="en-US" dirty="0"/>
              <a:t> </a:t>
            </a:r>
            <a:r>
              <a:rPr lang="en-US" dirty="0" smtClean="0"/>
              <a:t>page under the </a:t>
            </a:r>
            <a:r>
              <a:rPr lang="en-US" b="1" dirty="0" smtClean="0"/>
              <a:t>Eligibility</a:t>
            </a:r>
            <a:r>
              <a:rPr lang="en-US" dirty="0" smtClean="0"/>
              <a:t> Global Tab</a:t>
            </a:r>
          </a:p>
          <a:p>
            <a:pPr marL="0" indent="0">
              <a:spcBef>
                <a:spcPts val="1200"/>
              </a:spcBef>
              <a:buNone/>
            </a:pPr>
            <a:endParaRPr lang="en-US" dirty="0" smtClean="0"/>
          </a:p>
          <a:p>
            <a:pPr marL="0" indent="0">
              <a:spcBef>
                <a:spcPts val="1200"/>
              </a:spcBef>
              <a:buNone/>
            </a:pPr>
            <a:endParaRPr lang="en-US" dirty="0" smtClean="0"/>
          </a:p>
          <a:p>
            <a:pPr marL="0" indent="0">
              <a:spcBef>
                <a:spcPts val="1200"/>
              </a:spcBef>
              <a:buNone/>
            </a:pPr>
            <a:r>
              <a:rPr lang="en-US" b="1" dirty="0" smtClean="0"/>
              <a:t>Note: </a:t>
            </a:r>
            <a:r>
              <a:rPr lang="en-US" dirty="0" smtClean="0"/>
              <a:t>Blank Template Forms without case or office information and </a:t>
            </a:r>
            <a:r>
              <a:rPr lang="en-US" dirty="0" smtClean="0"/>
              <a:t>printed </a:t>
            </a:r>
            <a:r>
              <a:rPr lang="en-US" dirty="0" smtClean="0"/>
              <a:t>locally are not kept on record. When </a:t>
            </a:r>
            <a:r>
              <a:rPr lang="en-US" dirty="0"/>
              <a:t>a Form is generated outside the context of a case, it has no specific consumer or case to be associated with in KEES</a:t>
            </a:r>
            <a:r>
              <a:rPr lang="en-US" dirty="0" smtClean="0"/>
              <a:t>.</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49</a:t>
            </a:fld>
            <a:endParaRPr lang="en-US" dirty="0"/>
          </a:p>
        </p:txBody>
      </p:sp>
      <p:sp>
        <p:nvSpPr>
          <p:cNvPr id="2" name="Title 1"/>
          <p:cNvSpPr>
            <a:spLocks noGrp="1"/>
          </p:cNvSpPr>
          <p:nvPr>
            <p:ph type="title" idx="4294967295"/>
          </p:nvPr>
        </p:nvSpPr>
        <p:spPr>
          <a:xfrm>
            <a:off x="1598428" y="42862"/>
            <a:ext cx="7086600" cy="566738"/>
          </a:xfrm>
        </p:spPr>
        <p:txBody>
          <a:bodyPr/>
          <a:lstStyle/>
          <a:p>
            <a:pPr algn="l"/>
            <a:r>
              <a:rPr lang="en-US" dirty="0"/>
              <a:t>KEES Overview</a:t>
            </a:r>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Viewing Distributed Documents &gt; Introduction</a:t>
            </a:r>
            <a:endParaRPr lang="en-US" dirty="0"/>
          </a:p>
        </p:txBody>
      </p:sp>
    </p:spTree>
    <p:extLst>
      <p:ext uri="{BB962C8B-B14F-4D97-AF65-F5344CB8AC3E}">
        <p14:creationId xmlns:p14="http://schemas.microsoft.com/office/powerpoint/2010/main" val="4663342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Screenshot of the Distributed Documents Search page. There is a red box around the Eligibility tab on the global navigation and the Distributed Documents value on the local navigation as well as around the Search button at the bottom right of the page. There is a red arrow pointing to the Case Name, Case Number at the top of the page in the blue 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2538"/>
            <a:ext cx="9144000" cy="3405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KEES Overview</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50</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Viewing Distributed Documents &gt; Process Steps</a:t>
            </a:r>
            <a:endParaRPr lang="en-US" dirty="0"/>
          </a:p>
        </p:txBody>
      </p:sp>
      <p:sp>
        <p:nvSpPr>
          <p:cNvPr id="7" name="TextBox 6"/>
          <p:cNvSpPr txBox="1"/>
          <p:nvPr/>
        </p:nvSpPr>
        <p:spPr>
          <a:xfrm>
            <a:off x="76200" y="4648200"/>
            <a:ext cx="8991600" cy="1754326"/>
          </a:xfrm>
          <a:prstGeom prst="rect">
            <a:avLst/>
          </a:prstGeom>
          <a:noFill/>
        </p:spPr>
        <p:txBody>
          <a:bodyPr wrap="square" rtlCol="0">
            <a:spAutoFit/>
          </a:bodyPr>
          <a:lstStyle/>
          <a:p>
            <a:r>
              <a:rPr lang="en-US" dirty="0" smtClean="0"/>
              <a:t>Once in the context of a case, click the Eligibility Global Tab, then the Distributed Documents Local tab. The Search By: field defaults to Case and the Case Number is already populated. Click the </a:t>
            </a:r>
            <a:r>
              <a:rPr lang="en-US" b="1" dirty="0" smtClean="0"/>
              <a:t>Search</a:t>
            </a:r>
            <a:r>
              <a:rPr lang="en-US" dirty="0" smtClean="0"/>
              <a:t> button to view the notice history. </a:t>
            </a:r>
          </a:p>
          <a:p>
            <a:endParaRPr lang="en-US" dirty="0"/>
          </a:p>
          <a:p>
            <a:r>
              <a:rPr lang="en-US" dirty="0" smtClean="0"/>
              <a:t>To restrict the amount of information returned in the search, the user can select a date range.</a:t>
            </a:r>
            <a:endParaRPr lang="en-US" dirty="0"/>
          </a:p>
        </p:txBody>
      </p:sp>
      <p:sp>
        <p:nvSpPr>
          <p:cNvPr id="8" name="Right Arrow 7"/>
          <p:cNvSpPr/>
          <p:nvPr/>
        </p:nvSpPr>
        <p:spPr>
          <a:xfrm rot="10800000">
            <a:off x="3429000" y="1145142"/>
            <a:ext cx="648982" cy="378858"/>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52780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51</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Viewing Distributed Documents &gt; Process Steps</a:t>
            </a:r>
            <a:endParaRPr lang="en-US" dirty="0"/>
          </a:p>
        </p:txBody>
      </p:sp>
      <p:sp>
        <p:nvSpPr>
          <p:cNvPr id="7" name="TextBox 6"/>
          <p:cNvSpPr txBox="1"/>
          <p:nvPr/>
        </p:nvSpPr>
        <p:spPr>
          <a:xfrm>
            <a:off x="457200" y="4648200"/>
            <a:ext cx="8305800" cy="1077218"/>
          </a:xfrm>
          <a:prstGeom prst="rect">
            <a:avLst/>
          </a:prstGeom>
          <a:noFill/>
        </p:spPr>
        <p:txBody>
          <a:bodyPr wrap="square" rtlCol="0">
            <a:spAutoFit/>
          </a:bodyPr>
          <a:lstStyle/>
          <a:p>
            <a:r>
              <a:rPr lang="en-US" dirty="0" smtClean="0"/>
              <a:t>The Distributed Documents Search results replaces </a:t>
            </a:r>
            <a:r>
              <a:rPr lang="en-US" dirty="0"/>
              <a:t>the </a:t>
            </a:r>
            <a:r>
              <a:rPr lang="en-US" dirty="0" smtClean="0"/>
              <a:t>NOHS </a:t>
            </a:r>
            <a:r>
              <a:rPr lang="en-US" dirty="0"/>
              <a:t>screen in KAECSES</a:t>
            </a:r>
            <a:r>
              <a:rPr lang="en-US" dirty="0" smtClean="0"/>
              <a:t>.</a:t>
            </a:r>
          </a:p>
          <a:p>
            <a:endParaRPr lang="en-US" sz="1000" dirty="0"/>
          </a:p>
          <a:p>
            <a:r>
              <a:rPr lang="en-US" dirty="0" smtClean="0"/>
              <a:t>To view the notice, click the Document name hyperlink.</a:t>
            </a:r>
            <a:endParaRPr lang="en-US" dirty="0"/>
          </a:p>
        </p:txBody>
      </p:sp>
      <p:pic>
        <p:nvPicPr>
          <p:cNvPr id="16386" name="Picture 2" descr="Screenshot of the Distributed Documents Search page. There is a red box around the Document Name hyperlinks displayed on th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21251"/>
            <a:ext cx="9144000" cy="2793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08721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52</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Viewing Distributed Documents &gt; Process Steps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799"/>
            <a:ext cx="8839200" cy="4183712"/>
          </a:xfrm>
          <a:prstGeom prst="rect">
            <a:avLst/>
          </a:prstGeom>
        </p:spPr>
      </p:pic>
      <p:sp>
        <p:nvSpPr>
          <p:cNvPr id="7" name="TextBox 6"/>
          <p:cNvSpPr txBox="1"/>
          <p:nvPr/>
        </p:nvSpPr>
        <p:spPr>
          <a:xfrm>
            <a:off x="152400" y="5525869"/>
            <a:ext cx="8839200" cy="646331"/>
          </a:xfrm>
          <a:prstGeom prst="rect">
            <a:avLst/>
          </a:prstGeom>
          <a:noFill/>
        </p:spPr>
        <p:txBody>
          <a:bodyPr wrap="square" rtlCol="0">
            <a:spAutoFit/>
          </a:bodyPr>
          <a:lstStyle/>
          <a:p>
            <a:r>
              <a:rPr lang="en-US" dirty="0" smtClean="0"/>
              <a:t>Once the user has selected the Document name hyperlink a pop-up window displays the notice. The notice is viewable as a PDF document.</a:t>
            </a:r>
            <a:endParaRPr lang="en-US" dirty="0"/>
          </a:p>
        </p:txBody>
      </p:sp>
      <p:pic>
        <p:nvPicPr>
          <p:cNvPr id="8" name="Picture 2" descr="Screenshot of a NOA pop-up wind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344" y="1600200"/>
            <a:ext cx="44958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59667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KEES Overview</a:t>
            </a:r>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Viewing Distributed Documents &gt; Summary</a:t>
            </a:r>
            <a:endParaRPr lang="en-US" sz="1600" dirty="0"/>
          </a:p>
        </p:txBody>
      </p:sp>
      <p:sp>
        <p:nvSpPr>
          <p:cNvPr id="3" name="Content Placeholder 2"/>
          <p:cNvSpPr>
            <a:spLocks noGrp="1"/>
          </p:cNvSpPr>
          <p:nvPr>
            <p:ph idx="1"/>
          </p:nvPr>
        </p:nvSpPr>
        <p:spPr>
          <a:xfrm>
            <a:off x="685800" y="1371600"/>
            <a:ext cx="5715000" cy="4876800"/>
          </a:xfrm>
        </p:spPr>
        <p:txBody>
          <a:bodyPr>
            <a:noAutofit/>
          </a:bodyPr>
          <a:lstStyle/>
          <a:p>
            <a:pPr marL="0" indent="0">
              <a:buNone/>
            </a:pPr>
            <a:r>
              <a:rPr lang="en-US" sz="2200" dirty="0" smtClean="0"/>
              <a:t>In Summary:</a:t>
            </a:r>
          </a:p>
          <a:p>
            <a:pPr marL="0" indent="0">
              <a:buNone/>
            </a:pPr>
            <a:endParaRPr lang="en-US" sz="1000" dirty="0" smtClean="0"/>
          </a:p>
          <a:p>
            <a:r>
              <a:rPr lang="en-US" sz="2200" dirty="0" smtClean="0"/>
              <a:t>Sent Forms and NOAs are stored in KEES.</a:t>
            </a:r>
          </a:p>
          <a:p>
            <a:endParaRPr lang="en-US" sz="1000" dirty="0" smtClean="0"/>
          </a:p>
          <a:p>
            <a:r>
              <a:rPr lang="en-US" sz="2200" dirty="0" smtClean="0"/>
              <a:t>Stored Forms and NOAs </a:t>
            </a:r>
            <a:r>
              <a:rPr lang="en-US" sz="2200" dirty="0"/>
              <a:t>can be accessed on the Distributed Documents tab</a:t>
            </a:r>
            <a:r>
              <a:rPr lang="en-US" sz="2200" dirty="0" smtClean="0"/>
              <a:t>.</a:t>
            </a:r>
          </a:p>
          <a:p>
            <a:endParaRPr lang="en-US" sz="1000" dirty="0"/>
          </a:p>
          <a:p>
            <a:r>
              <a:rPr lang="en-US" sz="2200" dirty="0" smtClean="0"/>
              <a:t>Users can sort the history by Program Type, Document Name, Category, Status, and by a Date Range. Users may also limit the number of results on the page.</a:t>
            </a:r>
            <a:endParaRPr lang="en-US" sz="2200"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53</a:t>
            </a:fld>
            <a:endParaRPr lang="en-US"/>
          </a:p>
        </p:txBody>
      </p:sp>
    </p:spTree>
    <p:extLst>
      <p:ext uri="{BB962C8B-B14F-4D97-AF65-F5344CB8AC3E}">
        <p14:creationId xmlns:p14="http://schemas.microsoft.com/office/powerpoint/2010/main" val="17460091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295400"/>
            <a:ext cx="6858000" cy="4754563"/>
          </a:xfrm>
        </p:spPr>
        <p:txBody>
          <a:bodyPr>
            <a:normAutofit fontScale="92500" lnSpcReduction="20000"/>
          </a:bodyPr>
          <a:lstStyle/>
          <a:p>
            <a:pPr marL="0" indent="0">
              <a:buNone/>
            </a:pPr>
            <a:r>
              <a:rPr lang="en-US" dirty="0"/>
              <a:t>In this course you </a:t>
            </a:r>
            <a:r>
              <a:rPr lang="en-US" dirty="0" smtClean="0"/>
              <a:t>learned </a:t>
            </a:r>
            <a:r>
              <a:rPr lang="en-US" dirty="0"/>
              <a:t>about KEES.</a:t>
            </a:r>
          </a:p>
          <a:p>
            <a:endParaRPr lang="en-US" sz="900" dirty="0"/>
          </a:p>
          <a:p>
            <a:pPr marL="0" indent="0">
              <a:buNone/>
            </a:pPr>
            <a:r>
              <a:rPr lang="en-US" dirty="0" smtClean="0"/>
              <a:t>Today we have talked about how to:</a:t>
            </a:r>
          </a:p>
          <a:p>
            <a:pPr marL="0" indent="0">
              <a:buNone/>
            </a:pPr>
            <a:endParaRPr lang="en-US" sz="1100" dirty="0"/>
          </a:p>
          <a:p>
            <a:pPr lvl="1"/>
            <a:r>
              <a:rPr lang="en-US" dirty="0"/>
              <a:t>Perform a Person Search</a:t>
            </a:r>
          </a:p>
          <a:p>
            <a:pPr lvl="1"/>
            <a:r>
              <a:rPr lang="en-US" dirty="0"/>
              <a:t>View the Case Summary page</a:t>
            </a:r>
          </a:p>
          <a:p>
            <a:pPr lvl="1"/>
            <a:r>
              <a:rPr lang="en-US" dirty="0" smtClean="0"/>
              <a:t>View the </a:t>
            </a:r>
            <a:r>
              <a:rPr lang="en-US" dirty="0"/>
              <a:t>Person View </a:t>
            </a:r>
            <a:r>
              <a:rPr lang="en-US" dirty="0" smtClean="0"/>
              <a:t>page</a:t>
            </a:r>
          </a:p>
          <a:p>
            <a:pPr lvl="1"/>
            <a:r>
              <a:rPr lang="en-US" dirty="0" smtClean="0"/>
              <a:t>View the Customer Appointment record</a:t>
            </a:r>
            <a:endParaRPr lang="en-US" dirty="0"/>
          </a:p>
          <a:p>
            <a:pPr lvl="1"/>
            <a:r>
              <a:rPr lang="en-US" dirty="0" smtClean="0"/>
              <a:t>View </a:t>
            </a:r>
            <a:r>
              <a:rPr lang="en-US" dirty="0"/>
              <a:t>the Contact Summary</a:t>
            </a:r>
          </a:p>
          <a:p>
            <a:pPr lvl="1"/>
            <a:r>
              <a:rPr lang="en-US" dirty="0"/>
              <a:t>View Individual Demographics</a:t>
            </a:r>
          </a:p>
          <a:p>
            <a:pPr lvl="1"/>
            <a:r>
              <a:rPr lang="en-US" dirty="0"/>
              <a:t>View Relationships</a:t>
            </a:r>
          </a:p>
          <a:p>
            <a:pPr lvl="1"/>
            <a:r>
              <a:rPr lang="en-US" dirty="0"/>
              <a:t>View </a:t>
            </a:r>
            <a:r>
              <a:rPr lang="en-US" dirty="0" smtClean="0"/>
              <a:t>Purchase and Prepare</a:t>
            </a:r>
            <a:endParaRPr lang="en-US" dirty="0"/>
          </a:p>
          <a:p>
            <a:pPr lvl="1"/>
            <a:r>
              <a:rPr lang="en-US" dirty="0"/>
              <a:t>View Resource, Income, </a:t>
            </a:r>
            <a:r>
              <a:rPr lang="en-US" dirty="0" smtClean="0"/>
              <a:t>Expense, and Medicare Expense screens</a:t>
            </a:r>
          </a:p>
          <a:p>
            <a:pPr lvl="1"/>
            <a:r>
              <a:rPr lang="en-US" dirty="0" smtClean="0"/>
              <a:t>Perform </a:t>
            </a:r>
            <a:r>
              <a:rPr lang="en-US" dirty="0"/>
              <a:t>a Distributed Documents Search</a:t>
            </a:r>
          </a:p>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54</a:t>
            </a:fld>
            <a:endParaRPr lang="en-US" dirty="0"/>
          </a:p>
        </p:txBody>
      </p:sp>
      <p:sp>
        <p:nvSpPr>
          <p:cNvPr id="6" name="Title 1"/>
          <p:cNvSpPr txBox="1">
            <a:spLocks/>
          </p:cNvSpPr>
          <p:nvPr/>
        </p:nvSpPr>
        <p:spPr>
          <a:xfrm>
            <a:off x="1600200" y="118872"/>
            <a:ext cx="7086600" cy="566928"/>
          </a:xfrm>
          <a:prstGeom prst="rect">
            <a:avLst/>
          </a:prstGeom>
        </p:spPr>
        <p:txBody>
          <a:bodyPr/>
          <a:lst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a:lstStyle>
          <a:p>
            <a:pPr algn="l"/>
            <a:r>
              <a:rPr lang="en-US" dirty="0"/>
              <a:t>KEES Overview</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KEES </a:t>
            </a:r>
            <a:r>
              <a:rPr lang="en-US" dirty="0" smtClean="0"/>
              <a:t>Overview &gt; Wrap </a:t>
            </a:r>
            <a:r>
              <a:rPr lang="en-US" dirty="0" smtClean="0"/>
              <a:t>Up</a:t>
            </a:r>
            <a:endParaRPr lang="en-US" sz="1600" dirty="0"/>
          </a:p>
        </p:txBody>
      </p:sp>
    </p:spTree>
    <p:extLst>
      <p:ext uri="{BB962C8B-B14F-4D97-AF65-F5344CB8AC3E}">
        <p14:creationId xmlns:p14="http://schemas.microsoft.com/office/powerpoint/2010/main" val="3091621882"/>
      </p:ext>
    </p:extLst>
  </p:cSld>
  <p:clrMapOvr>
    <a:masterClrMapping/>
  </p:clrMapOvr>
</p:sld>
</file>

<file path=ppt/theme/theme1.xml><?xml version="1.0" encoding="utf-8"?>
<a:theme xmlns:a="http://schemas.openxmlformats.org/drawingml/2006/main" name="Office Theme">
  <a:themeElements>
    <a:clrScheme name="KEES">
      <a:dk1>
        <a:srgbClr val="000000"/>
      </a:dk1>
      <a:lt1>
        <a:sysClr val="window" lastClr="FFFFFF"/>
      </a:lt1>
      <a:dk2>
        <a:srgbClr val="002569"/>
      </a:dk2>
      <a:lt2>
        <a:srgbClr val="FFFFFF"/>
      </a:lt2>
      <a:accent1>
        <a:srgbClr val="B8CEFA"/>
      </a:accent1>
      <a:accent2>
        <a:srgbClr val="E8100C"/>
      </a:accent2>
      <a:accent3>
        <a:srgbClr val="4A7EBB"/>
      </a:accent3>
      <a:accent4>
        <a:srgbClr val="002569"/>
      </a:accent4>
      <a:accent5>
        <a:srgbClr val="F1AD02"/>
      </a:accent5>
      <a:accent6>
        <a:srgbClr val="00194D"/>
      </a:accent6>
      <a:hlink>
        <a:srgbClr val="002569"/>
      </a:hlink>
      <a:folHlink>
        <a:srgbClr val="7F7F7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e46eca0238ca1e15ff41302f410bdb64">
  <xsd:schema xmlns:xsd="http://www.w3.org/2001/XMLSchema" xmlns:xs="http://www.w3.org/2001/XMLSchema" xmlns:p="http://schemas.microsoft.com/office/2006/metadata/properties" xmlns:ns2="http://schemas.microsoft.com/sharepoint/v3/fields" targetNamespace="http://schemas.microsoft.com/office/2006/metadata/properties" ma:root="true" ma:fieldsID="9a530634d6a4b5c4ef7bbb65afbcc263"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v1.0</_Version>
  </documentManagement>
</p:properties>
</file>

<file path=customXml/itemProps1.xml><?xml version="1.0" encoding="utf-8"?>
<ds:datastoreItem xmlns:ds="http://schemas.openxmlformats.org/officeDocument/2006/customXml" ds:itemID="{1BFE6D2E-6261-4769-B315-19CA4247F2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A4E4E2-E7BC-4530-8EA2-DDDBE2723361}">
  <ds:schemaRefs>
    <ds:schemaRef ds:uri="http://schemas.microsoft.com/sharepoint/v3/contenttype/forms"/>
  </ds:schemaRefs>
</ds:datastoreItem>
</file>

<file path=customXml/itemProps3.xml><?xml version="1.0" encoding="utf-8"?>
<ds:datastoreItem xmlns:ds="http://schemas.openxmlformats.org/officeDocument/2006/customXml" ds:itemID="{FCD646DA-2C67-4501-BD98-458790918525}">
  <ds:schemaRefs>
    <ds:schemaRef ds:uri="http://schemas.microsoft.com/sharepoint/v3/fields"/>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purl.org/dc/dcmitype/"/>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7446</TotalTime>
  <Words>5113</Words>
  <Application>Microsoft Office PowerPoint</Application>
  <PresentationFormat>On-screen Show (4:3)</PresentationFormat>
  <Paragraphs>656</Paragraphs>
  <Slides>54</Slides>
  <Notes>51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KEES Overview</vt:lpstr>
      <vt:lpstr>KEES Overview</vt:lpstr>
      <vt:lpstr>KEES Overview</vt:lpstr>
      <vt:lpstr>KEES Overview</vt:lpstr>
      <vt:lpstr>KEES Overview</vt:lpstr>
      <vt:lpstr>PowerPoint Presentation</vt:lpstr>
      <vt:lpstr>PowerPoint Presentation</vt:lpstr>
      <vt:lpstr>PowerPoint Presentation</vt:lpstr>
      <vt:lpstr>PowerPoint Presentation</vt:lpstr>
      <vt:lpstr>PowerPoint Presentation</vt:lpstr>
      <vt:lpstr>PowerPoint Presentation</vt:lpstr>
      <vt:lpstr>KEES Overview</vt:lpstr>
      <vt:lpstr>KEES Overview</vt:lpstr>
      <vt:lpstr>KEES Overview</vt:lpstr>
      <vt:lpstr>PowerPoint Presentation</vt:lpstr>
      <vt:lpstr>KEES Overview</vt:lpstr>
      <vt:lpstr>PowerPoint Presentation</vt:lpstr>
      <vt:lpstr>PowerPoint Presentation</vt:lpstr>
      <vt:lpstr>PowerPoint Presentation</vt:lpstr>
      <vt:lpstr>PowerPoint Presentation</vt:lpstr>
      <vt:lpstr>KEES Overview</vt:lpstr>
      <vt:lpstr>PowerPoint Presentation</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KEES Overview</vt:lpstr>
      <vt:lpstr>PowerPoint Presentation</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Estes</dc:creator>
  <cp:lastModifiedBy>Jennifer Cress-Burkdoll</cp:lastModifiedBy>
  <cp:revision>422</cp:revision>
  <cp:lastPrinted>2013-07-15T14:32:02Z</cp:lastPrinted>
  <dcterms:created xsi:type="dcterms:W3CDTF">2013-04-09T18:46:34Z</dcterms:created>
  <dcterms:modified xsi:type="dcterms:W3CDTF">2015-11-19T21:38:29Z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