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4"/>
  </p:notesMasterIdLst>
  <p:sldIdLst>
    <p:sldId id="256" r:id="rId5"/>
    <p:sldId id="258" r:id="rId6"/>
    <p:sldId id="259" r:id="rId7"/>
    <p:sldId id="260" r:id="rId8"/>
    <p:sldId id="396" r:id="rId9"/>
    <p:sldId id="271" r:id="rId10"/>
    <p:sldId id="290" r:id="rId11"/>
    <p:sldId id="385" r:id="rId12"/>
    <p:sldId id="292" r:id="rId13"/>
    <p:sldId id="293" r:id="rId14"/>
    <p:sldId id="388" r:id="rId15"/>
    <p:sldId id="387" r:id="rId16"/>
    <p:sldId id="334" r:id="rId17"/>
    <p:sldId id="298" r:id="rId18"/>
    <p:sldId id="392" r:id="rId19"/>
    <p:sldId id="326" r:id="rId20"/>
    <p:sldId id="261" r:id="rId21"/>
    <p:sldId id="269" r:id="rId22"/>
    <p:sldId id="273" r:id="rId23"/>
    <p:sldId id="272" r:id="rId24"/>
    <p:sldId id="277" r:id="rId25"/>
    <p:sldId id="390" r:id="rId26"/>
    <p:sldId id="300" r:id="rId27"/>
    <p:sldId id="393" r:id="rId28"/>
    <p:sldId id="301" r:id="rId29"/>
    <p:sldId id="278" r:id="rId30"/>
    <p:sldId id="286" r:id="rId31"/>
    <p:sldId id="336" r:id="rId32"/>
    <p:sldId id="280" r:id="rId33"/>
    <p:sldId id="294" r:id="rId34"/>
    <p:sldId id="295" r:id="rId35"/>
    <p:sldId id="329" r:id="rId36"/>
    <p:sldId id="287" r:id="rId37"/>
    <p:sldId id="302" r:id="rId38"/>
    <p:sldId id="335" r:id="rId39"/>
    <p:sldId id="305" r:id="rId40"/>
    <p:sldId id="285" r:id="rId41"/>
    <p:sldId id="306" r:id="rId42"/>
    <p:sldId id="397" r:id="rId43"/>
    <p:sldId id="398" r:id="rId44"/>
    <p:sldId id="281" r:id="rId45"/>
    <p:sldId id="289" r:id="rId46"/>
    <p:sldId id="282" r:id="rId47"/>
    <p:sldId id="288" r:id="rId48"/>
    <p:sldId id="391" r:id="rId49"/>
    <p:sldId id="283" r:id="rId50"/>
    <p:sldId id="308" r:id="rId51"/>
    <p:sldId id="314" r:id="rId52"/>
    <p:sldId id="309" r:id="rId53"/>
    <p:sldId id="315" r:id="rId54"/>
    <p:sldId id="333" r:id="rId55"/>
    <p:sldId id="389" r:id="rId56"/>
    <p:sldId id="317" r:id="rId57"/>
    <p:sldId id="318" r:id="rId58"/>
    <p:sldId id="319" r:id="rId59"/>
    <p:sldId id="316" r:id="rId60"/>
    <p:sldId id="394" r:id="rId61"/>
    <p:sldId id="331" r:id="rId62"/>
    <p:sldId id="386" r:id="rId63"/>
    <p:sldId id="338" r:id="rId64"/>
    <p:sldId id="340" r:id="rId65"/>
    <p:sldId id="341" r:id="rId66"/>
    <p:sldId id="343" r:id="rId67"/>
    <p:sldId id="344" r:id="rId68"/>
    <p:sldId id="345" r:id="rId69"/>
    <p:sldId id="370" r:id="rId70"/>
    <p:sldId id="346" r:id="rId71"/>
    <p:sldId id="371" r:id="rId72"/>
    <p:sldId id="372" r:id="rId73"/>
    <p:sldId id="374" r:id="rId74"/>
    <p:sldId id="347" r:id="rId75"/>
    <p:sldId id="377" r:id="rId76"/>
    <p:sldId id="378" r:id="rId77"/>
    <p:sldId id="395" r:id="rId78"/>
    <p:sldId id="399" r:id="rId79"/>
    <p:sldId id="356" r:id="rId80"/>
    <p:sldId id="400" r:id="rId81"/>
    <p:sldId id="401" r:id="rId82"/>
    <p:sldId id="402" r:id="rId83"/>
    <p:sldId id="403" r:id="rId84"/>
    <p:sldId id="404" r:id="rId85"/>
    <p:sldId id="357" r:id="rId86"/>
    <p:sldId id="405" r:id="rId87"/>
    <p:sldId id="406" r:id="rId88"/>
    <p:sldId id="407" r:id="rId89"/>
    <p:sldId id="358" r:id="rId90"/>
    <p:sldId id="359" r:id="rId91"/>
    <p:sldId id="366" r:id="rId92"/>
    <p:sldId id="267" r:id="rId9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leinkauf, Glenna" initials="KG"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6" autoAdjust="0"/>
    <p:restoredTop sz="79030" autoAdjust="0"/>
  </p:normalViewPr>
  <p:slideViewPr>
    <p:cSldViewPr>
      <p:cViewPr>
        <p:scale>
          <a:sx n="80" d="100"/>
          <a:sy n="80" d="100"/>
        </p:scale>
        <p:origin x="-691" y="-58"/>
      </p:cViewPr>
      <p:guideLst>
        <p:guide orient="horz" pos="2160"/>
        <p:guide pos="2880"/>
      </p:guideLst>
    </p:cSldViewPr>
  </p:slideViewPr>
  <p:outlineViewPr>
    <p:cViewPr>
      <p:scale>
        <a:sx n="33" d="100"/>
        <a:sy n="33" d="100"/>
      </p:scale>
      <p:origin x="48" y="9018"/>
    </p:cViewPr>
  </p:outlineViewPr>
  <p:notesTextViewPr>
    <p:cViewPr>
      <p:scale>
        <a:sx n="1" d="1"/>
        <a:sy n="1" d="1"/>
      </p:scale>
      <p:origin x="0" y="0"/>
    </p:cViewPr>
  </p:notesTextViewPr>
  <p:sorterViewPr>
    <p:cViewPr>
      <p:scale>
        <a:sx n="100" d="100"/>
        <a:sy n="100" d="100"/>
      </p:scale>
      <p:origin x="0" y="328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8F1E2C-B97A-4342-A689-01066CC96C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9AC9EA7-2CC3-4689-89F7-374D1264539D}">
      <dgm:prSet phldrT="[Tex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just"/>
          <a:r>
            <a:rPr lang="en-US" sz="2000" dirty="0" smtClean="0">
              <a:latin typeface="Arial" pitchFamily="34" charset="0"/>
              <a:cs typeface="Arial" pitchFamily="34" charset="0"/>
            </a:rPr>
            <a:t>KEES will return every person whose Date of Birth matches according to the following:</a:t>
          </a:r>
          <a:endParaRPr lang="en-US" sz="2000" dirty="0">
            <a:latin typeface="Arial" pitchFamily="34" charset="0"/>
            <a:cs typeface="Arial" pitchFamily="34" charset="0"/>
          </a:endParaRPr>
        </a:p>
      </dgm:t>
    </dgm:pt>
    <dgm:pt modelId="{32B4E814-D53B-47E7-AEF7-ACF7BC286CED}" type="parTrans" cxnId="{24B157AC-D4A6-4600-8277-51AB305C0DC4}">
      <dgm:prSet/>
      <dgm:spPr/>
      <dgm:t>
        <a:bodyPr/>
        <a:lstStyle/>
        <a:p>
          <a:endParaRPr lang="en-US"/>
        </a:p>
      </dgm:t>
    </dgm:pt>
    <dgm:pt modelId="{4FBB94E3-786B-48C8-B26D-74F69006F48C}" type="sibTrans" cxnId="{24B157AC-D4A6-4600-8277-51AB305C0DC4}">
      <dgm:prSet/>
      <dgm:spPr/>
      <dgm:t>
        <a:bodyPr/>
        <a:lstStyle/>
        <a:p>
          <a:endParaRPr lang="en-US"/>
        </a:p>
      </dgm:t>
    </dgm:pt>
    <dgm:pt modelId="{9C56E707-66F8-4A32-BFAD-D0E8D3888552}">
      <dgm:prSet phldrT="[Text]" custT="1"/>
      <dgm:spPr/>
      <dgm:t>
        <a:bodyPr anchor="ctr"/>
        <a:lstStyle/>
        <a:p>
          <a:pPr algn="l"/>
          <a:r>
            <a:rPr lang="en-US" sz="1800" dirty="0" smtClean="0">
              <a:latin typeface="Arial" pitchFamily="34" charset="0"/>
              <a:cs typeface="Arial" pitchFamily="34" charset="0"/>
            </a:rPr>
            <a:t>Month may be off by +1 or -1</a:t>
          </a:r>
          <a:endParaRPr lang="en-US" sz="1800" dirty="0">
            <a:latin typeface="Arial" pitchFamily="34" charset="0"/>
            <a:cs typeface="Arial" pitchFamily="34" charset="0"/>
          </a:endParaRPr>
        </a:p>
      </dgm:t>
    </dgm:pt>
    <dgm:pt modelId="{BDA1858F-1B15-4F19-8C9F-F6E9CD284F5D}" type="parTrans" cxnId="{2D65C646-B0E7-43A1-9433-A04DB9F87E33}">
      <dgm:prSet/>
      <dgm:spPr/>
      <dgm:t>
        <a:bodyPr/>
        <a:lstStyle/>
        <a:p>
          <a:endParaRPr lang="en-US"/>
        </a:p>
      </dgm:t>
    </dgm:pt>
    <dgm:pt modelId="{B8B5B77C-C71F-406F-B7A7-778EA19600BD}" type="sibTrans" cxnId="{2D65C646-B0E7-43A1-9433-A04DB9F87E33}">
      <dgm:prSet/>
      <dgm:spPr/>
      <dgm:t>
        <a:bodyPr/>
        <a:lstStyle/>
        <a:p>
          <a:endParaRPr lang="en-US"/>
        </a:p>
      </dgm:t>
    </dgm:pt>
    <dgm:pt modelId="{FF65A8B5-5FBE-45D2-A672-4DE24DD91C56}">
      <dgm:prSet phldrT="[Tex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just"/>
          <a:r>
            <a:rPr lang="en-US" sz="2000" dirty="0" smtClean="0">
              <a:latin typeface="Arial" pitchFamily="34" charset="0"/>
              <a:cs typeface="Arial" pitchFamily="34" charset="0"/>
            </a:rPr>
            <a:t>KEES will return every person whose Social Security Number matches according to the following:</a:t>
          </a:r>
          <a:endParaRPr lang="en-US" sz="2000" dirty="0">
            <a:latin typeface="Arial" pitchFamily="34" charset="0"/>
            <a:cs typeface="Arial" pitchFamily="34" charset="0"/>
          </a:endParaRPr>
        </a:p>
      </dgm:t>
    </dgm:pt>
    <dgm:pt modelId="{57BF7C36-986B-4984-B38F-6F58B18028E5}" type="parTrans" cxnId="{0BCF6AC0-70EB-4322-943A-C2E0ECE265CB}">
      <dgm:prSet/>
      <dgm:spPr/>
      <dgm:t>
        <a:bodyPr/>
        <a:lstStyle/>
        <a:p>
          <a:endParaRPr lang="en-US"/>
        </a:p>
      </dgm:t>
    </dgm:pt>
    <dgm:pt modelId="{84E9788A-1C88-4ACC-AA49-06C032CCAC4E}" type="sibTrans" cxnId="{0BCF6AC0-70EB-4322-943A-C2E0ECE265CB}">
      <dgm:prSet/>
      <dgm:spPr/>
      <dgm:t>
        <a:bodyPr/>
        <a:lstStyle/>
        <a:p>
          <a:endParaRPr lang="en-US"/>
        </a:p>
      </dgm:t>
    </dgm:pt>
    <dgm:pt modelId="{D16990E1-B8E4-4C90-8808-68FF8A75C6FF}">
      <dgm:prSet phldrT="[Text]" custT="1"/>
      <dgm:spPr/>
      <dgm:t>
        <a:bodyPr anchor="ctr"/>
        <a:lstStyle/>
        <a:p>
          <a:pPr algn="just"/>
          <a:r>
            <a:rPr lang="en-US" sz="1800" dirty="0" smtClean="0">
              <a:latin typeface="Arial" pitchFamily="34" charset="0"/>
              <a:cs typeface="Arial" pitchFamily="34" charset="0"/>
            </a:rPr>
            <a:t>SSN may be off by +1 or -1 in any </a:t>
          </a:r>
          <a:r>
            <a:rPr lang="en-US" sz="1800" u="sng" dirty="0" smtClean="0">
              <a:latin typeface="Arial" pitchFamily="34" charset="0"/>
              <a:cs typeface="Arial" pitchFamily="34" charset="0"/>
            </a:rPr>
            <a:t>one</a:t>
          </a:r>
          <a:r>
            <a:rPr lang="en-US" sz="1800" u="none" dirty="0" smtClean="0">
              <a:latin typeface="Arial" pitchFamily="34" charset="0"/>
              <a:cs typeface="Arial" pitchFamily="34" charset="0"/>
            </a:rPr>
            <a:t> of</a:t>
          </a:r>
          <a:r>
            <a:rPr lang="en-US" sz="1800" dirty="0" smtClean="0">
              <a:latin typeface="Arial" pitchFamily="34" charset="0"/>
              <a:cs typeface="Arial" pitchFamily="34" charset="0"/>
            </a:rPr>
            <a:t> the sections (first 3 numbers; middle 2 numbers; last 4 numbers)</a:t>
          </a:r>
          <a:endParaRPr lang="en-US" sz="1800" dirty="0">
            <a:latin typeface="Arial" pitchFamily="34" charset="0"/>
            <a:cs typeface="Arial" pitchFamily="34" charset="0"/>
          </a:endParaRPr>
        </a:p>
      </dgm:t>
    </dgm:pt>
    <dgm:pt modelId="{32E76EC0-2180-49D3-A873-7A31ACDD2A2D}" type="parTrans" cxnId="{F9358FCC-379A-4CC2-B84B-7AF0B3F4AE36}">
      <dgm:prSet/>
      <dgm:spPr/>
      <dgm:t>
        <a:bodyPr/>
        <a:lstStyle/>
        <a:p>
          <a:endParaRPr lang="en-US"/>
        </a:p>
      </dgm:t>
    </dgm:pt>
    <dgm:pt modelId="{214BE1B3-F6CA-4F84-930C-C6C3D849BBEE}" type="sibTrans" cxnId="{F9358FCC-379A-4CC2-B84B-7AF0B3F4AE36}">
      <dgm:prSet/>
      <dgm:spPr/>
      <dgm:t>
        <a:bodyPr/>
        <a:lstStyle/>
        <a:p>
          <a:endParaRPr lang="en-US"/>
        </a:p>
      </dgm:t>
    </dgm:pt>
    <dgm:pt modelId="{D5CC3255-230F-46CC-B1FB-27933B5E947B}">
      <dgm:prSet phldrT="[Text]" custT="1"/>
      <dgm:spPr/>
      <dgm:t>
        <a:bodyPr anchor="ctr"/>
        <a:lstStyle/>
        <a:p>
          <a:pPr algn="l"/>
          <a:r>
            <a:rPr lang="en-US" sz="1800" dirty="0" smtClean="0">
              <a:latin typeface="Arial" pitchFamily="34" charset="0"/>
              <a:cs typeface="Arial" pitchFamily="34" charset="0"/>
            </a:rPr>
            <a:t>Ex: 11/07/01 would return 10/07/01 and 12/07/01</a:t>
          </a:r>
          <a:endParaRPr lang="en-US" sz="1800" dirty="0">
            <a:latin typeface="Arial" pitchFamily="34" charset="0"/>
            <a:cs typeface="Arial" pitchFamily="34" charset="0"/>
          </a:endParaRPr>
        </a:p>
      </dgm:t>
    </dgm:pt>
    <dgm:pt modelId="{5BCB3428-C763-4E49-A2A6-3186993EACF4}" type="parTrans" cxnId="{BCA83509-08AA-46B7-957A-856AA1421B0D}">
      <dgm:prSet/>
      <dgm:spPr/>
      <dgm:t>
        <a:bodyPr/>
        <a:lstStyle/>
        <a:p>
          <a:endParaRPr lang="en-US"/>
        </a:p>
      </dgm:t>
    </dgm:pt>
    <dgm:pt modelId="{BBF708B7-7BDA-4E25-919C-7B8035B9901F}" type="sibTrans" cxnId="{BCA83509-08AA-46B7-957A-856AA1421B0D}">
      <dgm:prSet/>
      <dgm:spPr/>
      <dgm:t>
        <a:bodyPr/>
        <a:lstStyle/>
        <a:p>
          <a:endParaRPr lang="en-US"/>
        </a:p>
      </dgm:t>
    </dgm:pt>
    <dgm:pt modelId="{05A309B1-9346-45DF-8F7B-A60418D44504}">
      <dgm:prSet phldrT="[Text]" custT="1"/>
      <dgm:spPr/>
      <dgm:t>
        <a:bodyPr anchor="ctr"/>
        <a:lstStyle/>
        <a:p>
          <a:pPr algn="l"/>
          <a:r>
            <a:rPr lang="en-US" sz="1800" dirty="0" smtClean="0">
              <a:latin typeface="Arial" pitchFamily="34" charset="0"/>
              <a:cs typeface="Arial" pitchFamily="34" charset="0"/>
            </a:rPr>
            <a:t>Day may be off by +1 or -1</a:t>
          </a:r>
          <a:endParaRPr lang="en-US" sz="1800" dirty="0">
            <a:latin typeface="Arial" pitchFamily="34" charset="0"/>
            <a:cs typeface="Arial" pitchFamily="34" charset="0"/>
          </a:endParaRPr>
        </a:p>
      </dgm:t>
    </dgm:pt>
    <dgm:pt modelId="{5DEB1FDE-87E2-4237-8DE3-8C3291F14458}" type="parTrans" cxnId="{05B82F83-3D5F-49EB-B461-CCDE2D17BC53}">
      <dgm:prSet/>
      <dgm:spPr/>
      <dgm:t>
        <a:bodyPr/>
        <a:lstStyle/>
        <a:p>
          <a:endParaRPr lang="en-US"/>
        </a:p>
      </dgm:t>
    </dgm:pt>
    <dgm:pt modelId="{C79E1FF2-CEDE-422A-B111-F34FE483F8D8}" type="sibTrans" cxnId="{05B82F83-3D5F-49EB-B461-CCDE2D17BC53}">
      <dgm:prSet/>
      <dgm:spPr/>
      <dgm:t>
        <a:bodyPr/>
        <a:lstStyle/>
        <a:p>
          <a:endParaRPr lang="en-US"/>
        </a:p>
      </dgm:t>
    </dgm:pt>
    <dgm:pt modelId="{399C8CC7-4C67-4242-A80E-3B92472D4EB4}">
      <dgm:prSet phldrT="[Text]" custT="1"/>
      <dgm:spPr/>
      <dgm:t>
        <a:bodyPr anchor="ctr"/>
        <a:lstStyle/>
        <a:p>
          <a:pPr algn="just"/>
          <a:r>
            <a:rPr lang="en-US" sz="1800" dirty="0" smtClean="0">
              <a:latin typeface="Arial" pitchFamily="34" charset="0"/>
              <a:cs typeface="Arial" pitchFamily="34" charset="0"/>
            </a:rPr>
            <a:t>Ex: 11/07/01 would return 11/06/01 and 11/08/01</a:t>
          </a:r>
          <a:endParaRPr lang="en-US" sz="1800" dirty="0">
            <a:latin typeface="Arial" pitchFamily="34" charset="0"/>
            <a:cs typeface="Arial" pitchFamily="34" charset="0"/>
          </a:endParaRPr>
        </a:p>
      </dgm:t>
    </dgm:pt>
    <dgm:pt modelId="{CAC0CDAE-B95C-4226-8BF9-A8B8EB0629F9}" type="parTrans" cxnId="{E7FE540F-33C4-47B6-BF2B-4D7198016C70}">
      <dgm:prSet/>
      <dgm:spPr/>
      <dgm:t>
        <a:bodyPr/>
        <a:lstStyle/>
        <a:p>
          <a:endParaRPr lang="en-US"/>
        </a:p>
      </dgm:t>
    </dgm:pt>
    <dgm:pt modelId="{43A1DCB6-82D6-4F67-9E29-1E79B8302CD8}" type="sibTrans" cxnId="{E7FE540F-33C4-47B6-BF2B-4D7198016C70}">
      <dgm:prSet/>
      <dgm:spPr/>
      <dgm:t>
        <a:bodyPr/>
        <a:lstStyle/>
        <a:p>
          <a:endParaRPr lang="en-US"/>
        </a:p>
      </dgm:t>
    </dgm:pt>
    <dgm:pt modelId="{C17A87CB-2595-4A9C-9DC0-DF28E476FF11}">
      <dgm:prSet phldrT="[Text]" custT="1"/>
      <dgm:spPr/>
      <dgm:t>
        <a:bodyPr anchor="ctr"/>
        <a:lstStyle/>
        <a:p>
          <a:pPr algn="just"/>
          <a:r>
            <a:rPr lang="en-US" sz="1800" dirty="0" smtClean="0">
              <a:latin typeface="Arial" pitchFamily="34" charset="0"/>
              <a:cs typeface="Arial" pitchFamily="34" charset="0"/>
            </a:rPr>
            <a:t>Year may be off by +1 or -1</a:t>
          </a:r>
          <a:endParaRPr lang="en-US" sz="1800" dirty="0">
            <a:latin typeface="Arial" pitchFamily="34" charset="0"/>
            <a:cs typeface="Arial" pitchFamily="34" charset="0"/>
          </a:endParaRPr>
        </a:p>
      </dgm:t>
    </dgm:pt>
    <dgm:pt modelId="{B08D5137-4694-42E3-8470-18DD85FE8AD1}" type="parTrans" cxnId="{13C97A2E-9972-4AEB-BDE0-CE2A8F5F85CE}">
      <dgm:prSet/>
      <dgm:spPr/>
      <dgm:t>
        <a:bodyPr/>
        <a:lstStyle/>
        <a:p>
          <a:endParaRPr lang="en-US"/>
        </a:p>
      </dgm:t>
    </dgm:pt>
    <dgm:pt modelId="{E9B16F03-D72A-482C-B520-E82540921FB1}" type="sibTrans" cxnId="{13C97A2E-9972-4AEB-BDE0-CE2A8F5F85CE}">
      <dgm:prSet/>
      <dgm:spPr/>
      <dgm:t>
        <a:bodyPr/>
        <a:lstStyle/>
        <a:p>
          <a:endParaRPr lang="en-US"/>
        </a:p>
      </dgm:t>
    </dgm:pt>
    <dgm:pt modelId="{59BB2732-1205-4F45-B919-4214DA82D878}">
      <dgm:prSet phldrT="[Text]" custT="1"/>
      <dgm:spPr/>
      <dgm:t>
        <a:bodyPr anchor="ctr"/>
        <a:lstStyle/>
        <a:p>
          <a:pPr algn="l"/>
          <a:r>
            <a:rPr lang="en-US" sz="1800" dirty="0" smtClean="0">
              <a:latin typeface="Arial" pitchFamily="34" charset="0"/>
              <a:cs typeface="Arial" pitchFamily="34" charset="0"/>
            </a:rPr>
            <a:t>Ex: 11/07/01 would return 11/07/00 and 11/07/02</a:t>
          </a:r>
          <a:endParaRPr lang="en-US" sz="1800" dirty="0">
            <a:latin typeface="Arial" pitchFamily="34" charset="0"/>
            <a:cs typeface="Arial" pitchFamily="34" charset="0"/>
          </a:endParaRPr>
        </a:p>
      </dgm:t>
    </dgm:pt>
    <dgm:pt modelId="{81ED0FC4-EC36-48A3-8076-331C462944DB}" type="parTrans" cxnId="{D8C94814-D5F2-402D-A90B-F5C916A43069}">
      <dgm:prSet/>
      <dgm:spPr/>
      <dgm:t>
        <a:bodyPr/>
        <a:lstStyle/>
        <a:p>
          <a:endParaRPr lang="en-US"/>
        </a:p>
      </dgm:t>
    </dgm:pt>
    <dgm:pt modelId="{0635E425-E868-42B1-8B10-56F51422D9B0}" type="sibTrans" cxnId="{D8C94814-D5F2-402D-A90B-F5C916A43069}">
      <dgm:prSet/>
      <dgm:spPr/>
      <dgm:t>
        <a:bodyPr/>
        <a:lstStyle/>
        <a:p>
          <a:endParaRPr lang="en-US"/>
        </a:p>
      </dgm:t>
    </dgm:pt>
    <dgm:pt modelId="{1243CE2F-22EF-472F-9205-0F7569668B5A}">
      <dgm:prSet phldrT="[Text]" custT="1"/>
      <dgm:spPr/>
      <dgm:t>
        <a:bodyPr anchor="ctr"/>
        <a:lstStyle/>
        <a:p>
          <a:pPr algn="l"/>
          <a:r>
            <a:rPr lang="en-US" sz="1800" dirty="0" smtClean="0">
              <a:latin typeface="Arial" pitchFamily="34" charset="0"/>
              <a:cs typeface="Arial" pitchFamily="34" charset="0"/>
            </a:rPr>
            <a:t>SSN 123-45-6789 looking at the first 3 numbers only:</a:t>
          </a:r>
          <a:endParaRPr lang="en-US" sz="1800" dirty="0">
            <a:latin typeface="Arial" pitchFamily="34" charset="0"/>
            <a:cs typeface="Arial" pitchFamily="34" charset="0"/>
          </a:endParaRPr>
        </a:p>
      </dgm:t>
    </dgm:pt>
    <dgm:pt modelId="{89514102-FC7B-49C8-B682-76A19C07192A}" type="parTrans" cxnId="{0C46FCEE-6525-4EBF-AA68-BB1E56CAEE93}">
      <dgm:prSet/>
      <dgm:spPr/>
      <dgm:t>
        <a:bodyPr/>
        <a:lstStyle/>
        <a:p>
          <a:endParaRPr lang="en-US"/>
        </a:p>
      </dgm:t>
    </dgm:pt>
    <dgm:pt modelId="{6A3E4309-E25F-4F4A-ABD2-B3DC4A9848C9}" type="sibTrans" cxnId="{0C46FCEE-6525-4EBF-AA68-BB1E56CAEE93}">
      <dgm:prSet/>
      <dgm:spPr/>
      <dgm:t>
        <a:bodyPr/>
        <a:lstStyle/>
        <a:p>
          <a:endParaRPr lang="en-US"/>
        </a:p>
      </dgm:t>
    </dgm:pt>
    <dgm:pt modelId="{889ED718-CB72-43C8-98A8-EE4F4BD1C1B0}">
      <dgm:prSet phldrT="[Text]" custT="1"/>
      <dgm:spPr/>
      <dgm:t>
        <a:bodyPr anchor="ctr"/>
        <a:lstStyle/>
        <a:p>
          <a:pPr algn="just"/>
          <a:r>
            <a:rPr lang="en-US" sz="1800" dirty="0" smtClean="0">
              <a:latin typeface="Arial" pitchFamily="34" charset="0"/>
              <a:cs typeface="Arial" pitchFamily="34" charset="0"/>
            </a:rPr>
            <a:t>Could return 023, 223, 113, 133, 122, or 124</a:t>
          </a:r>
          <a:endParaRPr lang="en-US" sz="1800" dirty="0">
            <a:latin typeface="Arial" pitchFamily="34" charset="0"/>
            <a:cs typeface="Arial" pitchFamily="34" charset="0"/>
          </a:endParaRPr>
        </a:p>
      </dgm:t>
    </dgm:pt>
    <dgm:pt modelId="{89A6F003-29F3-45B2-A4E0-84FE125F3C76}" type="parTrans" cxnId="{7E12F306-20CF-44A6-83DA-B28F702B053B}">
      <dgm:prSet/>
      <dgm:spPr/>
      <dgm:t>
        <a:bodyPr/>
        <a:lstStyle/>
        <a:p>
          <a:endParaRPr lang="en-US"/>
        </a:p>
      </dgm:t>
    </dgm:pt>
    <dgm:pt modelId="{FD6DA937-42A0-4DAB-A755-EDD25516B8F7}" type="sibTrans" cxnId="{7E12F306-20CF-44A6-83DA-B28F702B053B}">
      <dgm:prSet/>
      <dgm:spPr/>
      <dgm:t>
        <a:bodyPr/>
        <a:lstStyle/>
        <a:p>
          <a:endParaRPr lang="en-US"/>
        </a:p>
      </dgm:t>
    </dgm:pt>
    <dgm:pt modelId="{80066973-9AE1-4B19-9231-95502FFE94E7}" type="pres">
      <dgm:prSet presAssocID="{0F8F1E2C-B97A-4342-A689-01066CC96CE5}" presName="linear" presStyleCnt="0">
        <dgm:presLayoutVars>
          <dgm:animLvl val="lvl"/>
          <dgm:resizeHandles val="exact"/>
        </dgm:presLayoutVars>
      </dgm:prSet>
      <dgm:spPr/>
      <dgm:t>
        <a:bodyPr/>
        <a:lstStyle/>
        <a:p>
          <a:endParaRPr lang="en-US"/>
        </a:p>
      </dgm:t>
    </dgm:pt>
    <dgm:pt modelId="{D9D187F0-5DC5-4FB3-9E98-0A8D9070EAE8}" type="pres">
      <dgm:prSet presAssocID="{99AC9EA7-2CC3-4689-89F7-374D1264539D}" presName="parentText" presStyleLbl="node1" presStyleIdx="0" presStyleCnt="2" custScaleY="63429" custLinFactNeighborY="-4302">
        <dgm:presLayoutVars>
          <dgm:chMax val="0"/>
          <dgm:bulletEnabled val="1"/>
        </dgm:presLayoutVars>
      </dgm:prSet>
      <dgm:spPr/>
      <dgm:t>
        <a:bodyPr/>
        <a:lstStyle/>
        <a:p>
          <a:endParaRPr lang="en-US"/>
        </a:p>
      </dgm:t>
    </dgm:pt>
    <dgm:pt modelId="{64291BC9-D288-4D6F-823C-573EF99C1F80}" type="pres">
      <dgm:prSet presAssocID="{99AC9EA7-2CC3-4689-89F7-374D1264539D}" presName="childText" presStyleLbl="revTx" presStyleIdx="0" presStyleCnt="2" custScaleY="95332" custLinFactNeighborY="298">
        <dgm:presLayoutVars>
          <dgm:bulletEnabled val="1"/>
        </dgm:presLayoutVars>
      </dgm:prSet>
      <dgm:spPr/>
      <dgm:t>
        <a:bodyPr/>
        <a:lstStyle/>
        <a:p>
          <a:endParaRPr lang="en-US"/>
        </a:p>
      </dgm:t>
    </dgm:pt>
    <dgm:pt modelId="{387630E4-556A-428D-86D5-70B7346940F6}" type="pres">
      <dgm:prSet presAssocID="{FF65A8B5-5FBE-45D2-A672-4DE24DD91C56}" presName="parentText" presStyleLbl="node1" presStyleIdx="1" presStyleCnt="2" custScaleY="64374" custLinFactNeighborY="7970">
        <dgm:presLayoutVars>
          <dgm:chMax val="0"/>
          <dgm:bulletEnabled val="1"/>
        </dgm:presLayoutVars>
      </dgm:prSet>
      <dgm:spPr/>
      <dgm:t>
        <a:bodyPr/>
        <a:lstStyle/>
        <a:p>
          <a:endParaRPr lang="en-US"/>
        </a:p>
      </dgm:t>
    </dgm:pt>
    <dgm:pt modelId="{5CB0FD4E-4A07-48B7-ADFD-CD80EC7D4566}" type="pres">
      <dgm:prSet presAssocID="{FF65A8B5-5FBE-45D2-A672-4DE24DD91C56}" presName="childText" presStyleLbl="revTx" presStyleIdx="1" presStyleCnt="2" custScaleY="110842" custLinFactNeighborY="12706">
        <dgm:presLayoutVars>
          <dgm:bulletEnabled val="1"/>
        </dgm:presLayoutVars>
      </dgm:prSet>
      <dgm:spPr/>
      <dgm:t>
        <a:bodyPr/>
        <a:lstStyle/>
        <a:p>
          <a:endParaRPr lang="en-US"/>
        </a:p>
      </dgm:t>
    </dgm:pt>
  </dgm:ptLst>
  <dgm:cxnLst>
    <dgm:cxn modelId="{05B82F83-3D5F-49EB-B461-CCDE2D17BC53}" srcId="{99AC9EA7-2CC3-4689-89F7-374D1264539D}" destId="{05A309B1-9346-45DF-8F7B-A60418D44504}" srcOrd="1" destOrd="0" parTransId="{5DEB1FDE-87E2-4237-8DE3-8C3291F14458}" sibTransId="{C79E1FF2-CEDE-422A-B111-F34FE483F8D8}"/>
    <dgm:cxn modelId="{7E12F306-20CF-44A6-83DA-B28F702B053B}" srcId="{1243CE2F-22EF-472F-9205-0F7569668B5A}" destId="{889ED718-CB72-43C8-98A8-EE4F4BD1C1B0}" srcOrd="0" destOrd="0" parTransId="{89A6F003-29F3-45B2-A4E0-84FE125F3C76}" sibTransId="{FD6DA937-42A0-4DAB-A755-EDD25516B8F7}"/>
    <dgm:cxn modelId="{E7FE540F-33C4-47B6-BF2B-4D7198016C70}" srcId="{05A309B1-9346-45DF-8F7B-A60418D44504}" destId="{399C8CC7-4C67-4242-A80E-3B92472D4EB4}" srcOrd="0" destOrd="0" parTransId="{CAC0CDAE-B95C-4226-8BF9-A8B8EB0629F9}" sibTransId="{43A1DCB6-82D6-4F67-9E29-1E79B8302CD8}"/>
    <dgm:cxn modelId="{0C46FCEE-6525-4EBF-AA68-BB1E56CAEE93}" srcId="{D16990E1-B8E4-4C90-8808-68FF8A75C6FF}" destId="{1243CE2F-22EF-472F-9205-0F7569668B5A}" srcOrd="0" destOrd="0" parTransId="{89514102-FC7B-49C8-B682-76A19C07192A}" sibTransId="{6A3E4309-E25F-4F4A-ABD2-B3DC4A9848C9}"/>
    <dgm:cxn modelId="{3E19C99E-4664-4FDE-B368-4F1781E707E9}" type="presOf" srcId="{399C8CC7-4C67-4242-A80E-3B92472D4EB4}" destId="{64291BC9-D288-4D6F-823C-573EF99C1F80}" srcOrd="0" destOrd="3" presId="urn:microsoft.com/office/officeart/2005/8/layout/vList2"/>
    <dgm:cxn modelId="{00F681E4-D4F2-44F1-A054-708F6B07F96D}" type="presOf" srcId="{D5CC3255-230F-46CC-B1FB-27933B5E947B}" destId="{64291BC9-D288-4D6F-823C-573EF99C1F80}" srcOrd="0" destOrd="1" presId="urn:microsoft.com/office/officeart/2005/8/layout/vList2"/>
    <dgm:cxn modelId="{03389CFC-C6AA-4241-8563-E005B584560E}" type="presOf" srcId="{889ED718-CB72-43C8-98A8-EE4F4BD1C1B0}" destId="{5CB0FD4E-4A07-48B7-ADFD-CD80EC7D4566}" srcOrd="0" destOrd="2" presId="urn:microsoft.com/office/officeart/2005/8/layout/vList2"/>
    <dgm:cxn modelId="{06E7BFA4-483C-4B11-A573-F05C7DAFCAF6}" type="presOf" srcId="{05A309B1-9346-45DF-8F7B-A60418D44504}" destId="{64291BC9-D288-4D6F-823C-573EF99C1F80}" srcOrd="0" destOrd="2" presId="urn:microsoft.com/office/officeart/2005/8/layout/vList2"/>
    <dgm:cxn modelId="{FB913A61-18AB-47D5-AB4C-47E9512B6EC2}" type="presOf" srcId="{C17A87CB-2595-4A9C-9DC0-DF28E476FF11}" destId="{64291BC9-D288-4D6F-823C-573EF99C1F80}" srcOrd="0" destOrd="4" presId="urn:microsoft.com/office/officeart/2005/8/layout/vList2"/>
    <dgm:cxn modelId="{AFDE48F2-9ADA-4E1E-AF39-A7773F7268BD}" type="presOf" srcId="{1243CE2F-22EF-472F-9205-0F7569668B5A}" destId="{5CB0FD4E-4A07-48B7-ADFD-CD80EC7D4566}" srcOrd="0" destOrd="1" presId="urn:microsoft.com/office/officeart/2005/8/layout/vList2"/>
    <dgm:cxn modelId="{BCA83509-08AA-46B7-957A-856AA1421B0D}" srcId="{9C56E707-66F8-4A32-BFAD-D0E8D3888552}" destId="{D5CC3255-230F-46CC-B1FB-27933B5E947B}" srcOrd="0" destOrd="0" parTransId="{5BCB3428-C763-4E49-A2A6-3186993EACF4}" sibTransId="{BBF708B7-7BDA-4E25-919C-7B8035B9901F}"/>
    <dgm:cxn modelId="{2D65C646-B0E7-43A1-9433-A04DB9F87E33}" srcId="{99AC9EA7-2CC3-4689-89F7-374D1264539D}" destId="{9C56E707-66F8-4A32-BFAD-D0E8D3888552}" srcOrd="0" destOrd="0" parTransId="{BDA1858F-1B15-4F19-8C9F-F6E9CD284F5D}" sibTransId="{B8B5B77C-C71F-406F-B7A7-778EA19600BD}"/>
    <dgm:cxn modelId="{E6D40F8E-FA64-44EA-88B1-AA0BA20F3F4B}" type="presOf" srcId="{9C56E707-66F8-4A32-BFAD-D0E8D3888552}" destId="{64291BC9-D288-4D6F-823C-573EF99C1F80}" srcOrd="0" destOrd="0" presId="urn:microsoft.com/office/officeart/2005/8/layout/vList2"/>
    <dgm:cxn modelId="{13C97A2E-9972-4AEB-BDE0-CE2A8F5F85CE}" srcId="{99AC9EA7-2CC3-4689-89F7-374D1264539D}" destId="{C17A87CB-2595-4A9C-9DC0-DF28E476FF11}" srcOrd="2" destOrd="0" parTransId="{B08D5137-4694-42E3-8470-18DD85FE8AD1}" sibTransId="{E9B16F03-D72A-482C-B520-E82540921FB1}"/>
    <dgm:cxn modelId="{D8C94814-D5F2-402D-A90B-F5C916A43069}" srcId="{C17A87CB-2595-4A9C-9DC0-DF28E476FF11}" destId="{59BB2732-1205-4F45-B919-4214DA82D878}" srcOrd="0" destOrd="0" parTransId="{81ED0FC4-EC36-48A3-8076-331C462944DB}" sibTransId="{0635E425-E868-42B1-8B10-56F51422D9B0}"/>
    <dgm:cxn modelId="{F9358FCC-379A-4CC2-B84B-7AF0B3F4AE36}" srcId="{FF65A8B5-5FBE-45D2-A672-4DE24DD91C56}" destId="{D16990E1-B8E4-4C90-8808-68FF8A75C6FF}" srcOrd="0" destOrd="0" parTransId="{32E76EC0-2180-49D3-A873-7A31ACDD2A2D}" sibTransId="{214BE1B3-F6CA-4F84-930C-C6C3D849BBEE}"/>
    <dgm:cxn modelId="{24B157AC-D4A6-4600-8277-51AB305C0DC4}" srcId="{0F8F1E2C-B97A-4342-A689-01066CC96CE5}" destId="{99AC9EA7-2CC3-4689-89F7-374D1264539D}" srcOrd="0" destOrd="0" parTransId="{32B4E814-D53B-47E7-AEF7-ACF7BC286CED}" sibTransId="{4FBB94E3-786B-48C8-B26D-74F69006F48C}"/>
    <dgm:cxn modelId="{0BCF6AC0-70EB-4322-943A-C2E0ECE265CB}" srcId="{0F8F1E2C-B97A-4342-A689-01066CC96CE5}" destId="{FF65A8B5-5FBE-45D2-A672-4DE24DD91C56}" srcOrd="1" destOrd="0" parTransId="{57BF7C36-986B-4984-B38F-6F58B18028E5}" sibTransId="{84E9788A-1C88-4ACC-AA49-06C032CCAC4E}"/>
    <dgm:cxn modelId="{71B59551-44C9-4AE5-B994-285504F97FBF}" type="presOf" srcId="{99AC9EA7-2CC3-4689-89F7-374D1264539D}" destId="{D9D187F0-5DC5-4FB3-9E98-0A8D9070EAE8}" srcOrd="0" destOrd="0" presId="urn:microsoft.com/office/officeart/2005/8/layout/vList2"/>
    <dgm:cxn modelId="{797283CD-71EF-4ECC-AABA-6C8DF6417166}" type="presOf" srcId="{0F8F1E2C-B97A-4342-A689-01066CC96CE5}" destId="{80066973-9AE1-4B19-9231-95502FFE94E7}" srcOrd="0" destOrd="0" presId="urn:microsoft.com/office/officeart/2005/8/layout/vList2"/>
    <dgm:cxn modelId="{063C7DDD-81D2-4756-A794-1A34289DBB1D}" type="presOf" srcId="{59BB2732-1205-4F45-B919-4214DA82D878}" destId="{64291BC9-D288-4D6F-823C-573EF99C1F80}" srcOrd="0" destOrd="5" presId="urn:microsoft.com/office/officeart/2005/8/layout/vList2"/>
    <dgm:cxn modelId="{EF614061-A74B-4D10-8F31-9AD3FB223112}" type="presOf" srcId="{D16990E1-B8E4-4C90-8808-68FF8A75C6FF}" destId="{5CB0FD4E-4A07-48B7-ADFD-CD80EC7D4566}" srcOrd="0" destOrd="0" presId="urn:microsoft.com/office/officeart/2005/8/layout/vList2"/>
    <dgm:cxn modelId="{77E234BF-3D8C-4AE5-A2AE-73944DA39DA7}" type="presOf" srcId="{FF65A8B5-5FBE-45D2-A672-4DE24DD91C56}" destId="{387630E4-556A-428D-86D5-70B7346940F6}" srcOrd="0" destOrd="0" presId="urn:microsoft.com/office/officeart/2005/8/layout/vList2"/>
    <dgm:cxn modelId="{4D444532-0FFA-4F87-AA55-EC58B28B5546}" type="presParOf" srcId="{80066973-9AE1-4B19-9231-95502FFE94E7}" destId="{D9D187F0-5DC5-4FB3-9E98-0A8D9070EAE8}" srcOrd="0" destOrd="0" presId="urn:microsoft.com/office/officeart/2005/8/layout/vList2"/>
    <dgm:cxn modelId="{086B180F-D33C-4C22-A8A8-CD5D8214B6F4}" type="presParOf" srcId="{80066973-9AE1-4B19-9231-95502FFE94E7}" destId="{64291BC9-D288-4D6F-823C-573EF99C1F80}" srcOrd="1" destOrd="0" presId="urn:microsoft.com/office/officeart/2005/8/layout/vList2"/>
    <dgm:cxn modelId="{6052D444-DCFD-49C7-B0EC-08D9F1E82949}" type="presParOf" srcId="{80066973-9AE1-4B19-9231-95502FFE94E7}" destId="{387630E4-556A-428D-86D5-70B7346940F6}" srcOrd="2" destOrd="0" presId="urn:microsoft.com/office/officeart/2005/8/layout/vList2"/>
    <dgm:cxn modelId="{28067FDC-5D74-4612-A5CC-8C83E192D27A}" type="presParOf" srcId="{80066973-9AE1-4B19-9231-95502FFE94E7}" destId="{5CB0FD4E-4A07-48B7-ADFD-CD80EC7D456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F1E2C-B97A-4342-A689-01066CC96C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9AC9EA7-2CC3-4689-89F7-374D1264539D}">
      <dgm:prSet phldrT="[Tex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just"/>
          <a:r>
            <a:rPr lang="en-US" sz="2000" dirty="0" smtClean="0">
              <a:latin typeface="Arial" pitchFamily="34" charset="0"/>
              <a:cs typeface="Arial" pitchFamily="34" charset="0"/>
            </a:rPr>
            <a:t>If available, search for an EXACT match on SSN, DOB, and First Name.</a:t>
          </a:r>
          <a:endParaRPr lang="en-US" sz="2000" dirty="0">
            <a:latin typeface="Arial" pitchFamily="34" charset="0"/>
            <a:cs typeface="Arial" pitchFamily="34" charset="0"/>
          </a:endParaRPr>
        </a:p>
      </dgm:t>
    </dgm:pt>
    <dgm:pt modelId="{32B4E814-D53B-47E7-AEF7-ACF7BC286CED}" type="parTrans" cxnId="{24B157AC-D4A6-4600-8277-51AB305C0DC4}">
      <dgm:prSet/>
      <dgm:spPr/>
      <dgm:t>
        <a:bodyPr/>
        <a:lstStyle/>
        <a:p>
          <a:endParaRPr lang="en-US"/>
        </a:p>
      </dgm:t>
    </dgm:pt>
    <dgm:pt modelId="{4FBB94E3-786B-48C8-B26D-74F69006F48C}" type="sibTrans" cxnId="{24B157AC-D4A6-4600-8277-51AB305C0DC4}">
      <dgm:prSet/>
      <dgm:spPr/>
      <dgm:t>
        <a:bodyPr/>
        <a:lstStyle/>
        <a:p>
          <a:endParaRPr lang="en-US"/>
        </a:p>
      </dgm:t>
    </dgm:pt>
    <dgm:pt modelId="{9C56E707-66F8-4A32-BFAD-D0E8D3888552}">
      <dgm:prSet phldrT="[Text]" custT="1"/>
      <dgm:spPr/>
      <dgm:t>
        <a:bodyPr anchor="ctr"/>
        <a:lstStyle/>
        <a:p>
          <a:pPr algn="just"/>
          <a:r>
            <a:rPr lang="en-US" sz="2000" dirty="0" smtClean="0">
              <a:latin typeface="Arial" pitchFamily="34" charset="0"/>
              <a:cs typeface="Arial" pitchFamily="34" charset="0"/>
            </a:rPr>
            <a:t>If this matches then this is considered an exact match for the person.</a:t>
          </a:r>
          <a:endParaRPr lang="en-US" sz="2000" dirty="0">
            <a:latin typeface="Arial" pitchFamily="34" charset="0"/>
            <a:cs typeface="Arial" pitchFamily="34" charset="0"/>
          </a:endParaRPr>
        </a:p>
      </dgm:t>
    </dgm:pt>
    <dgm:pt modelId="{BDA1858F-1B15-4F19-8C9F-F6E9CD284F5D}" type="parTrans" cxnId="{2D65C646-B0E7-43A1-9433-A04DB9F87E33}">
      <dgm:prSet/>
      <dgm:spPr/>
      <dgm:t>
        <a:bodyPr/>
        <a:lstStyle/>
        <a:p>
          <a:endParaRPr lang="en-US"/>
        </a:p>
      </dgm:t>
    </dgm:pt>
    <dgm:pt modelId="{B8B5B77C-C71F-406F-B7A7-778EA19600BD}" type="sibTrans" cxnId="{2D65C646-B0E7-43A1-9433-A04DB9F87E33}">
      <dgm:prSet/>
      <dgm:spPr/>
      <dgm:t>
        <a:bodyPr/>
        <a:lstStyle/>
        <a:p>
          <a:endParaRPr lang="en-US"/>
        </a:p>
      </dgm:t>
    </dgm:pt>
    <dgm:pt modelId="{FF65A8B5-5FBE-45D2-A672-4DE24DD91C56}">
      <dgm:prSet phldrT="[Text]" custT="1">
        <dgm:style>
          <a:lnRef idx="2">
            <a:schemeClr val="accent4">
              <a:shade val="50000"/>
            </a:schemeClr>
          </a:lnRef>
          <a:fillRef idx="1">
            <a:schemeClr val="accent4"/>
          </a:fillRef>
          <a:effectRef idx="0">
            <a:schemeClr val="accent4"/>
          </a:effectRef>
          <a:fontRef idx="minor">
            <a:schemeClr val="lt1"/>
          </a:fontRef>
        </dgm:style>
      </dgm:prSet>
      <dgm:spPr/>
      <dgm:t>
        <a:bodyPr/>
        <a:lstStyle/>
        <a:p>
          <a:pPr algn="just"/>
          <a:r>
            <a:rPr lang="en-US" sz="2000" dirty="0" smtClean="0">
              <a:latin typeface="Arial" pitchFamily="34" charset="0"/>
              <a:cs typeface="Arial" pitchFamily="34" charset="0"/>
            </a:rPr>
            <a:t>If available, search for an EXACT match on SSN (not considering any other search criteria) AND search for:</a:t>
          </a:r>
          <a:endParaRPr lang="en-US" sz="2000" dirty="0">
            <a:latin typeface="Arial" pitchFamily="34" charset="0"/>
            <a:cs typeface="Arial" pitchFamily="34" charset="0"/>
          </a:endParaRPr>
        </a:p>
      </dgm:t>
    </dgm:pt>
    <dgm:pt modelId="{57BF7C36-986B-4984-B38F-6F58B18028E5}" type="parTrans" cxnId="{0BCF6AC0-70EB-4322-943A-C2E0ECE265CB}">
      <dgm:prSet/>
      <dgm:spPr/>
      <dgm:t>
        <a:bodyPr/>
        <a:lstStyle/>
        <a:p>
          <a:endParaRPr lang="en-US"/>
        </a:p>
      </dgm:t>
    </dgm:pt>
    <dgm:pt modelId="{84E9788A-1C88-4ACC-AA49-06C032CCAC4E}" type="sibTrans" cxnId="{0BCF6AC0-70EB-4322-943A-C2E0ECE265CB}">
      <dgm:prSet/>
      <dgm:spPr/>
      <dgm:t>
        <a:bodyPr/>
        <a:lstStyle/>
        <a:p>
          <a:endParaRPr lang="en-US"/>
        </a:p>
      </dgm:t>
    </dgm:pt>
    <dgm:pt modelId="{D16990E1-B8E4-4C90-8808-68FF8A75C6FF}">
      <dgm:prSet phldrT="[Text]" custT="1"/>
      <dgm:spPr/>
      <dgm:t>
        <a:bodyPr anchor="ctr"/>
        <a:lstStyle/>
        <a:p>
          <a:pPr algn="just"/>
          <a:r>
            <a:rPr lang="en-US" sz="1800" dirty="0" smtClean="0">
              <a:latin typeface="Arial" pitchFamily="34" charset="0"/>
              <a:cs typeface="Arial" pitchFamily="34" charset="0"/>
            </a:rPr>
            <a:t>First Name (with assumed 2 character wild card)</a:t>
          </a:r>
          <a:endParaRPr lang="en-US" sz="1800" dirty="0">
            <a:latin typeface="Arial" pitchFamily="34" charset="0"/>
            <a:cs typeface="Arial" pitchFamily="34" charset="0"/>
          </a:endParaRPr>
        </a:p>
      </dgm:t>
    </dgm:pt>
    <dgm:pt modelId="{32E76EC0-2180-49D3-A873-7A31ACDD2A2D}" type="parTrans" cxnId="{F9358FCC-379A-4CC2-B84B-7AF0B3F4AE36}">
      <dgm:prSet/>
      <dgm:spPr/>
      <dgm:t>
        <a:bodyPr/>
        <a:lstStyle/>
        <a:p>
          <a:endParaRPr lang="en-US"/>
        </a:p>
      </dgm:t>
    </dgm:pt>
    <dgm:pt modelId="{214BE1B3-F6CA-4F84-930C-C6C3D849BBEE}" type="sibTrans" cxnId="{F9358FCC-379A-4CC2-B84B-7AF0B3F4AE36}">
      <dgm:prSet/>
      <dgm:spPr/>
      <dgm:t>
        <a:bodyPr/>
        <a:lstStyle/>
        <a:p>
          <a:endParaRPr lang="en-US"/>
        </a:p>
      </dgm:t>
    </dgm:pt>
    <dgm:pt modelId="{3EA0EF3F-3FFF-4E88-81E4-2BECA4956915}">
      <dgm:prSet phldrT="[Text]" custT="1"/>
      <dgm:spPr/>
      <dgm:t>
        <a:bodyPr anchor="ctr"/>
        <a:lstStyle/>
        <a:p>
          <a:pPr algn="just"/>
          <a:r>
            <a:rPr lang="en-US" sz="1800" dirty="0" smtClean="0">
              <a:latin typeface="Arial" pitchFamily="34" charset="0"/>
              <a:cs typeface="Arial" pitchFamily="34" charset="0"/>
            </a:rPr>
            <a:t>Ex: If name is James, the system will search for Ja*</a:t>
          </a:r>
          <a:endParaRPr lang="en-US" sz="1800" dirty="0">
            <a:latin typeface="Arial" pitchFamily="34" charset="0"/>
            <a:cs typeface="Arial" pitchFamily="34" charset="0"/>
          </a:endParaRPr>
        </a:p>
      </dgm:t>
    </dgm:pt>
    <dgm:pt modelId="{1E8B0694-EF58-47DD-81D3-819C20B2532B}" type="parTrans" cxnId="{D719F8FD-A416-4EE2-939F-919C399F5975}">
      <dgm:prSet/>
      <dgm:spPr/>
      <dgm:t>
        <a:bodyPr/>
        <a:lstStyle/>
        <a:p>
          <a:endParaRPr lang="en-US"/>
        </a:p>
      </dgm:t>
    </dgm:pt>
    <dgm:pt modelId="{F5239851-C630-4ABA-94DE-88A66363F818}" type="sibTrans" cxnId="{D719F8FD-A416-4EE2-939F-919C399F5975}">
      <dgm:prSet/>
      <dgm:spPr/>
      <dgm:t>
        <a:bodyPr/>
        <a:lstStyle/>
        <a:p>
          <a:endParaRPr lang="en-US"/>
        </a:p>
      </dgm:t>
    </dgm:pt>
    <dgm:pt modelId="{1663EE81-75FB-42D4-8908-8A1574FC4E79}">
      <dgm:prSet phldrT="[Text]" custT="1"/>
      <dgm:spPr/>
      <dgm:t>
        <a:bodyPr anchor="ctr"/>
        <a:lstStyle/>
        <a:p>
          <a:pPr algn="just"/>
          <a:r>
            <a:rPr lang="en-US" sz="1800" dirty="0" smtClean="0">
              <a:latin typeface="Arial" pitchFamily="34" charset="0"/>
              <a:cs typeface="Arial" pitchFamily="34" charset="0"/>
            </a:rPr>
            <a:t>Last Name (with assumed 3 character wild card)</a:t>
          </a:r>
          <a:endParaRPr lang="en-US" sz="1800" dirty="0">
            <a:latin typeface="Arial" pitchFamily="34" charset="0"/>
            <a:cs typeface="Arial" pitchFamily="34" charset="0"/>
          </a:endParaRPr>
        </a:p>
      </dgm:t>
    </dgm:pt>
    <dgm:pt modelId="{D5E70775-E4B6-45EE-A010-03F3B2F187E8}" type="parTrans" cxnId="{23DEF122-6FF7-4C1B-AF64-7C0F8005EBF6}">
      <dgm:prSet/>
      <dgm:spPr/>
      <dgm:t>
        <a:bodyPr/>
        <a:lstStyle/>
        <a:p>
          <a:endParaRPr lang="en-US"/>
        </a:p>
      </dgm:t>
    </dgm:pt>
    <dgm:pt modelId="{211C8706-29C0-4353-AE97-278E6EDEB25F}" type="sibTrans" cxnId="{23DEF122-6FF7-4C1B-AF64-7C0F8005EBF6}">
      <dgm:prSet/>
      <dgm:spPr/>
      <dgm:t>
        <a:bodyPr/>
        <a:lstStyle/>
        <a:p>
          <a:endParaRPr lang="en-US"/>
        </a:p>
      </dgm:t>
    </dgm:pt>
    <dgm:pt modelId="{A2EF577F-F82F-4278-8546-F9D9B59F93DC}">
      <dgm:prSet phldrT="[Text]" custT="1"/>
      <dgm:spPr/>
      <dgm:t>
        <a:bodyPr anchor="ctr"/>
        <a:lstStyle/>
        <a:p>
          <a:pPr algn="just"/>
          <a:r>
            <a:rPr lang="en-US" sz="1800" dirty="0" smtClean="0">
              <a:latin typeface="Arial" pitchFamily="34" charset="0"/>
              <a:cs typeface="Arial" pitchFamily="34" charset="0"/>
            </a:rPr>
            <a:t>Ex: If name is Lemon, the system will search for </a:t>
          </a:r>
          <a:r>
            <a:rPr lang="en-US" sz="1800" dirty="0" err="1" smtClean="0">
              <a:latin typeface="Arial" pitchFamily="34" charset="0"/>
              <a:cs typeface="Arial" pitchFamily="34" charset="0"/>
            </a:rPr>
            <a:t>Lem</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dgm:t>
    </dgm:pt>
    <dgm:pt modelId="{4A01F140-07A8-46B6-9C3B-CD5126DD2471}" type="parTrans" cxnId="{073DA298-9518-47A7-A3D8-E29465BFEF6E}">
      <dgm:prSet/>
      <dgm:spPr/>
      <dgm:t>
        <a:bodyPr/>
        <a:lstStyle/>
        <a:p>
          <a:endParaRPr lang="en-US"/>
        </a:p>
      </dgm:t>
    </dgm:pt>
    <dgm:pt modelId="{92148F98-9B15-47A7-BFEF-7BA455A345BD}" type="sibTrans" cxnId="{073DA298-9518-47A7-A3D8-E29465BFEF6E}">
      <dgm:prSet/>
      <dgm:spPr/>
      <dgm:t>
        <a:bodyPr/>
        <a:lstStyle/>
        <a:p>
          <a:endParaRPr lang="en-US"/>
        </a:p>
      </dgm:t>
    </dgm:pt>
    <dgm:pt modelId="{80066973-9AE1-4B19-9231-95502FFE94E7}" type="pres">
      <dgm:prSet presAssocID="{0F8F1E2C-B97A-4342-A689-01066CC96CE5}" presName="linear" presStyleCnt="0">
        <dgm:presLayoutVars>
          <dgm:animLvl val="lvl"/>
          <dgm:resizeHandles val="exact"/>
        </dgm:presLayoutVars>
      </dgm:prSet>
      <dgm:spPr/>
      <dgm:t>
        <a:bodyPr/>
        <a:lstStyle/>
        <a:p>
          <a:endParaRPr lang="en-US"/>
        </a:p>
      </dgm:t>
    </dgm:pt>
    <dgm:pt modelId="{D9D187F0-5DC5-4FB3-9E98-0A8D9070EAE8}" type="pres">
      <dgm:prSet presAssocID="{99AC9EA7-2CC3-4689-89F7-374D1264539D}" presName="parentText" presStyleLbl="node1" presStyleIdx="0" presStyleCnt="2" custScaleY="78043">
        <dgm:presLayoutVars>
          <dgm:chMax val="0"/>
          <dgm:bulletEnabled val="1"/>
        </dgm:presLayoutVars>
      </dgm:prSet>
      <dgm:spPr/>
      <dgm:t>
        <a:bodyPr/>
        <a:lstStyle/>
        <a:p>
          <a:endParaRPr lang="en-US"/>
        </a:p>
      </dgm:t>
    </dgm:pt>
    <dgm:pt modelId="{64291BC9-D288-4D6F-823C-573EF99C1F80}" type="pres">
      <dgm:prSet presAssocID="{99AC9EA7-2CC3-4689-89F7-374D1264539D}" presName="childText" presStyleLbl="revTx" presStyleIdx="0" presStyleCnt="2" custScaleY="70406">
        <dgm:presLayoutVars>
          <dgm:bulletEnabled val="1"/>
        </dgm:presLayoutVars>
      </dgm:prSet>
      <dgm:spPr/>
      <dgm:t>
        <a:bodyPr/>
        <a:lstStyle/>
        <a:p>
          <a:endParaRPr lang="en-US"/>
        </a:p>
      </dgm:t>
    </dgm:pt>
    <dgm:pt modelId="{387630E4-556A-428D-86D5-70B7346940F6}" type="pres">
      <dgm:prSet presAssocID="{FF65A8B5-5FBE-45D2-A672-4DE24DD91C56}" presName="parentText" presStyleLbl="node1" presStyleIdx="1" presStyleCnt="2" custScaleY="77361">
        <dgm:presLayoutVars>
          <dgm:chMax val="0"/>
          <dgm:bulletEnabled val="1"/>
        </dgm:presLayoutVars>
      </dgm:prSet>
      <dgm:spPr/>
      <dgm:t>
        <a:bodyPr/>
        <a:lstStyle/>
        <a:p>
          <a:endParaRPr lang="en-US"/>
        </a:p>
      </dgm:t>
    </dgm:pt>
    <dgm:pt modelId="{5CB0FD4E-4A07-48B7-ADFD-CD80EC7D4566}" type="pres">
      <dgm:prSet presAssocID="{FF65A8B5-5FBE-45D2-A672-4DE24DD91C56}" presName="childText" presStyleLbl="revTx" presStyleIdx="1" presStyleCnt="2" custScaleY="128431">
        <dgm:presLayoutVars>
          <dgm:bulletEnabled val="1"/>
        </dgm:presLayoutVars>
      </dgm:prSet>
      <dgm:spPr/>
      <dgm:t>
        <a:bodyPr/>
        <a:lstStyle/>
        <a:p>
          <a:endParaRPr lang="en-US"/>
        </a:p>
      </dgm:t>
    </dgm:pt>
  </dgm:ptLst>
  <dgm:cxnLst>
    <dgm:cxn modelId="{6852E09A-2D42-450D-8A96-55CB344862B4}" type="presOf" srcId="{0F8F1E2C-B97A-4342-A689-01066CC96CE5}" destId="{80066973-9AE1-4B19-9231-95502FFE94E7}" srcOrd="0" destOrd="0" presId="urn:microsoft.com/office/officeart/2005/8/layout/vList2"/>
    <dgm:cxn modelId="{E0199176-4314-46CE-8F76-2D433EBC4412}" type="presOf" srcId="{3EA0EF3F-3FFF-4E88-81E4-2BECA4956915}" destId="{5CB0FD4E-4A07-48B7-ADFD-CD80EC7D4566}" srcOrd="0" destOrd="1" presId="urn:microsoft.com/office/officeart/2005/8/layout/vList2"/>
    <dgm:cxn modelId="{23DEF122-6FF7-4C1B-AF64-7C0F8005EBF6}" srcId="{FF65A8B5-5FBE-45D2-A672-4DE24DD91C56}" destId="{1663EE81-75FB-42D4-8908-8A1574FC4E79}" srcOrd="1" destOrd="0" parTransId="{D5E70775-E4B6-45EE-A010-03F3B2F187E8}" sibTransId="{211C8706-29C0-4353-AE97-278E6EDEB25F}"/>
    <dgm:cxn modelId="{5FCF21C9-9CAE-4D44-BFBF-5CFCBD4AC615}" type="presOf" srcId="{9C56E707-66F8-4A32-BFAD-D0E8D3888552}" destId="{64291BC9-D288-4D6F-823C-573EF99C1F80}" srcOrd="0" destOrd="0" presId="urn:microsoft.com/office/officeart/2005/8/layout/vList2"/>
    <dgm:cxn modelId="{24B157AC-D4A6-4600-8277-51AB305C0DC4}" srcId="{0F8F1E2C-B97A-4342-A689-01066CC96CE5}" destId="{99AC9EA7-2CC3-4689-89F7-374D1264539D}" srcOrd="0" destOrd="0" parTransId="{32B4E814-D53B-47E7-AEF7-ACF7BC286CED}" sibTransId="{4FBB94E3-786B-48C8-B26D-74F69006F48C}"/>
    <dgm:cxn modelId="{2D65C646-B0E7-43A1-9433-A04DB9F87E33}" srcId="{99AC9EA7-2CC3-4689-89F7-374D1264539D}" destId="{9C56E707-66F8-4A32-BFAD-D0E8D3888552}" srcOrd="0" destOrd="0" parTransId="{BDA1858F-1B15-4F19-8C9F-F6E9CD284F5D}" sibTransId="{B8B5B77C-C71F-406F-B7A7-778EA19600BD}"/>
    <dgm:cxn modelId="{0BCF6AC0-70EB-4322-943A-C2E0ECE265CB}" srcId="{0F8F1E2C-B97A-4342-A689-01066CC96CE5}" destId="{FF65A8B5-5FBE-45D2-A672-4DE24DD91C56}" srcOrd="1" destOrd="0" parTransId="{57BF7C36-986B-4984-B38F-6F58B18028E5}" sibTransId="{84E9788A-1C88-4ACC-AA49-06C032CCAC4E}"/>
    <dgm:cxn modelId="{06EE4AE4-ABCF-430C-A080-8F9493539C81}" type="presOf" srcId="{1663EE81-75FB-42D4-8908-8A1574FC4E79}" destId="{5CB0FD4E-4A07-48B7-ADFD-CD80EC7D4566}" srcOrd="0" destOrd="2" presId="urn:microsoft.com/office/officeart/2005/8/layout/vList2"/>
    <dgm:cxn modelId="{9C41E131-C648-444F-B52A-2199FA7DD8B2}" type="presOf" srcId="{D16990E1-B8E4-4C90-8808-68FF8A75C6FF}" destId="{5CB0FD4E-4A07-48B7-ADFD-CD80EC7D4566}" srcOrd="0" destOrd="0" presId="urn:microsoft.com/office/officeart/2005/8/layout/vList2"/>
    <dgm:cxn modelId="{073DA298-9518-47A7-A3D8-E29465BFEF6E}" srcId="{1663EE81-75FB-42D4-8908-8A1574FC4E79}" destId="{A2EF577F-F82F-4278-8546-F9D9B59F93DC}" srcOrd="0" destOrd="0" parTransId="{4A01F140-07A8-46B6-9C3B-CD5126DD2471}" sibTransId="{92148F98-9B15-47A7-BFEF-7BA455A345BD}"/>
    <dgm:cxn modelId="{44FB0D31-A85A-49BE-85FF-896CEBA839C4}" type="presOf" srcId="{A2EF577F-F82F-4278-8546-F9D9B59F93DC}" destId="{5CB0FD4E-4A07-48B7-ADFD-CD80EC7D4566}" srcOrd="0" destOrd="3" presId="urn:microsoft.com/office/officeart/2005/8/layout/vList2"/>
    <dgm:cxn modelId="{F9358FCC-379A-4CC2-B84B-7AF0B3F4AE36}" srcId="{FF65A8B5-5FBE-45D2-A672-4DE24DD91C56}" destId="{D16990E1-B8E4-4C90-8808-68FF8A75C6FF}" srcOrd="0" destOrd="0" parTransId="{32E76EC0-2180-49D3-A873-7A31ACDD2A2D}" sibTransId="{214BE1B3-F6CA-4F84-930C-C6C3D849BBEE}"/>
    <dgm:cxn modelId="{1258B898-70C2-4B56-B444-9353EF488881}" type="presOf" srcId="{99AC9EA7-2CC3-4689-89F7-374D1264539D}" destId="{D9D187F0-5DC5-4FB3-9E98-0A8D9070EAE8}" srcOrd="0" destOrd="0" presId="urn:microsoft.com/office/officeart/2005/8/layout/vList2"/>
    <dgm:cxn modelId="{D719F8FD-A416-4EE2-939F-919C399F5975}" srcId="{D16990E1-B8E4-4C90-8808-68FF8A75C6FF}" destId="{3EA0EF3F-3FFF-4E88-81E4-2BECA4956915}" srcOrd="0" destOrd="0" parTransId="{1E8B0694-EF58-47DD-81D3-819C20B2532B}" sibTransId="{F5239851-C630-4ABA-94DE-88A66363F818}"/>
    <dgm:cxn modelId="{094EBBFE-13A4-4F95-8086-D2B17D8A9CDB}" type="presOf" srcId="{FF65A8B5-5FBE-45D2-A672-4DE24DD91C56}" destId="{387630E4-556A-428D-86D5-70B7346940F6}" srcOrd="0" destOrd="0" presId="urn:microsoft.com/office/officeart/2005/8/layout/vList2"/>
    <dgm:cxn modelId="{2B745B6C-FED1-4408-831D-20D92ED90B16}" type="presParOf" srcId="{80066973-9AE1-4B19-9231-95502FFE94E7}" destId="{D9D187F0-5DC5-4FB3-9E98-0A8D9070EAE8}" srcOrd="0" destOrd="0" presId="urn:microsoft.com/office/officeart/2005/8/layout/vList2"/>
    <dgm:cxn modelId="{C9659DBC-9FC3-4E6F-845A-BC34AE11AAA9}" type="presParOf" srcId="{80066973-9AE1-4B19-9231-95502FFE94E7}" destId="{64291BC9-D288-4D6F-823C-573EF99C1F80}" srcOrd="1" destOrd="0" presId="urn:microsoft.com/office/officeart/2005/8/layout/vList2"/>
    <dgm:cxn modelId="{595DBBC1-75B2-4559-8A91-165E61CEB78E}" type="presParOf" srcId="{80066973-9AE1-4B19-9231-95502FFE94E7}" destId="{387630E4-556A-428D-86D5-70B7346940F6}" srcOrd="2" destOrd="0" presId="urn:microsoft.com/office/officeart/2005/8/layout/vList2"/>
    <dgm:cxn modelId="{83214789-16E9-430E-9D25-A76B8D70D630}" type="presParOf" srcId="{80066973-9AE1-4B19-9231-95502FFE94E7}" destId="{5CB0FD4E-4A07-48B7-ADFD-CD80EC7D456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2911C0-48D1-2E43-9C14-4A812B5C74B6}" type="doc">
      <dgm:prSet loTypeId="urn:microsoft.com/office/officeart/2005/8/layout/hList1" loCatId="" qsTypeId="urn:microsoft.com/office/officeart/2005/8/quickstyle/simple4" qsCatId="simple" csTypeId="urn:microsoft.com/office/officeart/2005/8/colors/accent4_2" csCatId="accent4" phldr="1"/>
      <dgm:spPr/>
      <dgm:t>
        <a:bodyPr/>
        <a:lstStyle/>
        <a:p>
          <a:endParaRPr lang="en-US"/>
        </a:p>
      </dgm:t>
    </dgm:pt>
    <dgm:pt modelId="{E14E273F-EBA4-8D46-A5D8-CAA80AF885C2}">
      <dgm:prSet phldrT="[Text]" custT="1"/>
      <dgm:spPr/>
      <dgm:t>
        <a:bodyPr/>
        <a:lstStyle/>
        <a:p>
          <a:r>
            <a:rPr lang="en-US" sz="1800" dirty="0" smtClean="0"/>
            <a:t>Husband and Wife both requesting a Medicare Savings Program</a:t>
          </a:r>
          <a:endParaRPr lang="en-US" sz="1800" dirty="0"/>
        </a:p>
      </dgm:t>
    </dgm:pt>
    <dgm:pt modelId="{503B22C7-5469-9048-B7E9-DC18F9B16B2D}" type="parTrans" cxnId="{B530F1A9-19E0-E942-A40C-5C711C44BAA3}">
      <dgm:prSet/>
      <dgm:spPr/>
      <dgm:t>
        <a:bodyPr/>
        <a:lstStyle/>
        <a:p>
          <a:endParaRPr lang="en-US"/>
        </a:p>
      </dgm:t>
    </dgm:pt>
    <dgm:pt modelId="{F280E8FD-305F-3C49-B203-7AFCE8F8A0AD}" type="sibTrans" cxnId="{B530F1A9-19E0-E942-A40C-5C711C44BAA3}">
      <dgm:prSet/>
      <dgm:spPr/>
      <dgm:t>
        <a:bodyPr/>
        <a:lstStyle/>
        <a:p>
          <a:endParaRPr lang="en-US"/>
        </a:p>
      </dgm:t>
    </dgm:pt>
    <dgm:pt modelId="{F8B5B9F1-7109-BE4F-A538-DA2E771F90DD}">
      <dgm:prSet phldrT="[Text]" custT="1"/>
      <dgm:spPr/>
      <dgm:t>
        <a:bodyPr/>
        <a:lstStyle/>
        <a:p>
          <a:r>
            <a:rPr lang="en-US" sz="1800" dirty="0" smtClean="0"/>
            <a:t>Add both applicants at the same time to a Medical program block.</a:t>
          </a:r>
          <a:endParaRPr lang="en-US" sz="1800" dirty="0"/>
        </a:p>
      </dgm:t>
    </dgm:pt>
    <dgm:pt modelId="{E9C238F4-3BFD-2846-875B-FA5E43852BE7}" type="parTrans" cxnId="{CBE5A2F9-11E3-8745-B8F7-4F0987FF27F8}">
      <dgm:prSet/>
      <dgm:spPr/>
      <dgm:t>
        <a:bodyPr/>
        <a:lstStyle/>
        <a:p>
          <a:endParaRPr lang="en-US"/>
        </a:p>
      </dgm:t>
    </dgm:pt>
    <dgm:pt modelId="{5A8D5811-1260-3C45-8330-5828F71FCAFE}" type="sibTrans" cxnId="{CBE5A2F9-11E3-8745-B8F7-4F0987FF27F8}">
      <dgm:prSet/>
      <dgm:spPr/>
      <dgm:t>
        <a:bodyPr/>
        <a:lstStyle/>
        <a:p>
          <a:endParaRPr lang="en-US"/>
        </a:p>
      </dgm:t>
    </dgm:pt>
    <dgm:pt modelId="{7FF4A7A9-DACC-DF4A-90AD-43E6E246B117}">
      <dgm:prSet phldrT="[Text]" custT="1"/>
      <dgm:spPr/>
      <dgm:t>
        <a:bodyPr/>
        <a:lstStyle/>
        <a:p>
          <a:r>
            <a:rPr lang="en-US" sz="1800" dirty="0" smtClean="0"/>
            <a:t>Husband requesting LTC and wife requesting a Medicare Savings Program</a:t>
          </a:r>
          <a:endParaRPr lang="en-US" sz="1800" dirty="0"/>
        </a:p>
      </dgm:t>
    </dgm:pt>
    <dgm:pt modelId="{9EFBDD16-3F4F-F547-9A1F-E47D9B92434B}" type="parTrans" cxnId="{23E7AEF8-8440-9143-92AE-5AF4E8C0B246}">
      <dgm:prSet/>
      <dgm:spPr/>
      <dgm:t>
        <a:bodyPr/>
        <a:lstStyle/>
        <a:p>
          <a:endParaRPr lang="en-US"/>
        </a:p>
      </dgm:t>
    </dgm:pt>
    <dgm:pt modelId="{6D213859-5AFF-1D4C-AB91-FF0D5A47FAB1}" type="sibTrans" cxnId="{23E7AEF8-8440-9143-92AE-5AF4E8C0B246}">
      <dgm:prSet/>
      <dgm:spPr/>
      <dgm:t>
        <a:bodyPr/>
        <a:lstStyle/>
        <a:p>
          <a:endParaRPr lang="en-US"/>
        </a:p>
      </dgm:t>
    </dgm:pt>
    <dgm:pt modelId="{70A62DFD-ADAF-FB4C-BB75-3D9CDF8ADB6F}">
      <dgm:prSet phldrT="[Text]" custT="1"/>
      <dgm:spPr/>
      <dgm:t>
        <a:bodyPr/>
        <a:lstStyle/>
        <a:p>
          <a:r>
            <a:rPr lang="en-US" sz="1800" dirty="0" smtClean="0"/>
            <a:t>Each applicant will get their own Medical program block.</a:t>
          </a:r>
          <a:endParaRPr lang="en-US" sz="1800" dirty="0"/>
        </a:p>
      </dgm:t>
    </dgm:pt>
    <dgm:pt modelId="{351EEB06-E6E2-204A-87A0-C1882F6E21C2}" type="parTrans" cxnId="{9C40AFF8-1C4A-2E40-A434-8B0295B82776}">
      <dgm:prSet/>
      <dgm:spPr/>
      <dgm:t>
        <a:bodyPr/>
        <a:lstStyle/>
        <a:p>
          <a:endParaRPr lang="en-US"/>
        </a:p>
      </dgm:t>
    </dgm:pt>
    <dgm:pt modelId="{3B4EDD56-6586-E842-9EBE-C27B05D26F49}" type="sibTrans" cxnId="{9C40AFF8-1C4A-2E40-A434-8B0295B82776}">
      <dgm:prSet/>
      <dgm:spPr/>
      <dgm:t>
        <a:bodyPr/>
        <a:lstStyle/>
        <a:p>
          <a:endParaRPr lang="en-US"/>
        </a:p>
      </dgm:t>
    </dgm:pt>
    <dgm:pt modelId="{139A03CD-75E7-C649-900F-7A94334F0CBD}">
      <dgm:prSet phldrT="[Text]" custT="1"/>
      <dgm:spPr/>
      <dgm:t>
        <a:bodyPr/>
        <a:lstStyle/>
        <a:p>
          <a:r>
            <a:rPr lang="en-US" sz="1800" dirty="0" smtClean="0"/>
            <a:t>Only one program can be added during the initial Registration process.</a:t>
          </a:r>
          <a:endParaRPr lang="en-US" sz="1800" dirty="0"/>
        </a:p>
      </dgm:t>
    </dgm:pt>
    <dgm:pt modelId="{451E45DC-0900-8A4D-A1E1-AE990A52EE2B}" type="parTrans" cxnId="{491A3B81-CA7F-4743-9223-B28121C76094}">
      <dgm:prSet/>
      <dgm:spPr/>
      <dgm:t>
        <a:bodyPr/>
        <a:lstStyle/>
        <a:p>
          <a:endParaRPr lang="en-US"/>
        </a:p>
      </dgm:t>
    </dgm:pt>
    <dgm:pt modelId="{7D2060D1-F0A1-FD4D-A1DC-07E9067F7E21}" type="sibTrans" cxnId="{491A3B81-CA7F-4743-9223-B28121C76094}">
      <dgm:prSet/>
      <dgm:spPr/>
      <dgm:t>
        <a:bodyPr/>
        <a:lstStyle/>
        <a:p>
          <a:endParaRPr lang="en-US"/>
        </a:p>
      </dgm:t>
    </dgm:pt>
    <dgm:pt modelId="{589905FE-89FD-43FD-870C-F4F079ECC4E0}">
      <dgm:prSet phldrT="[Text]" custT="1"/>
      <dgm:spPr/>
      <dgm:t>
        <a:bodyPr/>
        <a:lstStyle/>
        <a:p>
          <a:endParaRPr lang="en-US" sz="1800" dirty="0"/>
        </a:p>
      </dgm:t>
    </dgm:pt>
    <dgm:pt modelId="{0C5C5847-E036-45DF-B376-BB8E75A1EBE2}" type="parTrans" cxnId="{84743A94-E573-4897-8813-85D9DE68DCF7}">
      <dgm:prSet/>
      <dgm:spPr/>
      <dgm:t>
        <a:bodyPr/>
        <a:lstStyle/>
        <a:p>
          <a:endParaRPr lang="en-US"/>
        </a:p>
      </dgm:t>
    </dgm:pt>
    <dgm:pt modelId="{28C2F296-9B2F-407E-A6D9-900E0CB8BFA7}" type="sibTrans" cxnId="{84743A94-E573-4897-8813-85D9DE68DCF7}">
      <dgm:prSet/>
      <dgm:spPr/>
      <dgm:t>
        <a:bodyPr/>
        <a:lstStyle/>
        <a:p>
          <a:endParaRPr lang="en-US"/>
        </a:p>
      </dgm:t>
    </dgm:pt>
    <dgm:pt modelId="{AADBA7F8-A040-9445-BCDF-60327875F2DC}" type="pres">
      <dgm:prSet presAssocID="{482911C0-48D1-2E43-9C14-4A812B5C74B6}" presName="Name0" presStyleCnt="0">
        <dgm:presLayoutVars>
          <dgm:dir/>
          <dgm:animLvl val="lvl"/>
          <dgm:resizeHandles val="exact"/>
        </dgm:presLayoutVars>
      </dgm:prSet>
      <dgm:spPr/>
      <dgm:t>
        <a:bodyPr/>
        <a:lstStyle/>
        <a:p>
          <a:endParaRPr lang="en-US"/>
        </a:p>
      </dgm:t>
    </dgm:pt>
    <dgm:pt modelId="{70FBC9C4-4B6D-5045-8DD9-31161E130863}" type="pres">
      <dgm:prSet presAssocID="{E14E273F-EBA4-8D46-A5D8-CAA80AF885C2}" presName="composite" presStyleCnt="0"/>
      <dgm:spPr/>
    </dgm:pt>
    <dgm:pt modelId="{55326DA8-F9DF-B54E-B4E1-48560701B296}" type="pres">
      <dgm:prSet presAssocID="{E14E273F-EBA4-8D46-A5D8-CAA80AF885C2}" presName="parTx" presStyleLbl="alignNode1" presStyleIdx="0" presStyleCnt="2">
        <dgm:presLayoutVars>
          <dgm:chMax val="0"/>
          <dgm:chPref val="0"/>
          <dgm:bulletEnabled val="1"/>
        </dgm:presLayoutVars>
      </dgm:prSet>
      <dgm:spPr/>
      <dgm:t>
        <a:bodyPr/>
        <a:lstStyle/>
        <a:p>
          <a:endParaRPr lang="en-US"/>
        </a:p>
      </dgm:t>
    </dgm:pt>
    <dgm:pt modelId="{08F9E23A-4C94-2641-883E-C850A7404C3B}" type="pres">
      <dgm:prSet presAssocID="{E14E273F-EBA4-8D46-A5D8-CAA80AF885C2}" presName="desTx" presStyleLbl="alignAccFollowNode1" presStyleIdx="0" presStyleCnt="2">
        <dgm:presLayoutVars>
          <dgm:bulletEnabled val="1"/>
        </dgm:presLayoutVars>
      </dgm:prSet>
      <dgm:spPr/>
      <dgm:t>
        <a:bodyPr/>
        <a:lstStyle/>
        <a:p>
          <a:endParaRPr lang="en-US"/>
        </a:p>
      </dgm:t>
    </dgm:pt>
    <dgm:pt modelId="{FE03B74F-B30E-5346-BC62-4B2843632C6E}" type="pres">
      <dgm:prSet presAssocID="{F280E8FD-305F-3C49-B203-7AFCE8F8A0AD}" presName="space" presStyleCnt="0"/>
      <dgm:spPr/>
    </dgm:pt>
    <dgm:pt modelId="{78CABC90-8C13-9745-8345-D6A94A82A387}" type="pres">
      <dgm:prSet presAssocID="{7FF4A7A9-DACC-DF4A-90AD-43E6E246B117}" presName="composite" presStyleCnt="0"/>
      <dgm:spPr/>
    </dgm:pt>
    <dgm:pt modelId="{71F54BA2-96F2-5A48-902D-596453B7EA8A}" type="pres">
      <dgm:prSet presAssocID="{7FF4A7A9-DACC-DF4A-90AD-43E6E246B117}" presName="parTx" presStyleLbl="alignNode1" presStyleIdx="1" presStyleCnt="2">
        <dgm:presLayoutVars>
          <dgm:chMax val="0"/>
          <dgm:chPref val="0"/>
          <dgm:bulletEnabled val="1"/>
        </dgm:presLayoutVars>
      </dgm:prSet>
      <dgm:spPr/>
      <dgm:t>
        <a:bodyPr/>
        <a:lstStyle/>
        <a:p>
          <a:endParaRPr lang="en-US"/>
        </a:p>
      </dgm:t>
    </dgm:pt>
    <dgm:pt modelId="{189932AD-8AAE-6649-8D5A-0843ABF2E0F3}" type="pres">
      <dgm:prSet presAssocID="{7FF4A7A9-DACC-DF4A-90AD-43E6E246B117}" presName="desTx" presStyleLbl="alignAccFollowNode1" presStyleIdx="1" presStyleCnt="2">
        <dgm:presLayoutVars>
          <dgm:bulletEnabled val="1"/>
        </dgm:presLayoutVars>
      </dgm:prSet>
      <dgm:spPr/>
      <dgm:t>
        <a:bodyPr/>
        <a:lstStyle/>
        <a:p>
          <a:endParaRPr lang="en-US"/>
        </a:p>
      </dgm:t>
    </dgm:pt>
  </dgm:ptLst>
  <dgm:cxnLst>
    <dgm:cxn modelId="{491A3B81-CA7F-4743-9223-B28121C76094}" srcId="{7FF4A7A9-DACC-DF4A-90AD-43E6E246B117}" destId="{139A03CD-75E7-C649-900F-7A94334F0CBD}" srcOrd="2" destOrd="0" parTransId="{451E45DC-0900-8A4D-A1E1-AE990A52EE2B}" sibTransId="{7D2060D1-F0A1-FD4D-A1DC-07E9067F7E21}"/>
    <dgm:cxn modelId="{EE62C5F3-6777-104F-B49D-5DBB89C2F51E}" type="presOf" srcId="{E14E273F-EBA4-8D46-A5D8-CAA80AF885C2}" destId="{55326DA8-F9DF-B54E-B4E1-48560701B296}" srcOrd="0" destOrd="0" presId="urn:microsoft.com/office/officeart/2005/8/layout/hList1"/>
    <dgm:cxn modelId="{CBE5A2F9-11E3-8745-B8F7-4F0987FF27F8}" srcId="{E14E273F-EBA4-8D46-A5D8-CAA80AF885C2}" destId="{F8B5B9F1-7109-BE4F-A538-DA2E771F90DD}" srcOrd="0" destOrd="0" parTransId="{E9C238F4-3BFD-2846-875B-FA5E43852BE7}" sibTransId="{5A8D5811-1260-3C45-8330-5828F71FCAFE}"/>
    <dgm:cxn modelId="{9C40AFF8-1C4A-2E40-A434-8B0295B82776}" srcId="{7FF4A7A9-DACC-DF4A-90AD-43E6E246B117}" destId="{70A62DFD-ADAF-FB4C-BB75-3D9CDF8ADB6F}" srcOrd="0" destOrd="0" parTransId="{351EEB06-E6E2-204A-87A0-C1882F6E21C2}" sibTransId="{3B4EDD56-6586-E842-9EBE-C27B05D26F49}"/>
    <dgm:cxn modelId="{84743A94-E573-4897-8813-85D9DE68DCF7}" srcId="{7FF4A7A9-DACC-DF4A-90AD-43E6E246B117}" destId="{589905FE-89FD-43FD-870C-F4F079ECC4E0}" srcOrd="1" destOrd="0" parTransId="{0C5C5847-E036-45DF-B376-BB8E75A1EBE2}" sibTransId="{28C2F296-9B2F-407E-A6D9-900E0CB8BFA7}"/>
    <dgm:cxn modelId="{243CDFD2-000C-7F41-9B53-7ED1D6316AA5}" type="presOf" srcId="{7FF4A7A9-DACC-DF4A-90AD-43E6E246B117}" destId="{71F54BA2-96F2-5A48-902D-596453B7EA8A}" srcOrd="0" destOrd="0" presId="urn:microsoft.com/office/officeart/2005/8/layout/hList1"/>
    <dgm:cxn modelId="{B530F1A9-19E0-E942-A40C-5C711C44BAA3}" srcId="{482911C0-48D1-2E43-9C14-4A812B5C74B6}" destId="{E14E273F-EBA4-8D46-A5D8-CAA80AF885C2}" srcOrd="0" destOrd="0" parTransId="{503B22C7-5469-9048-B7E9-DC18F9B16B2D}" sibTransId="{F280E8FD-305F-3C49-B203-7AFCE8F8A0AD}"/>
    <dgm:cxn modelId="{FA80D462-29E6-4758-936A-FEAFB11DF2FF}" type="presOf" srcId="{589905FE-89FD-43FD-870C-F4F079ECC4E0}" destId="{189932AD-8AAE-6649-8D5A-0843ABF2E0F3}" srcOrd="0" destOrd="1" presId="urn:microsoft.com/office/officeart/2005/8/layout/hList1"/>
    <dgm:cxn modelId="{290996A2-3C3B-294A-A8F5-8B2A130AD7AA}" type="presOf" srcId="{139A03CD-75E7-C649-900F-7A94334F0CBD}" destId="{189932AD-8AAE-6649-8D5A-0843ABF2E0F3}" srcOrd="0" destOrd="2" presId="urn:microsoft.com/office/officeart/2005/8/layout/hList1"/>
    <dgm:cxn modelId="{72D84A88-3BE2-B84F-B83F-F4E6802E6817}" type="presOf" srcId="{70A62DFD-ADAF-FB4C-BB75-3D9CDF8ADB6F}" destId="{189932AD-8AAE-6649-8D5A-0843ABF2E0F3}" srcOrd="0" destOrd="0" presId="urn:microsoft.com/office/officeart/2005/8/layout/hList1"/>
    <dgm:cxn modelId="{571E8E0D-0299-5F4D-89E1-BC380CAE5F2C}" type="presOf" srcId="{F8B5B9F1-7109-BE4F-A538-DA2E771F90DD}" destId="{08F9E23A-4C94-2641-883E-C850A7404C3B}" srcOrd="0" destOrd="0" presId="urn:microsoft.com/office/officeart/2005/8/layout/hList1"/>
    <dgm:cxn modelId="{23E7AEF8-8440-9143-92AE-5AF4E8C0B246}" srcId="{482911C0-48D1-2E43-9C14-4A812B5C74B6}" destId="{7FF4A7A9-DACC-DF4A-90AD-43E6E246B117}" srcOrd="1" destOrd="0" parTransId="{9EFBDD16-3F4F-F547-9A1F-E47D9B92434B}" sibTransId="{6D213859-5AFF-1D4C-AB91-FF0D5A47FAB1}"/>
    <dgm:cxn modelId="{71F3DA92-B8E7-C541-A40E-2C5CAA2418C4}" type="presOf" srcId="{482911C0-48D1-2E43-9C14-4A812B5C74B6}" destId="{AADBA7F8-A040-9445-BCDF-60327875F2DC}" srcOrd="0" destOrd="0" presId="urn:microsoft.com/office/officeart/2005/8/layout/hList1"/>
    <dgm:cxn modelId="{87C1E8E2-9CEF-4440-8DC8-835ADCE7B573}" type="presParOf" srcId="{AADBA7F8-A040-9445-BCDF-60327875F2DC}" destId="{70FBC9C4-4B6D-5045-8DD9-31161E130863}" srcOrd="0" destOrd="0" presId="urn:microsoft.com/office/officeart/2005/8/layout/hList1"/>
    <dgm:cxn modelId="{E08A05DC-A498-9A49-99C6-5184A43963DD}" type="presParOf" srcId="{70FBC9C4-4B6D-5045-8DD9-31161E130863}" destId="{55326DA8-F9DF-B54E-B4E1-48560701B296}" srcOrd="0" destOrd="0" presId="urn:microsoft.com/office/officeart/2005/8/layout/hList1"/>
    <dgm:cxn modelId="{C36B2258-3462-824C-A946-CFE5EC609A1B}" type="presParOf" srcId="{70FBC9C4-4B6D-5045-8DD9-31161E130863}" destId="{08F9E23A-4C94-2641-883E-C850A7404C3B}" srcOrd="1" destOrd="0" presId="urn:microsoft.com/office/officeart/2005/8/layout/hList1"/>
    <dgm:cxn modelId="{9EEFB66D-39D1-B14D-8DC3-056F3256740B}" type="presParOf" srcId="{AADBA7F8-A040-9445-BCDF-60327875F2DC}" destId="{FE03B74F-B30E-5346-BC62-4B2843632C6E}" srcOrd="1" destOrd="0" presId="urn:microsoft.com/office/officeart/2005/8/layout/hList1"/>
    <dgm:cxn modelId="{A929FE6B-B463-A34C-A88B-297C4A32E16D}" type="presParOf" srcId="{AADBA7F8-A040-9445-BCDF-60327875F2DC}" destId="{78CABC90-8C13-9745-8345-D6A94A82A387}" srcOrd="2" destOrd="0" presId="urn:microsoft.com/office/officeart/2005/8/layout/hList1"/>
    <dgm:cxn modelId="{E8C0F919-3418-424F-B34F-5813E74A1269}" type="presParOf" srcId="{78CABC90-8C13-9745-8345-D6A94A82A387}" destId="{71F54BA2-96F2-5A48-902D-596453B7EA8A}" srcOrd="0" destOrd="0" presId="urn:microsoft.com/office/officeart/2005/8/layout/hList1"/>
    <dgm:cxn modelId="{7EB23EFC-A80E-A34E-903B-DB0988D1363C}" type="presParOf" srcId="{78CABC90-8C13-9745-8345-D6A94A82A387}" destId="{189932AD-8AAE-6649-8D5A-0843ABF2E0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2911C0-48D1-2E43-9C14-4A812B5C74B6}" type="doc">
      <dgm:prSet loTypeId="urn:microsoft.com/office/officeart/2005/8/layout/hList1" loCatId="" qsTypeId="urn:microsoft.com/office/officeart/2005/8/quickstyle/simple4" qsCatId="simple" csTypeId="urn:microsoft.com/office/officeart/2005/8/colors/accent4_2" csCatId="accent4" phldr="1"/>
      <dgm:spPr/>
      <dgm:t>
        <a:bodyPr/>
        <a:lstStyle/>
        <a:p>
          <a:endParaRPr lang="en-US"/>
        </a:p>
      </dgm:t>
    </dgm:pt>
    <dgm:pt modelId="{E14E273F-EBA4-8D46-A5D8-CAA80AF885C2}">
      <dgm:prSet phldrT="[Text]" custT="1"/>
      <dgm:spPr/>
      <dgm:t>
        <a:bodyPr/>
        <a:lstStyle/>
        <a:p>
          <a:r>
            <a:rPr lang="en-US" sz="1800" dirty="0" smtClean="0"/>
            <a:t>Family of four all requesting Family Medical</a:t>
          </a:r>
          <a:endParaRPr lang="en-US" sz="1800" dirty="0"/>
        </a:p>
      </dgm:t>
    </dgm:pt>
    <dgm:pt modelId="{503B22C7-5469-9048-B7E9-DC18F9B16B2D}" type="parTrans" cxnId="{B530F1A9-19E0-E942-A40C-5C711C44BAA3}">
      <dgm:prSet/>
      <dgm:spPr/>
      <dgm:t>
        <a:bodyPr/>
        <a:lstStyle/>
        <a:p>
          <a:endParaRPr lang="en-US"/>
        </a:p>
      </dgm:t>
    </dgm:pt>
    <dgm:pt modelId="{F280E8FD-305F-3C49-B203-7AFCE8F8A0AD}" type="sibTrans" cxnId="{B530F1A9-19E0-E942-A40C-5C711C44BAA3}">
      <dgm:prSet/>
      <dgm:spPr/>
      <dgm:t>
        <a:bodyPr/>
        <a:lstStyle/>
        <a:p>
          <a:endParaRPr lang="en-US"/>
        </a:p>
      </dgm:t>
    </dgm:pt>
    <dgm:pt modelId="{F8B5B9F1-7109-BE4F-A538-DA2E771F90DD}">
      <dgm:prSet phldrT="[Text]" custT="1"/>
      <dgm:spPr/>
      <dgm:t>
        <a:bodyPr/>
        <a:lstStyle/>
        <a:p>
          <a:r>
            <a:rPr lang="en-US" sz="1800" dirty="0" smtClean="0"/>
            <a:t>Add all applicants at the same time to a Medical program block.</a:t>
          </a:r>
          <a:endParaRPr lang="en-US" sz="1800" dirty="0"/>
        </a:p>
      </dgm:t>
    </dgm:pt>
    <dgm:pt modelId="{E9C238F4-3BFD-2846-875B-FA5E43852BE7}" type="parTrans" cxnId="{CBE5A2F9-11E3-8745-B8F7-4F0987FF27F8}">
      <dgm:prSet/>
      <dgm:spPr/>
      <dgm:t>
        <a:bodyPr/>
        <a:lstStyle/>
        <a:p>
          <a:endParaRPr lang="en-US"/>
        </a:p>
      </dgm:t>
    </dgm:pt>
    <dgm:pt modelId="{5A8D5811-1260-3C45-8330-5828F71FCAFE}" type="sibTrans" cxnId="{CBE5A2F9-11E3-8745-B8F7-4F0987FF27F8}">
      <dgm:prSet/>
      <dgm:spPr/>
      <dgm:t>
        <a:bodyPr/>
        <a:lstStyle/>
        <a:p>
          <a:endParaRPr lang="en-US"/>
        </a:p>
      </dgm:t>
    </dgm:pt>
    <dgm:pt modelId="{7FF4A7A9-DACC-DF4A-90AD-43E6E246B117}">
      <dgm:prSet phldrT="[Text]" custT="1"/>
      <dgm:spPr/>
      <dgm:t>
        <a:bodyPr/>
        <a:lstStyle/>
        <a:p>
          <a:r>
            <a:rPr lang="en-US" sz="1800" dirty="0" smtClean="0"/>
            <a:t>Same family of four but one child is requesting HCBS</a:t>
          </a:r>
          <a:endParaRPr lang="en-US" sz="1800" dirty="0"/>
        </a:p>
      </dgm:t>
    </dgm:pt>
    <dgm:pt modelId="{9EFBDD16-3F4F-F547-9A1F-E47D9B92434B}" type="parTrans" cxnId="{23E7AEF8-8440-9143-92AE-5AF4E8C0B246}">
      <dgm:prSet/>
      <dgm:spPr/>
      <dgm:t>
        <a:bodyPr/>
        <a:lstStyle/>
        <a:p>
          <a:endParaRPr lang="en-US"/>
        </a:p>
      </dgm:t>
    </dgm:pt>
    <dgm:pt modelId="{6D213859-5AFF-1D4C-AB91-FF0D5A47FAB1}" type="sibTrans" cxnId="{23E7AEF8-8440-9143-92AE-5AF4E8C0B246}">
      <dgm:prSet/>
      <dgm:spPr/>
      <dgm:t>
        <a:bodyPr/>
        <a:lstStyle/>
        <a:p>
          <a:endParaRPr lang="en-US"/>
        </a:p>
      </dgm:t>
    </dgm:pt>
    <dgm:pt modelId="{70A62DFD-ADAF-FB4C-BB75-3D9CDF8ADB6F}">
      <dgm:prSet phldrT="[Text]" custT="1"/>
      <dgm:spPr/>
      <dgm:t>
        <a:bodyPr/>
        <a:lstStyle/>
        <a:p>
          <a:r>
            <a:rPr lang="en-US" sz="1800" dirty="0" smtClean="0"/>
            <a:t>Family Medical applicants are added to the same Medical program block at the same time. Other child will need a separate Medical program block.</a:t>
          </a:r>
          <a:endParaRPr lang="en-US" sz="1800" dirty="0"/>
        </a:p>
      </dgm:t>
    </dgm:pt>
    <dgm:pt modelId="{351EEB06-E6E2-204A-87A0-C1882F6E21C2}" type="parTrans" cxnId="{9C40AFF8-1C4A-2E40-A434-8B0295B82776}">
      <dgm:prSet/>
      <dgm:spPr/>
      <dgm:t>
        <a:bodyPr/>
        <a:lstStyle/>
        <a:p>
          <a:endParaRPr lang="en-US"/>
        </a:p>
      </dgm:t>
    </dgm:pt>
    <dgm:pt modelId="{3B4EDD56-6586-E842-9EBE-C27B05D26F49}" type="sibTrans" cxnId="{9C40AFF8-1C4A-2E40-A434-8B0295B82776}">
      <dgm:prSet/>
      <dgm:spPr/>
      <dgm:t>
        <a:bodyPr/>
        <a:lstStyle/>
        <a:p>
          <a:endParaRPr lang="en-US"/>
        </a:p>
      </dgm:t>
    </dgm:pt>
    <dgm:pt modelId="{139A03CD-75E7-C649-900F-7A94334F0CBD}">
      <dgm:prSet phldrT="[Text]" custT="1"/>
      <dgm:spPr/>
      <dgm:t>
        <a:bodyPr/>
        <a:lstStyle/>
        <a:p>
          <a:r>
            <a:rPr lang="en-US" sz="1800" dirty="0" smtClean="0"/>
            <a:t>Only one program can be added during the initial Registration process.</a:t>
          </a:r>
          <a:endParaRPr lang="en-US" sz="1800" dirty="0"/>
        </a:p>
      </dgm:t>
    </dgm:pt>
    <dgm:pt modelId="{451E45DC-0900-8A4D-A1E1-AE990A52EE2B}" type="parTrans" cxnId="{491A3B81-CA7F-4743-9223-B28121C76094}">
      <dgm:prSet/>
      <dgm:spPr/>
      <dgm:t>
        <a:bodyPr/>
        <a:lstStyle/>
        <a:p>
          <a:endParaRPr lang="en-US"/>
        </a:p>
      </dgm:t>
    </dgm:pt>
    <dgm:pt modelId="{7D2060D1-F0A1-FD4D-A1DC-07E9067F7E21}" type="sibTrans" cxnId="{491A3B81-CA7F-4743-9223-B28121C76094}">
      <dgm:prSet/>
      <dgm:spPr/>
      <dgm:t>
        <a:bodyPr/>
        <a:lstStyle/>
        <a:p>
          <a:endParaRPr lang="en-US"/>
        </a:p>
      </dgm:t>
    </dgm:pt>
    <dgm:pt modelId="{F5E6ECFC-F688-4BF0-9407-29F3E2596F10}">
      <dgm:prSet phldrT="[Text]" custT="1"/>
      <dgm:spPr/>
      <dgm:t>
        <a:bodyPr/>
        <a:lstStyle/>
        <a:p>
          <a:endParaRPr lang="en-US" sz="1800" dirty="0"/>
        </a:p>
      </dgm:t>
    </dgm:pt>
    <dgm:pt modelId="{0EFB8EF1-F556-41FD-8E70-7B18FE5A4910}" type="parTrans" cxnId="{F0094E90-0C45-4E89-8C17-E16371641EDD}">
      <dgm:prSet/>
      <dgm:spPr/>
      <dgm:t>
        <a:bodyPr/>
        <a:lstStyle/>
        <a:p>
          <a:endParaRPr lang="en-US"/>
        </a:p>
      </dgm:t>
    </dgm:pt>
    <dgm:pt modelId="{00D13CFC-E128-4CC9-940C-0717CA52D182}" type="sibTrans" cxnId="{F0094E90-0C45-4E89-8C17-E16371641EDD}">
      <dgm:prSet/>
      <dgm:spPr/>
      <dgm:t>
        <a:bodyPr/>
        <a:lstStyle/>
        <a:p>
          <a:endParaRPr lang="en-US"/>
        </a:p>
      </dgm:t>
    </dgm:pt>
    <dgm:pt modelId="{AADBA7F8-A040-9445-BCDF-60327875F2DC}" type="pres">
      <dgm:prSet presAssocID="{482911C0-48D1-2E43-9C14-4A812B5C74B6}" presName="Name0" presStyleCnt="0">
        <dgm:presLayoutVars>
          <dgm:dir/>
          <dgm:animLvl val="lvl"/>
          <dgm:resizeHandles val="exact"/>
        </dgm:presLayoutVars>
      </dgm:prSet>
      <dgm:spPr/>
      <dgm:t>
        <a:bodyPr/>
        <a:lstStyle/>
        <a:p>
          <a:endParaRPr lang="en-US"/>
        </a:p>
      </dgm:t>
    </dgm:pt>
    <dgm:pt modelId="{70FBC9C4-4B6D-5045-8DD9-31161E130863}" type="pres">
      <dgm:prSet presAssocID="{E14E273F-EBA4-8D46-A5D8-CAA80AF885C2}" presName="composite" presStyleCnt="0"/>
      <dgm:spPr/>
    </dgm:pt>
    <dgm:pt modelId="{55326DA8-F9DF-B54E-B4E1-48560701B296}" type="pres">
      <dgm:prSet presAssocID="{E14E273F-EBA4-8D46-A5D8-CAA80AF885C2}" presName="parTx" presStyleLbl="alignNode1" presStyleIdx="0" presStyleCnt="2">
        <dgm:presLayoutVars>
          <dgm:chMax val="0"/>
          <dgm:chPref val="0"/>
          <dgm:bulletEnabled val="1"/>
        </dgm:presLayoutVars>
      </dgm:prSet>
      <dgm:spPr/>
      <dgm:t>
        <a:bodyPr/>
        <a:lstStyle/>
        <a:p>
          <a:endParaRPr lang="en-US"/>
        </a:p>
      </dgm:t>
    </dgm:pt>
    <dgm:pt modelId="{08F9E23A-4C94-2641-883E-C850A7404C3B}" type="pres">
      <dgm:prSet presAssocID="{E14E273F-EBA4-8D46-A5D8-CAA80AF885C2}" presName="desTx" presStyleLbl="alignAccFollowNode1" presStyleIdx="0" presStyleCnt="2">
        <dgm:presLayoutVars>
          <dgm:bulletEnabled val="1"/>
        </dgm:presLayoutVars>
      </dgm:prSet>
      <dgm:spPr/>
      <dgm:t>
        <a:bodyPr/>
        <a:lstStyle/>
        <a:p>
          <a:endParaRPr lang="en-US"/>
        </a:p>
      </dgm:t>
    </dgm:pt>
    <dgm:pt modelId="{FE03B74F-B30E-5346-BC62-4B2843632C6E}" type="pres">
      <dgm:prSet presAssocID="{F280E8FD-305F-3C49-B203-7AFCE8F8A0AD}" presName="space" presStyleCnt="0"/>
      <dgm:spPr/>
    </dgm:pt>
    <dgm:pt modelId="{78CABC90-8C13-9745-8345-D6A94A82A387}" type="pres">
      <dgm:prSet presAssocID="{7FF4A7A9-DACC-DF4A-90AD-43E6E246B117}" presName="composite" presStyleCnt="0"/>
      <dgm:spPr/>
    </dgm:pt>
    <dgm:pt modelId="{71F54BA2-96F2-5A48-902D-596453B7EA8A}" type="pres">
      <dgm:prSet presAssocID="{7FF4A7A9-DACC-DF4A-90AD-43E6E246B117}" presName="parTx" presStyleLbl="alignNode1" presStyleIdx="1" presStyleCnt="2">
        <dgm:presLayoutVars>
          <dgm:chMax val="0"/>
          <dgm:chPref val="0"/>
          <dgm:bulletEnabled val="1"/>
        </dgm:presLayoutVars>
      </dgm:prSet>
      <dgm:spPr/>
      <dgm:t>
        <a:bodyPr/>
        <a:lstStyle/>
        <a:p>
          <a:endParaRPr lang="en-US"/>
        </a:p>
      </dgm:t>
    </dgm:pt>
    <dgm:pt modelId="{189932AD-8AAE-6649-8D5A-0843ABF2E0F3}" type="pres">
      <dgm:prSet presAssocID="{7FF4A7A9-DACC-DF4A-90AD-43E6E246B117}" presName="desTx" presStyleLbl="alignAccFollowNode1" presStyleIdx="1" presStyleCnt="2">
        <dgm:presLayoutVars>
          <dgm:bulletEnabled val="1"/>
        </dgm:presLayoutVars>
      </dgm:prSet>
      <dgm:spPr/>
      <dgm:t>
        <a:bodyPr/>
        <a:lstStyle/>
        <a:p>
          <a:endParaRPr lang="en-US"/>
        </a:p>
      </dgm:t>
    </dgm:pt>
  </dgm:ptLst>
  <dgm:cxnLst>
    <dgm:cxn modelId="{491A3B81-CA7F-4743-9223-B28121C76094}" srcId="{7FF4A7A9-DACC-DF4A-90AD-43E6E246B117}" destId="{139A03CD-75E7-C649-900F-7A94334F0CBD}" srcOrd="2" destOrd="0" parTransId="{451E45DC-0900-8A4D-A1E1-AE990A52EE2B}" sibTransId="{7D2060D1-F0A1-FD4D-A1DC-07E9067F7E21}"/>
    <dgm:cxn modelId="{432AFB0E-5D9A-4655-B03F-60F4444B9A60}" type="presOf" srcId="{E14E273F-EBA4-8D46-A5D8-CAA80AF885C2}" destId="{55326DA8-F9DF-B54E-B4E1-48560701B296}" srcOrd="0" destOrd="0" presId="urn:microsoft.com/office/officeart/2005/8/layout/hList1"/>
    <dgm:cxn modelId="{42E9F6BC-CDAC-4346-A16F-116CBB5DE552}" type="presOf" srcId="{482911C0-48D1-2E43-9C14-4A812B5C74B6}" destId="{AADBA7F8-A040-9445-BCDF-60327875F2DC}" srcOrd="0" destOrd="0" presId="urn:microsoft.com/office/officeart/2005/8/layout/hList1"/>
    <dgm:cxn modelId="{202490CF-92AD-4B5A-A01D-C8B398867FA4}" type="presOf" srcId="{F5E6ECFC-F688-4BF0-9407-29F3E2596F10}" destId="{189932AD-8AAE-6649-8D5A-0843ABF2E0F3}" srcOrd="0" destOrd="1" presId="urn:microsoft.com/office/officeart/2005/8/layout/hList1"/>
    <dgm:cxn modelId="{B530F1A9-19E0-E942-A40C-5C711C44BAA3}" srcId="{482911C0-48D1-2E43-9C14-4A812B5C74B6}" destId="{E14E273F-EBA4-8D46-A5D8-CAA80AF885C2}" srcOrd="0" destOrd="0" parTransId="{503B22C7-5469-9048-B7E9-DC18F9B16B2D}" sibTransId="{F280E8FD-305F-3C49-B203-7AFCE8F8A0AD}"/>
    <dgm:cxn modelId="{37E33255-E642-48B8-82BE-959295C6DE62}" type="presOf" srcId="{139A03CD-75E7-C649-900F-7A94334F0CBD}" destId="{189932AD-8AAE-6649-8D5A-0843ABF2E0F3}" srcOrd="0" destOrd="2" presId="urn:microsoft.com/office/officeart/2005/8/layout/hList1"/>
    <dgm:cxn modelId="{9C40AFF8-1C4A-2E40-A434-8B0295B82776}" srcId="{7FF4A7A9-DACC-DF4A-90AD-43E6E246B117}" destId="{70A62DFD-ADAF-FB4C-BB75-3D9CDF8ADB6F}" srcOrd="0" destOrd="0" parTransId="{351EEB06-E6E2-204A-87A0-C1882F6E21C2}" sibTransId="{3B4EDD56-6586-E842-9EBE-C27B05D26F49}"/>
    <dgm:cxn modelId="{23E7AEF8-8440-9143-92AE-5AF4E8C0B246}" srcId="{482911C0-48D1-2E43-9C14-4A812B5C74B6}" destId="{7FF4A7A9-DACC-DF4A-90AD-43E6E246B117}" srcOrd="1" destOrd="0" parTransId="{9EFBDD16-3F4F-F547-9A1F-E47D9B92434B}" sibTransId="{6D213859-5AFF-1D4C-AB91-FF0D5A47FAB1}"/>
    <dgm:cxn modelId="{86541E07-FCA7-4F27-B7E9-91298B9A5AFA}" type="presOf" srcId="{F8B5B9F1-7109-BE4F-A538-DA2E771F90DD}" destId="{08F9E23A-4C94-2641-883E-C850A7404C3B}" srcOrd="0" destOrd="0" presId="urn:microsoft.com/office/officeart/2005/8/layout/hList1"/>
    <dgm:cxn modelId="{BF586272-C69C-427E-BF07-2A7315F4304E}" type="presOf" srcId="{7FF4A7A9-DACC-DF4A-90AD-43E6E246B117}" destId="{71F54BA2-96F2-5A48-902D-596453B7EA8A}" srcOrd="0" destOrd="0" presId="urn:microsoft.com/office/officeart/2005/8/layout/hList1"/>
    <dgm:cxn modelId="{F2352E56-35EA-4E80-9AEB-7285E4803DFE}" type="presOf" srcId="{70A62DFD-ADAF-FB4C-BB75-3D9CDF8ADB6F}" destId="{189932AD-8AAE-6649-8D5A-0843ABF2E0F3}" srcOrd="0" destOrd="0" presId="urn:microsoft.com/office/officeart/2005/8/layout/hList1"/>
    <dgm:cxn modelId="{CBE5A2F9-11E3-8745-B8F7-4F0987FF27F8}" srcId="{E14E273F-EBA4-8D46-A5D8-CAA80AF885C2}" destId="{F8B5B9F1-7109-BE4F-A538-DA2E771F90DD}" srcOrd="0" destOrd="0" parTransId="{E9C238F4-3BFD-2846-875B-FA5E43852BE7}" sibTransId="{5A8D5811-1260-3C45-8330-5828F71FCAFE}"/>
    <dgm:cxn modelId="{F0094E90-0C45-4E89-8C17-E16371641EDD}" srcId="{7FF4A7A9-DACC-DF4A-90AD-43E6E246B117}" destId="{F5E6ECFC-F688-4BF0-9407-29F3E2596F10}" srcOrd="1" destOrd="0" parTransId="{0EFB8EF1-F556-41FD-8E70-7B18FE5A4910}" sibTransId="{00D13CFC-E128-4CC9-940C-0717CA52D182}"/>
    <dgm:cxn modelId="{4642D08B-6FE6-4F34-81B9-334089D9CB43}" type="presParOf" srcId="{AADBA7F8-A040-9445-BCDF-60327875F2DC}" destId="{70FBC9C4-4B6D-5045-8DD9-31161E130863}" srcOrd="0" destOrd="0" presId="urn:microsoft.com/office/officeart/2005/8/layout/hList1"/>
    <dgm:cxn modelId="{B04ACFBF-4373-4EBF-B19D-C088186F8423}" type="presParOf" srcId="{70FBC9C4-4B6D-5045-8DD9-31161E130863}" destId="{55326DA8-F9DF-B54E-B4E1-48560701B296}" srcOrd="0" destOrd="0" presId="urn:microsoft.com/office/officeart/2005/8/layout/hList1"/>
    <dgm:cxn modelId="{FDE7E019-2D81-436D-B08A-59DA81D71826}" type="presParOf" srcId="{70FBC9C4-4B6D-5045-8DD9-31161E130863}" destId="{08F9E23A-4C94-2641-883E-C850A7404C3B}" srcOrd="1" destOrd="0" presId="urn:microsoft.com/office/officeart/2005/8/layout/hList1"/>
    <dgm:cxn modelId="{51FB95F6-3170-4F74-AA7D-9A303388A709}" type="presParOf" srcId="{AADBA7F8-A040-9445-BCDF-60327875F2DC}" destId="{FE03B74F-B30E-5346-BC62-4B2843632C6E}" srcOrd="1" destOrd="0" presId="urn:microsoft.com/office/officeart/2005/8/layout/hList1"/>
    <dgm:cxn modelId="{106607D0-B46D-468C-883C-BB0363DA9F23}" type="presParOf" srcId="{AADBA7F8-A040-9445-BCDF-60327875F2DC}" destId="{78CABC90-8C13-9745-8345-D6A94A82A387}" srcOrd="2" destOrd="0" presId="urn:microsoft.com/office/officeart/2005/8/layout/hList1"/>
    <dgm:cxn modelId="{D9D35206-82D5-4A66-969E-094799E31A67}" type="presParOf" srcId="{78CABC90-8C13-9745-8345-D6A94A82A387}" destId="{71F54BA2-96F2-5A48-902D-596453B7EA8A}" srcOrd="0" destOrd="0" presId="urn:microsoft.com/office/officeart/2005/8/layout/hList1"/>
    <dgm:cxn modelId="{B426469A-008F-4033-A536-17FDC6891A2F}" type="presParOf" srcId="{78CABC90-8C13-9745-8345-D6A94A82A387}" destId="{189932AD-8AAE-6649-8D5A-0843ABF2E0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187F0-5DC5-4FB3-9E98-0A8D9070EAE8}">
      <dsp:nvSpPr>
        <dsp:cNvPr id="0" name=""/>
        <dsp:cNvSpPr/>
      </dsp:nvSpPr>
      <dsp:spPr>
        <a:xfrm>
          <a:off x="0" y="0"/>
          <a:ext cx="6477000" cy="759188"/>
        </a:xfrm>
        <a:prstGeom prst="roundRect">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sz="2000" kern="1200" dirty="0" smtClean="0">
              <a:latin typeface="Arial" pitchFamily="34" charset="0"/>
              <a:cs typeface="Arial" pitchFamily="34" charset="0"/>
            </a:rPr>
            <a:t>KEES will return every person whose Date of Birth matches according to the following:</a:t>
          </a:r>
          <a:endParaRPr lang="en-US" sz="2000" kern="1200" dirty="0">
            <a:latin typeface="Arial" pitchFamily="34" charset="0"/>
            <a:cs typeface="Arial" pitchFamily="34" charset="0"/>
          </a:endParaRPr>
        </a:p>
      </dsp:txBody>
      <dsp:txXfrm>
        <a:off x="37061" y="37061"/>
        <a:ext cx="6402878" cy="685066"/>
      </dsp:txXfrm>
    </dsp:sp>
    <dsp:sp modelId="{64291BC9-D288-4D6F-823C-573EF99C1F80}">
      <dsp:nvSpPr>
        <dsp:cNvPr id="0" name=""/>
        <dsp:cNvSpPr/>
      </dsp:nvSpPr>
      <dsp:spPr>
        <a:xfrm>
          <a:off x="0" y="801524"/>
          <a:ext cx="6477000" cy="1671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645" tIns="22860" rIns="128016" bIns="22860" numCol="1" spcCol="1270" anchor="ctr" anchorCtr="0">
          <a:noAutofit/>
        </a:bodyPr>
        <a:lstStyle/>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Month may be off by +1 or -1</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Ex: 11/07/01 would return 10/07/01 and 12/07/01</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Day may be off by +1 or -1</a:t>
          </a:r>
          <a:endParaRPr lang="en-US" sz="1800" kern="1200" dirty="0">
            <a:latin typeface="Arial" pitchFamily="34" charset="0"/>
            <a:cs typeface="Arial" pitchFamily="34" charset="0"/>
          </a:endParaRPr>
        </a:p>
        <a:p>
          <a:pPr marL="342900" lvl="2" indent="-171450" algn="just" defTabSz="800100">
            <a:lnSpc>
              <a:spcPct val="90000"/>
            </a:lnSpc>
            <a:spcBef>
              <a:spcPct val="0"/>
            </a:spcBef>
            <a:spcAft>
              <a:spcPct val="20000"/>
            </a:spcAft>
            <a:buChar char="••"/>
          </a:pPr>
          <a:r>
            <a:rPr lang="en-US" sz="1800" kern="1200" dirty="0" smtClean="0">
              <a:latin typeface="Arial" pitchFamily="34" charset="0"/>
              <a:cs typeface="Arial" pitchFamily="34" charset="0"/>
            </a:rPr>
            <a:t>Ex: 11/07/01 would return 11/06/01 and 11/08/01</a:t>
          </a:r>
          <a:endParaRPr lang="en-US" sz="1800" kern="1200" dirty="0">
            <a:latin typeface="Arial" pitchFamily="34" charset="0"/>
            <a:cs typeface="Arial" pitchFamily="34" charset="0"/>
          </a:endParaRPr>
        </a:p>
        <a:p>
          <a:pPr marL="171450" lvl="1" indent="-171450" algn="just" defTabSz="800100">
            <a:lnSpc>
              <a:spcPct val="90000"/>
            </a:lnSpc>
            <a:spcBef>
              <a:spcPct val="0"/>
            </a:spcBef>
            <a:spcAft>
              <a:spcPct val="20000"/>
            </a:spcAft>
            <a:buChar char="••"/>
          </a:pPr>
          <a:r>
            <a:rPr lang="en-US" sz="1800" kern="1200" dirty="0" smtClean="0">
              <a:latin typeface="Arial" pitchFamily="34" charset="0"/>
              <a:cs typeface="Arial" pitchFamily="34" charset="0"/>
            </a:rPr>
            <a:t>Year may be off by +1 or -1</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Ex: 11/07/01 would return 11/07/00 and 11/07/02</a:t>
          </a:r>
          <a:endParaRPr lang="en-US" sz="1800" kern="1200" dirty="0">
            <a:latin typeface="Arial" pitchFamily="34" charset="0"/>
            <a:cs typeface="Arial" pitchFamily="34" charset="0"/>
          </a:endParaRPr>
        </a:p>
      </dsp:txBody>
      <dsp:txXfrm>
        <a:off x="0" y="801524"/>
        <a:ext cx="6477000" cy="1671785"/>
      </dsp:txXfrm>
    </dsp:sp>
    <dsp:sp modelId="{387630E4-556A-428D-86D5-70B7346940F6}">
      <dsp:nvSpPr>
        <dsp:cNvPr id="0" name=""/>
        <dsp:cNvSpPr/>
      </dsp:nvSpPr>
      <dsp:spPr>
        <a:xfrm>
          <a:off x="0" y="2559404"/>
          <a:ext cx="6477000" cy="770498"/>
        </a:xfrm>
        <a:prstGeom prst="roundRect">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sz="2000" kern="1200" dirty="0" smtClean="0">
              <a:latin typeface="Arial" pitchFamily="34" charset="0"/>
              <a:cs typeface="Arial" pitchFamily="34" charset="0"/>
            </a:rPr>
            <a:t>KEES will return every person whose Social Security Number matches according to the following:</a:t>
          </a:r>
          <a:endParaRPr lang="en-US" sz="2000" kern="1200" dirty="0">
            <a:latin typeface="Arial" pitchFamily="34" charset="0"/>
            <a:cs typeface="Arial" pitchFamily="34" charset="0"/>
          </a:endParaRPr>
        </a:p>
      </dsp:txBody>
      <dsp:txXfrm>
        <a:off x="37613" y="2597017"/>
        <a:ext cx="6401774" cy="695272"/>
      </dsp:txXfrm>
    </dsp:sp>
    <dsp:sp modelId="{5CB0FD4E-4A07-48B7-ADFD-CD80EC7D4566}">
      <dsp:nvSpPr>
        <dsp:cNvPr id="0" name=""/>
        <dsp:cNvSpPr/>
      </dsp:nvSpPr>
      <dsp:spPr>
        <a:xfrm>
          <a:off x="0" y="3279012"/>
          <a:ext cx="6477000" cy="124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645" tIns="22860" rIns="128016" bIns="22860" numCol="1" spcCol="1270" anchor="ctr" anchorCtr="0">
          <a:noAutofit/>
        </a:bodyPr>
        <a:lstStyle/>
        <a:p>
          <a:pPr marL="171450" lvl="1" indent="-171450" algn="just" defTabSz="800100">
            <a:lnSpc>
              <a:spcPct val="90000"/>
            </a:lnSpc>
            <a:spcBef>
              <a:spcPct val="0"/>
            </a:spcBef>
            <a:spcAft>
              <a:spcPct val="20000"/>
            </a:spcAft>
            <a:buChar char="••"/>
          </a:pPr>
          <a:r>
            <a:rPr lang="en-US" sz="1800" kern="1200" dirty="0" smtClean="0">
              <a:latin typeface="Arial" pitchFamily="34" charset="0"/>
              <a:cs typeface="Arial" pitchFamily="34" charset="0"/>
            </a:rPr>
            <a:t>SSN may be off by +1 or -1 in any </a:t>
          </a:r>
          <a:r>
            <a:rPr lang="en-US" sz="1800" u="sng" kern="1200" dirty="0" smtClean="0">
              <a:latin typeface="Arial" pitchFamily="34" charset="0"/>
              <a:cs typeface="Arial" pitchFamily="34" charset="0"/>
            </a:rPr>
            <a:t>one</a:t>
          </a:r>
          <a:r>
            <a:rPr lang="en-US" sz="1800" u="none" kern="1200" dirty="0" smtClean="0">
              <a:latin typeface="Arial" pitchFamily="34" charset="0"/>
              <a:cs typeface="Arial" pitchFamily="34" charset="0"/>
            </a:rPr>
            <a:t> of</a:t>
          </a:r>
          <a:r>
            <a:rPr lang="en-US" sz="1800" kern="1200" dirty="0" smtClean="0">
              <a:latin typeface="Arial" pitchFamily="34" charset="0"/>
              <a:cs typeface="Arial" pitchFamily="34" charset="0"/>
            </a:rPr>
            <a:t> the sections (first 3 numbers; middle 2 numbers; last 4 numbers)</a:t>
          </a:r>
          <a:endParaRPr lang="en-US" sz="1800" kern="1200" dirty="0">
            <a:latin typeface="Arial" pitchFamily="34" charset="0"/>
            <a:cs typeface="Arial" pitchFamily="34" charset="0"/>
          </a:endParaRPr>
        </a:p>
        <a:p>
          <a:pPr marL="342900" lvl="2"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SSN 123-45-6789 looking at the first 3 numbers only:</a:t>
          </a:r>
          <a:endParaRPr lang="en-US" sz="1800" kern="1200" dirty="0">
            <a:latin typeface="Arial" pitchFamily="34" charset="0"/>
            <a:cs typeface="Arial" pitchFamily="34" charset="0"/>
          </a:endParaRPr>
        </a:p>
        <a:p>
          <a:pPr marL="514350" lvl="3" indent="-171450" algn="just" defTabSz="800100">
            <a:lnSpc>
              <a:spcPct val="90000"/>
            </a:lnSpc>
            <a:spcBef>
              <a:spcPct val="0"/>
            </a:spcBef>
            <a:spcAft>
              <a:spcPct val="20000"/>
            </a:spcAft>
            <a:buChar char="••"/>
          </a:pPr>
          <a:r>
            <a:rPr lang="en-US" sz="1800" kern="1200" dirty="0" smtClean="0">
              <a:latin typeface="Arial" pitchFamily="34" charset="0"/>
              <a:cs typeface="Arial" pitchFamily="34" charset="0"/>
            </a:rPr>
            <a:t>Could return 023, 223, 113, 133, 122, or 124</a:t>
          </a:r>
          <a:endParaRPr lang="en-US" sz="1800" kern="1200" dirty="0">
            <a:latin typeface="Arial" pitchFamily="34" charset="0"/>
            <a:cs typeface="Arial" pitchFamily="34" charset="0"/>
          </a:endParaRPr>
        </a:p>
      </dsp:txBody>
      <dsp:txXfrm>
        <a:off x="0" y="3279012"/>
        <a:ext cx="6477000" cy="1246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t>5/11/2015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itchFamily="34" charset="0"/>
                <a:cs typeface="Arial" pitchFamily="34" charset="0"/>
              </a:rPr>
              <a:t>Welcome participants to the training session.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Cover any housekeeping items such as:</a:t>
            </a:r>
          </a:p>
          <a:p>
            <a:pPr lvl="1"/>
            <a:r>
              <a:rPr lang="en-US" dirty="0" smtClean="0">
                <a:latin typeface="Arial" pitchFamily="34" charset="0"/>
                <a:cs typeface="Arial" pitchFamily="34" charset="0"/>
              </a:rPr>
              <a:t>The location of restrooms and </a:t>
            </a:r>
            <a:r>
              <a:rPr lang="en-US" dirty="0" err="1" smtClean="0">
                <a:latin typeface="Arial" pitchFamily="34" charset="0"/>
                <a:cs typeface="Arial" pitchFamily="34" charset="0"/>
              </a:rPr>
              <a:t>breakrooms</a:t>
            </a:r>
            <a:r>
              <a:rPr lang="en-US" dirty="0" smtClean="0">
                <a:latin typeface="Arial" pitchFamily="34" charset="0"/>
                <a:cs typeface="Arial" pitchFamily="34" charset="0"/>
              </a:rPr>
              <a:t>.</a:t>
            </a:r>
          </a:p>
          <a:p>
            <a:pPr lvl="1"/>
            <a:r>
              <a:rPr lang="en-US" dirty="0" smtClean="0">
                <a:latin typeface="Arial" pitchFamily="34" charset="0"/>
                <a:cs typeface="Arial" pitchFamily="34" charset="0"/>
              </a:rPr>
              <a:t>Ground rules for the training.</a:t>
            </a:r>
          </a:p>
          <a:p>
            <a:pPr lvl="1"/>
            <a:r>
              <a:rPr lang="en-US" dirty="0" smtClean="0">
                <a:latin typeface="Arial" pitchFamily="34" charset="0"/>
                <a:cs typeface="Arial" pitchFamily="34" charset="0"/>
              </a:rPr>
              <a:t>Instructor introductions.</a:t>
            </a:r>
          </a:p>
          <a:p>
            <a:pPr lvl="1"/>
            <a:r>
              <a:rPr lang="en-US" dirty="0" smtClean="0">
                <a:latin typeface="Arial" pitchFamily="34" charset="0"/>
                <a:cs typeface="Arial" pitchFamily="34" charset="0"/>
              </a:rPr>
              <a:t>Participant introductions.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Transition: Let’s talk about why we’re all here.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latin typeface="Arial" pitchFamily="34" charset="0"/>
                <a:cs typeface="Arial" pitchFamily="34" charset="0"/>
              </a:rPr>
              <a:t>Let’s take a closer look at what we will be covering in this course.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a:t>
            </a:fld>
            <a:endParaRPr lang="en-US"/>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PPS- (</a:t>
            </a:r>
            <a:r>
              <a:rPr lang="en-US" b="0" baseline="0" dirty="0" smtClean="0"/>
              <a:t>Prevention &amp; Protection Services) -</a:t>
            </a:r>
            <a:r>
              <a:rPr lang="en-US" baseline="0" dirty="0" smtClean="0">
                <a:latin typeface="Arial" pitchFamily="34" charset="0"/>
                <a:cs typeface="Arial" pitchFamily="34" charset="0"/>
              </a:rPr>
              <a:t> any specific/special process unique to PPS will have PPS called out on the slide as well as in the notes.</a:t>
            </a: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0" baseline="0" dirty="0" smtClean="0"/>
              <a:t>Let’s take a look at the Person Search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a:p>
        </p:txBody>
      </p:sp>
    </p:spTree>
    <p:extLst>
      <p:ext uri="{BB962C8B-B14F-4D97-AF65-F5344CB8AC3E}">
        <p14:creationId xmlns:p14="http://schemas.microsoft.com/office/powerpoint/2010/main" val="2650384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a:p>
        </p:txBody>
      </p:sp>
    </p:spTree>
    <p:extLst>
      <p:ext uri="{BB962C8B-B14F-4D97-AF65-F5344CB8AC3E}">
        <p14:creationId xmlns:p14="http://schemas.microsoft.com/office/powerpoint/2010/main" val="3651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This search criteria</a:t>
            </a:r>
            <a:r>
              <a:rPr lang="en-US" baseline="0" dirty="0" smtClean="0"/>
              <a:t> will be applied by KEES automatically.</a:t>
            </a:r>
          </a:p>
          <a:p>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Any </a:t>
            </a:r>
            <a:r>
              <a:rPr lang="en-US" dirty="0"/>
              <a:t>number of things on the screen can be searched for, with the exception of relationships, which has been disabled for Phase 2</a:t>
            </a:r>
            <a:r>
              <a:rPr lang="en-US" dirty="0" smtClean="0"/>
              <a:t>.</a:t>
            </a:r>
            <a:endParaRPr lang="en-US" dirty="0"/>
          </a:p>
          <a:p>
            <a:endParaRPr lang="en-US" dirty="0" smtClean="0"/>
          </a:p>
          <a:p>
            <a:endParaRPr lang="en-US" dirty="0" smtClean="0"/>
          </a:p>
          <a:p>
            <a:r>
              <a:rPr lang="en-US" b="0" baseline="0" dirty="0" smtClean="0"/>
              <a:t>Let’s look at how the wild card search works.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a:t>
            </a:fld>
            <a:endParaRPr lang="en-US"/>
          </a:p>
        </p:txBody>
      </p:sp>
    </p:spTree>
    <p:extLst>
      <p:ext uri="{BB962C8B-B14F-4D97-AF65-F5344CB8AC3E}">
        <p14:creationId xmlns:p14="http://schemas.microsoft.com/office/powerpoint/2010/main" val="3413675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a:p>
        </p:txBody>
      </p:sp>
    </p:spTree>
    <p:extLst>
      <p:ext uri="{BB962C8B-B14F-4D97-AF65-F5344CB8AC3E}">
        <p14:creationId xmlns:p14="http://schemas.microsoft.com/office/powerpoint/2010/main" val="251976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If too many</a:t>
            </a:r>
            <a:r>
              <a:rPr lang="en-US" b="0" baseline="0" dirty="0" smtClean="0"/>
              <a:t> candidates are returned, the user can click on Refine Your Search to go back to the Person Search page (maintaining previously entered info) and add additional info.</a:t>
            </a:r>
          </a:p>
          <a:p>
            <a:endParaRPr lang="en-US" b="0" baseline="0" dirty="0" smtClean="0"/>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a:p>
        </p:txBody>
      </p:sp>
    </p:spTree>
    <p:extLst>
      <p:ext uri="{BB962C8B-B14F-4D97-AF65-F5344CB8AC3E}">
        <p14:creationId xmlns:p14="http://schemas.microsoft.com/office/powerpoint/2010/main" val="4175107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baseline="0" dirty="0" smtClean="0"/>
              <a:t>We need to determine if this is the James Lemon we are looking for. The Case Number is a hyperlink. Any case numbers listed here will link the user to the Case Summary page for that particular case. The Case Summary page will provide the user with an overview of the case and all of the programs and persons associated with it.</a:t>
            </a:r>
          </a:p>
          <a:p>
            <a:endParaRPr lang="en-US" dirty="0" smtClean="0"/>
          </a:p>
          <a:p>
            <a:r>
              <a:rPr lang="en-US" b="0" dirty="0" smtClean="0"/>
              <a:t>Under the section labeled</a:t>
            </a:r>
            <a:r>
              <a:rPr lang="en-US" b="0" baseline="0" dirty="0" smtClean="0"/>
              <a:t> “Systems” – [KE=known to KEES, CS=known to CSE, FA=known to FACTS, KM=known to KMIS] – CS, FA, and KM will have NO indicators for Phase 2.</a:t>
            </a:r>
            <a:endParaRPr lang="en-US" b="1" dirty="0" smtClean="0"/>
          </a:p>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a:p>
        </p:txBody>
      </p:sp>
    </p:spTree>
    <p:extLst>
      <p:ext uri="{BB962C8B-B14F-4D97-AF65-F5344CB8AC3E}">
        <p14:creationId xmlns:p14="http://schemas.microsoft.com/office/powerpoint/2010/main" val="117074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 PPS Slide only ****</a:t>
            </a:r>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a:p>
        </p:txBody>
      </p:sp>
    </p:spTree>
    <p:extLst>
      <p:ext uri="{BB962C8B-B14F-4D97-AF65-F5344CB8AC3E}">
        <p14:creationId xmlns:p14="http://schemas.microsoft.com/office/powerpoint/2010/main" val="2508759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 PPS Slide only</a:t>
            </a:r>
          </a:p>
          <a:p>
            <a:endParaRPr lang="en-US" b="1" dirty="0" smtClean="0"/>
          </a:p>
          <a:p>
            <a:endParaRPr lang="en-US" b="1" dirty="0" smtClean="0"/>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a:p>
        </p:txBody>
      </p:sp>
    </p:spTree>
    <p:extLst>
      <p:ext uri="{BB962C8B-B14F-4D97-AF65-F5344CB8AC3E}">
        <p14:creationId xmlns:p14="http://schemas.microsoft.com/office/powerpoint/2010/main" val="758904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FCM</a:t>
            </a:r>
            <a:r>
              <a:rPr lang="en-US" b="0" baseline="0" dirty="0" smtClean="0"/>
              <a:t> = Foster care medical; ASM = Adoption support medical</a:t>
            </a:r>
          </a:p>
          <a:p>
            <a:endParaRPr lang="en-US" b="0" baseline="0" dirty="0" smtClean="0"/>
          </a:p>
          <a:p>
            <a:r>
              <a:rPr lang="en-US" b="0" baseline="0" dirty="0" smtClean="0"/>
              <a:t>Due to conversion- it is possible that a consumer has many different case numbers listed.  It is important to have a high level discussion of how to find the best case to use.  Refer to the KEES user manual as well.</a:t>
            </a:r>
            <a:endParaRPr lang="en-US" b="1" dirty="0" smtClean="0"/>
          </a:p>
          <a:p>
            <a:endParaRPr lang="en-US" dirty="0" smtClean="0"/>
          </a:p>
          <a:p>
            <a:r>
              <a:rPr lang="en-US" b="1" dirty="0" smtClean="0"/>
              <a:t>NOTE:</a:t>
            </a:r>
            <a:r>
              <a:rPr lang="en-US" b="1" baseline="0" dirty="0" smtClean="0"/>
              <a:t>  </a:t>
            </a:r>
            <a:r>
              <a:rPr lang="en-US" b="0" baseline="0" dirty="0" smtClean="0"/>
              <a:t>A worker will need to perform a Person Search on each individual applying for coverage.</a:t>
            </a:r>
            <a:endParaRPr lang="en-US" b="1"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a:p>
        </p:txBody>
      </p:sp>
    </p:spTree>
    <p:extLst>
      <p:ext uri="{BB962C8B-B14F-4D97-AF65-F5344CB8AC3E}">
        <p14:creationId xmlns:p14="http://schemas.microsoft.com/office/powerpoint/2010/main" val="117074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a:p>
        </p:txBody>
      </p:sp>
    </p:spTree>
    <p:extLst>
      <p:ext uri="{BB962C8B-B14F-4D97-AF65-F5344CB8AC3E}">
        <p14:creationId xmlns:p14="http://schemas.microsoft.com/office/powerpoint/2010/main" val="59863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16</a:t>
            </a:fld>
            <a:endParaRPr lang="en-US"/>
          </a:p>
        </p:txBody>
      </p:sp>
    </p:spTree>
    <p:extLst>
      <p:ext uri="{BB962C8B-B14F-4D97-AF65-F5344CB8AC3E}">
        <p14:creationId xmlns:p14="http://schemas.microsoft.com/office/powerpoint/2010/main" val="409678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If</a:t>
            </a:r>
            <a:r>
              <a:rPr lang="en-US" b="0" baseline="0" dirty="0" smtClean="0"/>
              <a:t> the person was </a:t>
            </a:r>
            <a:r>
              <a:rPr lang="en-US" b="0" u="sng" baseline="0" dirty="0" smtClean="0"/>
              <a:t>not</a:t>
            </a:r>
            <a:r>
              <a:rPr lang="en-US" b="0" baseline="0" dirty="0" smtClean="0"/>
              <a:t> known to KEES, the more info the user enters here, the less info that will have to be added later after the case has been created. This is not an issue for persons known to KEES as nothing entered on this page will “add” anything that was previously unknown.</a:t>
            </a:r>
            <a:endParaRPr lang="en-US" baseline="0" dirty="0" smtClean="0"/>
          </a:p>
          <a:p>
            <a:r>
              <a:rPr lang="en-US" baseline="0" dirty="0" smtClean="0"/>
              <a:t> </a:t>
            </a:r>
          </a:p>
          <a:p>
            <a:r>
              <a:rPr lang="en-US" dirty="0" smtClean="0"/>
              <a:t>*This is where the Person Search</a:t>
            </a:r>
            <a:r>
              <a:rPr lang="en-US" baseline="0" dirty="0" smtClean="0"/>
              <a:t> we performed comes into play. If any of the applicants are known to KEES, and have a usable case number, we would want to file clear the Case Head (or case owner) for that case number FIRST. This is done because that existing case number is chosen based off of the first person you file clear. Therefore, if Jack, Jane, and Joey submit an application and Jane and Joey had an existing case number, you would be unable to select that case number if you file cleared Jack first (because he was not known to that case number previously).</a:t>
            </a:r>
          </a:p>
          <a:p>
            <a:endParaRPr lang="en-US" dirty="0" smtClean="0"/>
          </a:p>
          <a:p>
            <a:r>
              <a:rPr lang="en-US" dirty="0" smtClean="0"/>
              <a:t>For Phase 2, several fields on this page have been disabled. </a:t>
            </a:r>
            <a:r>
              <a:rPr lang="en-US" baseline="0" dirty="0" smtClean="0"/>
              <a:t>Age Range, Relationships, and Address will NOT be searchable fields.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This search criteria</a:t>
            </a:r>
            <a:r>
              <a:rPr lang="en-US" baseline="0" dirty="0" smtClean="0"/>
              <a:t> will be applied by KEES automatically – it does not require the user to add the wild card.</a:t>
            </a:r>
            <a:endParaRPr lang="en-US" dirty="0" smtClean="0"/>
          </a:p>
          <a:p>
            <a:endParaRPr lang="en-US" dirty="0" smtClean="0"/>
          </a:p>
          <a:p>
            <a:pPr defTabSz="931774">
              <a:defRPr/>
            </a:pPr>
            <a:r>
              <a:rPr lang="en-US" dirty="0" smtClean="0"/>
              <a:t>A wild card search performed on the name Lindsay [Li*] could</a:t>
            </a:r>
            <a:r>
              <a:rPr lang="en-US" baseline="0" dirty="0" smtClean="0"/>
              <a:t> return – Lindsay, Lindsey, Lindy, Linda (and so on).</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let’s take a look at the Registration Person Detail page.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19</a:t>
            </a:fld>
            <a:endParaRPr lang="en-US"/>
          </a:p>
        </p:txBody>
      </p:sp>
    </p:spTree>
    <p:extLst>
      <p:ext uri="{BB962C8B-B14F-4D97-AF65-F5344CB8AC3E}">
        <p14:creationId xmlns:p14="http://schemas.microsoft.com/office/powerpoint/2010/main" val="2730635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baseline="0"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a:p>
        </p:txBody>
      </p:sp>
    </p:spTree>
    <p:extLst>
      <p:ext uri="{BB962C8B-B14F-4D97-AF65-F5344CB8AC3E}">
        <p14:creationId xmlns:p14="http://schemas.microsoft.com/office/powerpoint/2010/main" val="2534403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1" baseline="0" dirty="0" smtClean="0"/>
              <a:t>This is a DCF process ONLY) </a:t>
            </a:r>
            <a:r>
              <a:rPr lang="en-US" b="0" dirty="0" smtClean="0"/>
              <a:t>The</a:t>
            </a:r>
            <a:r>
              <a:rPr lang="en-US" b="0" baseline="0" dirty="0" smtClean="0"/>
              <a:t> Alternative Client ID is only necessary when the consumer is known to KAECSES but NOT known to KEES. This should only happen if a consumer applies for non-medical assistance without requesting medical coverage. That would cause the person to be added to KAECSES, but not to KEES.  When a user creates a new person in KEES, they would add the person’s KAECSES  Client ID (if they are known to KAECSES) to the Alternative Client ID field. Because of this, if a user is registering BOTH a medical application and a non-medical application at the same time, they MUST start with the non-medical application registration in KAECSES  then move to KEES. </a:t>
            </a: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a:p>
        </p:txBody>
      </p:sp>
    </p:spTree>
    <p:extLst>
      <p:ext uri="{BB962C8B-B14F-4D97-AF65-F5344CB8AC3E}">
        <p14:creationId xmlns:p14="http://schemas.microsoft.com/office/powerpoint/2010/main" val="1801123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 PPS SLIDE</a:t>
            </a:r>
            <a:r>
              <a:rPr lang="en-US" b="1" baseline="0" dirty="0" smtClean="0"/>
              <a:t> ONLY ****</a:t>
            </a:r>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22</a:t>
            </a:fld>
            <a:endParaRPr lang="en-US"/>
          </a:p>
        </p:txBody>
      </p:sp>
    </p:spTree>
    <p:extLst>
      <p:ext uri="{BB962C8B-B14F-4D97-AF65-F5344CB8AC3E}">
        <p14:creationId xmlns:p14="http://schemas.microsoft.com/office/powerpoint/2010/main" val="1726732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23</a:t>
            </a:fld>
            <a:endParaRPr lang="en-US"/>
          </a:p>
        </p:txBody>
      </p:sp>
    </p:spTree>
    <p:extLst>
      <p:ext uri="{BB962C8B-B14F-4D97-AF65-F5344CB8AC3E}">
        <p14:creationId xmlns:p14="http://schemas.microsoft.com/office/powerpoint/2010/main" val="2319987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24</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25</a:t>
            </a:fld>
            <a:endParaRPr lang="en-US"/>
          </a:p>
        </p:txBody>
      </p:sp>
    </p:spTree>
    <p:extLst>
      <p:ext uri="{BB962C8B-B14F-4D97-AF65-F5344CB8AC3E}">
        <p14:creationId xmlns:p14="http://schemas.microsoft.com/office/powerpoint/2010/main" val="2897570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r>
              <a:rPr lang="en-US" dirty="0" smtClean="0"/>
              <a:t>To </a:t>
            </a:r>
            <a:r>
              <a:rPr lang="en-US" dirty="0"/>
              <a:t>add additional members to the case, the user would click the </a:t>
            </a:r>
            <a:r>
              <a:rPr lang="en-US" i="1" dirty="0"/>
              <a:t>Add Person</a:t>
            </a:r>
            <a:r>
              <a:rPr lang="en-US" dirty="0"/>
              <a:t> button. This would then take the user through the File Clearance process for each additional member. To save the case and all the members that have been added to it, the user would click the </a:t>
            </a:r>
            <a:r>
              <a:rPr lang="en-US" i="1" dirty="0"/>
              <a:t>Save and Continue</a:t>
            </a:r>
            <a:r>
              <a:rPr lang="en-US" dirty="0"/>
              <a:t> button. This would take the user to the </a:t>
            </a:r>
            <a:r>
              <a:rPr lang="en-US" b="1" dirty="0"/>
              <a:t>New Programs Detail</a:t>
            </a:r>
            <a:r>
              <a:rPr lang="en-US" dirty="0"/>
              <a:t> page.</a:t>
            </a:r>
            <a:r>
              <a:rPr lang="en-US" dirty="0" smtClean="0">
                <a:effectLst/>
              </a:rPr>
              <a:t> </a:t>
            </a:r>
            <a:endParaRPr lang="en-US" dirty="0"/>
          </a:p>
          <a:p>
            <a:endParaRPr lang="en-US" dirty="0" smtClean="0"/>
          </a:p>
          <a:p>
            <a:pPr defTabSz="931774">
              <a:defRPr/>
            </a:pPr>
            <a:r>
              <a:rPr lang="en-US" b="0" baseline="0" dirty="0" smtClean="0"/>
              <a:t>The </a:t>
            </a:r>
            <a:r>
              <a:rPr lang="en-US" b="0" i="1" baseline="0" dirty="0" smtClean="0"/>
              <a:t>Remove</a:t>
            </a:r>
            <a:r>
              <a:rPr lang="en-US" b="0" baseline="0" dirty="0" smtClean="0"/>
              <a:t> button will allow the user to remove a person just added to the case, however the person has already been created in KEES at this point and been assigned a Client ID.</a:t>
            </a:r>
            <a:endParaRPr lang="en-US" b="1" baseline="0"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a:p>
        </p:txBody>
      </p:sp>
    </p:spTree>
    <p:extLst>
      <p:ext uri="{BB962C8B-B14F-4D97-AF65-F5344CB8AC3E}">
        <p14:creationId xmlns:p14="http://schemas.microsoft.com/office/powerpoint/2010/main" val="4016369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27</a:t>
            </a:fld>
            <a:endParaRPr lang="en-US"/>
          </a:p>
        </p:txBody>
      </p:sp>
    </p:spTree>
    <p:extLst>
      <p:ext uri="{BB962C8B-B14F-4D97-AF65-F5344CB8AC3E}">
        <p14:creationId xmlns:p14="http://schemas.microsoft.com/office/powerpoint/2010/main" val="4016369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pPr defTabSz="931774">
              <a:defRPr/>
            </a:pPr>
            <a:r>
              <a:rPr lang="en-US" dirty="0" smtClean="0"/>
              <a:t>It </a:t>
            </a:r>
            <a:r>
              <a:rPr lang="en-US" dirty="0"/>
              <a:t>is very important that the user NOT click on the </a:t>
            </a:r>
            <a:r>
              <a:rPr lang="en-US" i="0" dirty="0"/>
              <a:t>Cancel</a:t>
            </a:r>
            <a:r>
              <a:rPr lang="en-US" dirty="0"/>
              <a:t> button on this page. At this point, a case has already been created and </a:t>
            </a:r>
            <a:r>
              <a:rPr lang="en-US" i="0" dirty="0"/>
              <a:t>Cancel</a:t>
            </a:r>
            <a:r>
              <a:rPr lang="en-US" dirty="0"/>
              <a:t> will navigate the user to the </a:t>
            </a:r>
            <a:r>
              <a:rPr lang="en-US" b="0" dirty="0"/>
              <a:t>Case Summary</a:t>
            </a:r>
            <a:r>
              <a:rPr lang="en-US" dirty="0"/>
              <a:t> page without adding any programs, or completing the worker assignment.</a:t>
            </a:r>
            <a:endParaRPr lang="en-US" b="1" dirty="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28</a:t>
            </a:fld>
            <a:endParaRPr lang="en-US"/>
          </a:p>
        </p:txBody>
      </p:sp>
    </p:spTree>
    <p:extLst>
      <p:ext uri="{BB962C8B-B14F-4D97-AF65-F5344CB8AC3E}">
        <p14:creationId xmlns:p14="http://schemas.microsoft.com/office/powerpoint/2010/main" val="4016369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baseline="0" dirty="0" smtClean="0"/>
              <a:t>The select programs step is repeated for each applicant.</a:t>
            </a:r>
          </a:p>
          <a:p>
            <a:endParaRPr lang="en-US" b="0" baseline="0" dirty="0" smtClean="0"/>
          </a:p>
          <a:p>
            <a:r>
              <a:rPr lang="en-US" b="0" baseline="0" dirty="0" smtClean="0"/>
              <a:t>Once this step has been completed, the Case Number will be created.</a:t>
            </a:r>
            <a:endParaRPr lang="en-US" b="1" baseline="0" dirty="0" smtClean="0"/>
          </a:p>
          <a:p>
            <a:endParaRPr lang="en-US" dirty="0" smtClean="0"/>
          </a:p>
          <a:p>
            <a:pPr defTabSz="931774">
              <a:defRPr/>
            </a:pPr>
            <a:r>
              <a:rPr lang="en-US" b="1" baseline="0" dirty="0" smtClean="0"/>
              <a:t> </a:t>
            </a:r>
          </a:p>
          <a:p>
            <a:pPr defTabSz="931774">
              <a:defRPr/>
            </a:pPr>
            <a:r>
              <a:rPr lang="en-US" b="1" baseline="0" dirty="0" smtClean="0"/>
              <a:t>                                                              </a:t>
            </a:r>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a:p>
        </p:txBody>
      </p:sp>
    </p:spTree>
    <p:extLst>
      <p:ext uri="{BB962C8B-B14F-4D97-AF65-F5344CB8AC3E}">
        <p14:creationId xmlns:p14="http://schemas.microsoft.com/office/powerpoint/2010/main" val="4016369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endParaRPr lang="en-US" dirty="0" smtClean="0">
              <a:solidFill>
                <a:schemeClr val="accent2"/>
              </a:solidFill>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a:p>
        </p:txBody>
      </p:sp>
    </p:spTree>
    <p:extLst>
      <p:ext uri="{BB962C8B-B14F-4D97-AF65-F5344CB8AC3E}">
        <p14:creationId xmlns:p14="http://schemas.microsoft.com/office/powerpoint/2010/main" val="2495545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Now</a:t>
            </a:r>
            <a:r>
              <a:rPr lang="en-US" b="0" baseline="0" dirty="0" smtClean="0"/>
              <a:t> let’s go back to the Case Summary page to look at a program block.</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31</a:t>
            </a:fld>
            <a:endParaRPr lang="en-US"/>
          </a:p>
        </p:txBody>
      </p:sp>
    </p:spTree>
    <p:extLst>
      <p:ext uri="{BB962C8B-B14F-4D97-AF65-F5344CB8AC3E}">
        <p14:creationId xmlns:p14="http://schemas.microsoft.com/office/powerpoint/2010/main" val="1258042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32</a:t>
            </a:fld>
            <a:endParaRPr lang="en-US"/>
          </a:p>
        </p:txBody>
      </p:sp>
    </p:spTree>
    <p:extLst>
      <p:ext uri="{BB962C8B-B14F-4D97-AF65-F5344CB8AC3E}">
        <p14:creationId xmlns:p14="http://schemas.microsoft.com/office/powerpoint/2010/main" val="2605864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33</a:t>
            </a:fld>
            <a:endParaRPr lang="en-US" dirty="0"/>
          </a:p>
        </p:txBody>
      </p:sp>
    </p:spTree>
    <p:extLst>
      <p:ext uri="{BB962C8B-B14F-4D97-AF65-F5344CB8AC3E}">
        <p14:creationId xmlns:p14="http://schemas.microsoft.com/office/powerpoint/2010/main" val="4165346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endParaRPr lang="en-US" dirty="0" smtClean="0"/>
          </a:p>
          <a:p>
            <a:pPr defTabSz="931774">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34</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r>
              <a:rPr lang="en-US" b="0" dirty="0" smtClean="0"/>
              <a:t>This same information can be located on the program block itself</a:t>
            </a:r>
            <a:r>
              <a:rPr lang="en-US" b="0" baseline="0" dirty="0" smtClean="0"/>
              <a:t> on the Case Summary page.</a:t>
            </a:r>
            <a:endParaRPr lang="en-US" b="1" dirty="0" smtClean="0"/>
          </a:p>
          <a:p>
            <a:pPr defTabSz="931774">
              <a:defRPr/>
            </a:pPr>
            <a:endParaRPr lang="en-US"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35</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Long Term Care (LTC) and Home and Community Based Services (HCBS) recipients each get their own Medical program block, however they can share a case number with any other medical program other than PPS.</a:t>
            </a:r>
          </a:p>
          <a:p>
            <a:endParaRPr lang="en-US" b="0" baseline="0" dirty="0" smtClean="0"/>
          </a:p>
          <a:p>
            <a:endParaRPr lang="en-US" baseline="0" dirty="0" smtClean="0"/>
          </a:p>
          <a:p>
            <a:pPr defTabSz="931774">
              <a:defRPr/>
            </a:pP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r>
              <a:rPr lang="en-US" b="0" dirty="0" smtClean="0"/>
              <a:t>In</a:t>
            </a:r>
            <a:r>
              <a:rPr lang="en-US" b="0" baseline="0" dirty="0" smtClean="0"/>
              <a:t> the second example two individual program blocks will be needed. One of them can be created now during the initial Registration process. The other one will be added later after the case has been established.</a:t>
            </a:r>
            <a:endParaRPr lang="en-US" b="1" dirty="0" smtClean="0"/>
          </a:p>
          <a:p>
            <a:pPr defTabSz="931774">
              <a:defRPr/>
            </a:pP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37</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r>
              <a:rPr lang="en-US" b="0" dirty="0" smtClean="0"/>
              <a:t>In</a:t>
            </a:r>
            <a:r>
              <a:rPr lang="en-US" b="0" baseline="0" dirty="0" smtClean="0"/>
              <a:t> the second example, two individual program blocks will be needed. One of them can be created now during the initial Registration process. The other one will be added later, after the case has been established.</a:t>
            </a:r>
            <a:endParaRPr lang="en-US" b="1" dirty="0" smtClean="0"/>
          </a:p>
          <a:p>
            <a:pPr defTabSz="931774">
              <a:defRPr/>
            </a:pPr>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PPS ONLY *****************</a:t>
            </a:r>
          </a:p>
          <a:p>
            <a:endParaRPr lang="en-US" dirty="0" smtClean="0"/>
          </a:p>
          <a:p>
            <a:r>
              <a:rPr lang="en-US" b="1" dirty="0" smtClean="0"/>
              <a:t>Case Summary &gt; View Details</a:t>
            </a:r>
            <a:r>
              <a:rPr lang="en-US" b="1" baseline="0" dirty="0" smtClean="0"/>
              <a:t> &gt; Medical Program Detail &gt; Edit – this will take you to the Administrative Roles block where the user will Add/Edit the roles</a:t>
            </a:r>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dirty="0"/>
          </a:p>
        </p:txBody>
      </p:sp>
    </p:spTree>
    <p:extLst>
      <p:ext uri="{BB962C8B-B14F-4D97-AF65-F5344CB8AC3E}">
        <p14:creationId xmlns:p14="http://schemas.microsoft.com/office/powerpoint/2010/main" val="18850868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Case Summary &gt; View Details</a:t>
            </a:r>
            <a:r>
              <a:rPr lang="en-US" b="1" baseline="0" dirty="0" smtClean="0"/>
              <a:t> &gt; Medical Program Detail &gt; Edit – this will take you to the Administrative Roles block where the user will Add/Edit the roles</a:t>
            </a:r>
            <a:endParaRPr lang="en-US" b="1"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a:p>
        </p:txBody>
      </p:sp>
    </p:spTree>
    <p:extLst>
      <p:ext uri="{BB962C8B-B14F-4D97-AF65-F5344CB8AC3E}">
        <p14:creationId xmlns:p14="http://schemas.microsoft.com/office/powerpoint/2010/main" val="2506562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baseline="0" dirty="0" smtClean="0"/>
              <a:t>You will want to follow your office procedure as to which process you will use.  EES will always use Manual Assignment.</a:t>
            </a:r>
            <a:endParaRPr lang="en-US" b="1" baseline="0" dirty="0" smtClean="0"/>
          </a:p>
          <a:p>
            <a:endParaRPr lang="en-US" dirty="0" smtClean="0"/>
          </a:p>
          <a:p>
            <a:pPr defTabSz="931774">
              <a:defRPr/>
            </a:pPr>
            <a:r>
              <a:rPr lang="en-US" dirty="0" smtClean="0"/>
              <a:t>It </a:t>
            </a:r>
            <a:r>
              <a:rPr lang="en-US" dirty="0"/>
              <a:t>is very important that the user NOT click on the </a:t>
            </a:r>
            <a:r>
              <a:rPr lang="en-US" i="0" dirty="0"/>
              <a:t>Close</a:t>
            </a:r>
            <a:r>
              <a:rPr lang="en-US" dirty="0"/>
              <a:t> button on this page. </a:t>
            </a:r>
            <a:r>
              <a:rPr lang="en-US" i="0" dirty="0"/>
              <a:t>Close</a:t>
            </a:r>
            <a:r>
              <a:rPr lang="en-US" dirty="0"/>
              <a:t> will navigate the user to the </a:t>
            </a:r>
            <a:r>
              <a:rPr lang="en-US" b="0" dirty="0"/>
              <a:t>Case Summary </a:t>
            </a:r>
            <a:r>
              <a:rPr lang="en-US" dirty="0"/>
              <a:t>page without completing the worker assignment process.</a:t>
            </a:r>
            <a:r>
              <a:rPr lang="en-US" dirty="0" smtClean="0">
                <a:effectLst/>
              </a:rPr>
              <a:t> </a:t>
            </a:r>
          </a:p>
          <a:p>
            <a:pPr defTabSz="931774">
              <a:defRPr/>
            </a:pPr>
            <a:endParaRPr lang="en-US" b="1" baseline="0" dirty="0" smtClean="0">
              <a:effectLst/>
            </a:endParaRPr>
          </a:p>
          <a:p>
            <a:pPr defTabSz="931774">
              <a:defRPr/>
            </a:pPr>
            <a:endParaRPr lang="en-US" i="1"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smtClean="0"/>
          </a:p>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dirty="0"/>
          </a:p>
        </p:txBody>
      </p:sp>
    </p:spTree>
    <p:extLst>
      <p:ext uri="{BB962C8B-B14F-4D97-AF65-F5344CB8AC3E}">
        <p14:creationId xmlns:p14="http://schemas.microsoft.com/office/powerpoint/2010/main" val="24982097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r>
              <a:rPr lang="en-US" b="0" dirty="0" smtClean="0"/>
              <a:t>Worker Assignment</a:t>
            </a:r>
            <a:r>
              <a:rPr lang="en-US" b="0" baseline="0" dirty="0" smtClean="0"/>
              <a:t> is the last step in the Registration flow and once it has been completed, the user will be taken to the Case Summary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43</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defTabSz="931774">
              <a:defRPr/>
            </a:pPr>
            <a:r>
              <a:rPr lang="en-US" b="0" dirty="0" smtClean="0"/>
              <a:t>When</a:t>
            </a:r>
            <a:r>
              <a:rPr lang="en-US" b="0" baseline="0" dirty="0" smtClean="0"/>
              <a:t> the auto worker assignment process has failed, the page does kind of blip… like it was going to navigate to another page, but then didn’t.</a:t>
            </a:r>
          </a:p>
          <a:p>
            <a:pPr defTabSz="931774">
              <a:defRPr/>
            </a:pPr>
            <a:endParaRPr lang="en-US" b="0" baseline="0" dirty="0" smtClean="0"/>
          </a:p>
          <a:p>
            <a:pPr defTabSz="931774">
              <a:defRPr/>
            </a:pPr>
            <a:r>
              <a:rPr lang="en-US" b="0" baseline="0" dirty="0" smtClean="0"/>
              <a:t>EES will always use manual assignment.  They will either assign the case to LTC  caseload or the Non-LTC caseload.</a:t>
            </a:r>
            <a:endParaRPr lang="en-US" b="1" dirty="0" smtClean="0"/>
          </a:p>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44</a:t>
            </a:fld>
            <a:endParaRPr lang="en-US" dirty="0"/>
          </a:p>
        </p:txBody>
      </p:sp>
    </p:spTree>
    <p:extLst>
      <p:ext uri="{BB962C8B-B14F-4D97-AF65-F5344CB8AC3E}">
        <p14:creationId xmlns:p14="http://schemas.microsoft.com/office/powerpoint/2010/main" val="24982097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 PPS SLIDE</a:t>
            </a:r>
            <a:r>
              <a:rPr lang="en-US" b="1" baseline="0" dirty="0" smtClean="0"/>
              <a:t> ONLY *********</a:t>
            </a:r>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45</a:t>
            </a:fld>
            <a:endParaRPr lang="en-US" dirty="0"/>
          </a:p>
        </p:txBody>
      </p:sp>
    </p:spTree>
    <p:extLst>
      <p:ext uri="{BB962C8B-B14F-4D97-AF65-F5344CB8AC3E}">
        <p14:creationId xmlns:p14="http://schemas.microsoft.com/office/powerpoint/2010/main" val="39969672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46</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So let’s start with RMT. What is it?</a:t>
            </a:r>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47</a:t>
            </a:fld>
            <a:endParaRPr lang="en-US" dirty="0"/>
          </a:p>
        </p:txBody>
      </p:sp>
    </p:spTree>
    <p:extLst>
      <p:ext uri="{BB962C8B-B14F-4D97-AF65-F5344CB8AC3E}">
        <p14:creationId xmlns:p14="http://schemas.microsoft.com/office/powerpoint/2010/main" val="4016369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Case Summary &gt;</a:t>
            </a:r>
            <a:r>
              <a:rPr lang="en-US" b="1" baseline="0" dirty="0" smtClean="0"/>
              <a:t> View Details &gt; Medical Program Detail &gt; Edit &gt; Program Person &gt; Edit &gt; Requested Medicaid Type &gt; Edit – this will take user to the Requested Medicaid Type Detail screen where RMT can be changed.</a:t>
            </a:r>
            <a:endParaRPr lang="en-US" b="1"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48</a:t>
            </a:fld>
            <a:endParaRPr lang="en-US" dirty="0"/>
          </a:p>
        </p:txBody>
      </p:sp>
    </p:spTree>
    <p:extLst>
      <p:ext uri="{BB962C8B-B14F-4D97-AF65-F5344CB8AC3E}">
        <p14:creationId xmlns:p14="http://schemas.microsoft.com/office/powerpoint/2010/main" val="28172701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So here we can see that LTC and MSP are very specific</a:t>
            </a:r>
            <a:r>
              <a:rPr lang="en-US" b="0" baseline="0" dirty="0" smtClean="0"/>
              <a:t> Requested Med Types, whereas Medical is very broad.</a:t>
            </a:r>
            <a:endParaRPr lang="en-US" b="1" dirty="0" smtClean="0"/>
          </a:p>
          <a:p>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49</a:t>
            </a:fld>
            <a:endParaRPr lang="en-US" dirty="0"/>
          </a:p>
        </p:txBody>
      </p:sp>
    </p:spTree>
    <p:extLst>
      <p:ext uri="{BB962C8B-B14F-4D97-AF65-F5344CB8AC3E}">
        <p14:creationId xmlns:p14="http://schemas.microsoft.com/office/powerpoint/2010/main" val="23954180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r>
              <a:rPr lang="en-US" b="0" dirty="0" smtClean="0"/>
              <a:t>Let’s take a quick look at the Contact Summary</a:t>
            </a:r>
            <a:r>
              <a:rPr lang="en-US" b="0" baseline="0" dirty="0" smtClean="0"/>
              <a:t>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50</a:t>
            </a:fld>
            <a:endParaRPr lang="en-US" dirty="0"/>
          </a:p>
        </p:txBody>
      </p:sp>
    </p:spTree>
    <p:extLst>
      <p:ext uri="{BB962C8B-B14F-4D97-AF65-F5344CB8AC3E}">
        <p14:creationId xmlns:p14="http://schemas.microsoft.com/office/powerpoint/2010/main" val="12039303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Using the </a:t>
            </a:r>
            <a:r>
              <a:rPr lang="en-US" i="1" baseline="0" dirty="0" smtClean="0"/>
              <a:t>ADD  </a:t>
            </a:r>
            <a:r>
              <a:rPr lang="en-US" i="0" baseline="0" dirty="0" smtClean="0"/>
              <a:t>button for the new address will automatically end-date the old address.</a:t>
            </a:r>
          </a:p>
          <a:p>
            <a:pPr defTabSz="931774">
              <a:defRPr/>
            </a:pPr>
            <a:endParaRPr lang="en-US" i="1" baseline="0" dirty="0" smtClean="0"/>
          </a:p>
          <a:p>
            <a:r>
              <a:rPr lang="en-US" b="0" dirty="0" smtClean="0"/>
              <a:t>The reason why we update the address from here rather than in the Registration</a:t>
            </a:r>
            <a:r>
              <a:rPr lang="en-US" b="0" baseline="0" dirty="0" smtClean="0"/>
              <a:t> flow is that we are able to update all Case Persons at one time rather than one at a time in the Registration process.</a:t>
            </a:r>
          </a:p>
          <a:p>
            <a:endParaRPr lang="en-US" b="0" baseline="0" dirty="0" smtClean="0"/>
          </a:p>
          <a:p>
            <a:r>
              <a:rPr lang="en-US" b="0" baseline="0" dirty="0" smtClean="0"/>
              <a:t>It is also to have a begin date that will reflect the correct date for eligibility.</a:t>
            </a:r>
            <a:endParaRPr lang="en-US" b="1" dirty="0" smtClean="0"/>
          </a:p>
          <a:p>
            <a:endParaRPr lang="en-US"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51</a:t>
            </a:fld>
            <a:endParaRPr lang="en-US" dirty="0"/>
          </a:p>
        </p:txBody>
      </p:sp>
    </p:spTree>
    <p:extLst>
      <p:ext uri="{BB962C8B-B14F-4D97-AF65-F5344CB8AC3E}">
        <p14:creationId xmlns:p14="http://schemas.microsoft.com/office/powerpoint/2010/main" val="19041689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 PPS slide only</a:t>
            </a:r>
          </a:p>
          <a:p>
            <a:endParaRPr lang="en-US" b="1" dirty="0" smtClean="0"/>
          </a:p>
          <a:p>
            <a:pPr lvl="1"/>
            <a:r>
              <a:rPr lang="en-US" b="1" dirty="0" smtClean="0"/>
              <a:t>NOTES:  </a:t>
            </a:r>
          </a:p>
          <a:p>
            <a:pPr lvl="1"/>
            <a:r>
              <a:rPr lang="en-US" sz="1200" kern="1200" dirty="0" smtClean="0">
                <a:solidFill>
                  <a:schemeClr val="tx1"/>
                </a:solidFill>
                <a:effectLst/>
                <a:latin typeface="+mn-lt"/>
                <a:ea typeface="+mn-ea"/>
                <a:cs typeface="+mn-cs"/>
              </a:rPr>
              <a:t>In the Address Line 1, enter the Contract Managers Name (KVC or St. Francis) and Attn: FC</a:t>
            </a:r>
          </a:p>
          <a:p>
            <a:pPr lvl="1"/>
            <a:r>
              <a:rPr lang="en-US" sz="1200" kern="1200" dirty="0" smtClean="0">
                <a:solidFill>
                  <a:schemeClr val="tx1"/>
                </a:solidFill>
                <a:effectLst/>
                <a:latin typeface="+mn-lt"/>
                <a:ea typeface="+mn-ea"/>
                <a:cs typeface="+mn-cs"/>
              </a:rPr>
              <a:t>In the Address Line 2, enter the street address</a:t>
            </a:r>
          </a:p>
          <a:p>
            <a:pPr lvl="1"/>
            <a:r>
              <a:rPr lang="en-US" sz="1200" kern="1200" dirty="0" smtClean="0">
                <a:solidFill>
                  <a:schemeClr val="tx1"/>
                </a:solidFill>
                <a:effectLst/>
                <a:latin typeface="+mn-lt"/>
                <a:ea typeface="+mn-ea"/>
                <a:cs typeface="+mn-cs"/>
              </a:rPr>
              <a:t>Enter the City and State for the address</a:t>
            </a:r>
          </a:p>
          <a:p>
            <a:pPr lvl="1"/>
            <a:r>
              <a:rPr lang="en-US" sz="1200" kern="1200" dirty="0" smtClean="0">
                <a:solidFill>
                  <a:schemeClr val="tx1"/>
                </a:solidFill>
                <a:effectLst/>
                <a:latin typeface="+mn-lt"/>
                <a:ea typeface="+mn-ea"/>
                <a:cs typeface="+mn-cs"/>
              </a:rPr>
              <a:t>In the County Field enter the County of Jurisdiction </a:t>
            </a:r>
          </a:p>
          <a:p>
            <a:pPr lvl="1"/>
            <a:r>
              <a:rPr lang="en-US" sz="1200" kern="1200" dirty="0" smtClean="0">
                <a:solidFill>
                  <a:schemeClr val="tx1"/>
                </a:solidFill>
                <a:effectLst/>
                <a:latin typeface="+mn-lt"/>
                <a:ea typeface="+mn-ea"/>
                <a:cs typeface="+mn-cs"/>
              </a:rPr>
              <a:t>Zip Code should be the </a:t>
            </a:r>
            <a:r>
              <a:rPr lang="en-US" sz="1200" u="sng" kern="1200" dirty="0" smtClean="0">
                <a:solidFill>
                  <a:schemeClr val="tx1"/>
                </a:solidFill>
                <a:effectLst/>
                <a:latin typeface="+mn-lt"/>
                <a:ea typeface="+mn-ea"/>
                <a:cs typeface="+mn-cs"/>
              </a:rPr>
              <a:t>zip</a:t>
            </a:r>
            <a:r>
              <a:rPr lang="en-US" sz="1200" kern="1200" dirty="0" smtClean="0">
                <a:solidFill>
                  <a:schemeClr val="tx1"/>
                </a:solidFill>
                <a:effectLst/>
                <a:latin typeface="+mn-lt"/>
                <a:ea typeface="+mn-ea"/>
                <a:cs typeface="+mn-cs"/>
              </a:rPr>
              <a:t> for the </a:t>
            </a:r>
            <a:r>
              <a:rPr lang="en-US" sz="1200" u="sng" kern="1200" dirty="0" smtClean="0">
                <a:solidFill>
                  <a:schemeClr val="tx1"/>
                </a:solidFill>
                <a:effectLst/>
                <a:latin typeface="+mn-lt"/>
                <a:ea typeface="+mn-ea"/>
                <a:cs typeface="+mn-cs"/>
              </a:rPr>
              <a:t>actual address</a:t>
            </a:r>
          </a:p>
          <a:p>
            <a:pPr lvl="1"/>
            <a:r>
              <a:rPr lang="en-US" sz="1200" kern="1200" dirty="0" smtClean="0">
                <a:solidFill>
                  <a:schemeClr val="tx1"/>
                </a:solidFill>
                <a:effectLst/>
                <a:latin typeface="+mn-lt"/>
                <a:ea typeface="+mn-ea"/>
                <a:cs typeface="+mn-cs"/>
              </a:rPr>
              <a:t>Click Save and Return.</a:t>
            </a:r>
          </a:p>
          <a:p>
            <a:pPr lvl="1"/>
            <a:r>
              <a:rPr lang="en-US" sz="1200" kern="1200" dirty="0" smtClean="0">
                <a:solidFill>
                  <a:schemeClr val="tx1"/>
                </a:solidFill>
                <a:effectLst/>
                <a:latin typeface="+mn-lt"/>
                <a:ea typeface="+mn-ea"/>
                <a:cs typeface="+mn-cs"/>
              </a:rPr>
              <a:t>Select the user-entered address and enter the county for the court of jurisdiction.</a:t>
            </a:r>
          </a:p>
          <a:p>
            <a:pPr lvl="1"/>
            <a:endParaRPr lang="en-US" sz="1200" kern="1200" dirty="0" smtClean="0">
              <a:solidFill>
                <a:schemeClr val="tx1"/>
              </a:solidFill>
              <a:effectLst/>
              <a:latin typeface="+mn-lt"/>
              <a:ea typeface="+mn-ea"/>
              <a:cs typeface="+mn-cs"/>
            </a:endParaRPr>
          </a:p>
          <a:p>
            <a:pPr lvl="1"/>
            <a:r>
              <a:rPr lang="en-US" sz="1200" u="sng" kern="1200" dirty="0" smtClean="0">
                <a:solidFill>
                  <a:schemeClr val="tx1"/>
                </a:solidFill>
                <a:effectLst/>
                <a:latin typeface="+mn-lt"/>
                <a:ea typeface="+mn-ea"/>
                <a:cs typeface="+mn-cs"/>
              </a:rPr>
              <a:t>Addresses</a:t>
            </a:r>
            <a:r>
              <a:rPr lang="en-US" sz="1200" kern="1200" dirty="0" smtClean="0">
                <a:solidFill>
                  <a:schemeClr val="tx1"/>
                </a:solidFill>
                <a:effectLst/>
                <a:latin typeface="+mn-lt"/>
                <a:ea typeface="+mn-ea"/>
                <a:cs typeface="+mn-cs"/>
              </a:rPr>
              <a:t>:</a:t>
            </a:r>
          </a:p>
          <a:p>
            <a:pPr lvl="3"/>
            <a:r>
              <a:rPr lang="en-US" sz="1200" kern="1200" dirty="0" smtClean="0">
                <a:solidFill>
                  <a:schemeClr val="tx1"/>
                </a:solidFill>
                <a:effectLst/>
                <a:latin typeface="+mn-lt"/>
                <a:ea typeface="+mn-ea"/>
                <a:cs typeface="+mn-cs"/>
              </a:rPr>
              <a:t>KVC: Attn: FC 416 S. Main Suite 2 &amp; 3; Ottawa, KS 66067.</a:t>
            </a:r>
          </a:p>
          <a:p>
            <a:pPr lvl="3"/>
            <a:r>
              <a:rPr lang="en-US" sz="1200" kern="1200" dirty="0" smtClean="0">
                <a:solidFill>
                  <a:schemeClr val="tx1"/>
                </a:solidFill>
                <a:effectLst/>
                <a:latin typeface="+mn-lt"/>
                <a:ea typeface="+mn-ea"/>
                <a:cs typeface="+mn-cs"/>
              </a:rPr>
              <a:t>St. Francis: Attn: FC; 501 E. Elm; Salina, KS 67401</a:t>
            </a:r>
          </a:p>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52</a:t>
            </a:fld>
            <a:endParaRPr lang="en-US" dirty="0"/>
          </a:p>
        </p:txBody>
      </p:sp>
    </p:spTree>
    <p:extLst>
      <p:ext uri="{BB962C8B-B14F-4D97-AF65-F5344CB8AC3E}">
        <p14:creationId xmlns:p14="http://schemas.microsoft.com/office/powerpoint/2010/main" val="13903296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53</a:t>
            </a:fld>
            <a:endParaRPr lang="en-US" dirty="0"/>
          </a:p>
        </p:txBody>
      </p:sp>
    </p:spTree>
    <p:extLst>
      <p:ext uri="{BB962C8B-B14F-4D97-AF65-F5344CB8AC3E}">
        <p14:creationId xmlns:p14="http://schemas.microsoft.com/office/powerpoint/2010/main" val="18283312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54</a:t>
            </a:fld>
            <a:endParaRPr lang="en-US" dirty="0"/>
          </a:p>
        </p:txBody>
      </p:sp>
    </p:spTree>
    <p:extLst>
      <p:ext uri="{BB962C8B-B14F-4D97-AF65-F5344CB8AC3E}">
        <p14:creationId xmlns:p14="http://schemas.microsoft.com/office/powerpoint/2010/main" val="18283312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aseline="0" dirty="0" smtClean="0"/>
          </a:p>
          <a:p>
            <a:endParaRPr lang="en-US" dirty="0" smtClean="0"/>
          </a:p>
          <a:p>
            <a:pPr defTabSz="931774">
              <a:defRPr/>
            </a:pPr>
            <a:r>
              <a:rPr lang="en-US" b="1" dirty="0" smtClean="0"/>
              <a:t>Instructor Note: </a:t>
            </a:r>
            <a:r>
              <a:rPr lang="en-US" b="1" dirty="0" smtClean="0">
                <a:solidFill>
                  <a:srgbClr val="FF0000"/>
                </a:solidFill>
              </a:rPr>
              <a:t>**THIS</a:t>
            </a:r>
            <a:r>
              <a:rPr lang="en-US" b="1" baseline="0" dirty="0" smtClean="0">
                <a:solidFill>
                  <a:srgbClr val="FF0000"/>
                </a:solidFill>
              </a:rPr>
              <a:t> SLIDE IS FOR THE </a:t>
            </a:r>
            <a:r>
              <a:rPr lang="en-US" b="1" dirty="0" smtClean="0">
                <a:solidFill>
                  <a:srgbClr val="FF0000"/>
                </a:solidFill>
              </a:rPr>
              <a:t>CLEARINGHOUSE</a:t>
            </a:r>
            <a:r>
              <a:rPr lang="en-US" b="1" baseline="0" dirty="0" smtClean="0">
                <a:solidFill>
                  <a:srgbClr val="FF0000"/>
                </a:solidFill>
              </a:rPr>
              <a:t> ONLY**</a:t>
            </a:r>
            <a:endParaRPr lang="en-US" b="1" dirty="0" smtClean="0">
              <a:solidFill>
                <a:srgbClr val="FF0000"/>
              </a:solidFill>
            </a:endParaRPr>
          </a:p>
          <a:p>
            <a:pPr defTabSz="931774">
              <a:defRPr/>
            </a:pP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55</a:t>
            </a:fld>
            <a:endParaRPr lang="en-US" dirty="0"/>
          </a:p>
        </p:txBody>
      </p:sp>
    </p:spTree>
    <p:extLst>
      <p:ext uri="{BB962C8B-B14F-4D97-AF65-F5344CB8AC3E}">
        <p14:creationId xmlns:p14="http://schemas.microsoft.com/office/powerpoint/2010/main" val="18283312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pPr marL="0" indent="0">
              <a:buNone/>
            </a:pPr>
            <a:r>
              <a:rPr lang="en-US" sz="1200" dirty="0" smtClean="0"/>
              <a:t>Now we are going to switch gears and look at the e-Summary Registration process.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56</a:t>
            </a:fld>
            <a:endParaRPr lang="en-US" dirty="0"/>
          </a:p>
        </p:txBody>
      </p:sp>
    </p:spTree>
    <p:extLst>
      <p:ext uri="{BB962C8B-B14F-4D97-AF65-F5344CB8AC3E}">
        <p14:creationId xmlns:p14="http://schemas.microsoft.com/office/powerpoint/2010/main" val="31793825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Arial" pitchFamily="34" charset="0"/>
              <a:cs typeface="Arial" pitchFamily="34" charset="0"/>
            </a:endParaRPr>
          </a:p>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57</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r>
              <a:rPr lang="en-US" b="0" dirty="0" smtClean="0"/>
              <a:t>Let’s take</a:t>
            </a:r>
            <a:r>
              <a:rPr lang="en-US" b="0" baseline="0" dirty="0" smtClean="0"/>
              <a:t> a look at the e-Application Summary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58</a:t>
            </a:fld>
            <a:endParaRPr lang="en-US" dirty="0"/>
          </a:p>
        </p:txBody>
      </p:sp>
    </p:spTree>
    <p:extLst>
      <p:ext uri="{BB962C8B-B14F-4D97-AF65-F5344CB8AC3E}">
        <p14:creationId xmlns:p14="http://schemas.microsoft.com/office/powerpoint/2010/main" val="28490192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a:p>
            <a:r>
              <a:rPr lang="en-US" b="0" baseline="0" dirty="0" smtClean="0"/>
              <a:t>Clicking the E-Application Number hyperlink will direct the user to the E-Application Summary page.</a:t>
            </a:r>
          </a:p>
          <a:p>
            <a:endParaRPr lang="en-US" baseline="0" dirty="0" smtClean="0"/>
          </a:p>
          <a:p>
            <a:endParaRPr lang="en-US"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59</a:t>
            </a:fld>
            <a:endParaRPr lang="en-US" dirty="0"/>
          </a:p>
        </p:txBody>
      </p:sp>
    </p:spTree>
    <p:extLst>
      <p:ext uri="{BB962C8B-B14F-4D97-AF65-F5344CB8AC3E}">
        <p14:creationId xmlns:p14="http://schemas.microsoft.com/office/powerpoint/2010/main" val="38719780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The e-Application Summary page</a:t>
            </a:r>
            <a:r>
              <a:rPr lang="en-US" b="0" baseline="0" dirty="0" smtClean="0"/>
              <a:t> – Claiming an Intake task related to an application submitted electronically brings the user directly to the e-Application Summary page.</a:t>
            </a:r>
            <a:endParaRPr lang="en-US" b="1"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60</a:t>
            </a:fld>
            <a:endParaRPr lang="en-US" dirty="0"/>
          </a:p>
        </p:txBody>
      </p:sp>
    </p:spTree>
    <p:extLst>
      <p:ext uri="{BB962C8B-B14F-4D97-AF65-F5344CB8AC3E}">
        <p14:creationId xmlns:p14="http://schemas.microsoft.com/office/powerpoint/2010/main" val="12290627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Had the person been known to KEES, just</a:t>
            </a:r>
            <a:r>
              <a:rPr lang="en-US" b="0" baseline="0" dirty="0" smtClean="0"/>
              <a:t> like in the Manual Registration process, the user would click the radio button to the left of the person’s name and click Select.</a:t>
            </a:r>
            <a:endParaRPr lang="en-US" b="1"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61</a:t>
            </a:fld>
            <a:endParaRPr lang="en-US" dirty="0"/>
          </a:p>
        </p:txBody>
      </p:sp>
    </p:spTree>
    <p:extLst>
      <p:ext uri="{BB962C8B-B14F-4D97-AF65-F5344CB8AC3E}">
        <p14:creationId xmlns:p14="http://schemas.microsoft.com/office/powerpoint/2010/main" val="14819898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Notice</a:t>
            </a:r>
            <a:r>
              <a:rPr lang="en-US" b="0" baseline="0" dirty="0" smtClean="0"/>
              <a:t> the address is already populated.</a:t>
            </a:r>
            <a:endParaRPr lang="en-US" b="1"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62</a:t>
            </a:fld>
            <a:endParaRPr lang="en-US" dirty="0"/>
          </a:p>
        </p:txBody>
      </p:sp>
    </p:spTree>
    <p:extLst>
      <p:ext uri="{BB962C8B-B14F-4D97-AF65-F5344CB8AC3E}">
        <p14:creationId xmlns:p14="http://schemas.microsoft.com/office/powerpoint/2010/main" val="32147804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63</a:t>
            </a:fld>
            <a:endParaRPr lang="en-US" dirty="0"/>
          </a:p>
        </p:txBody>
      </p:sp>
    </p:spTree>
    <p:extLst>
      <p:ext uri="{BB962C8B-B14F-4D97-AF65-F5344CB8AC3E}">
        <p14:creationId xmlns:p14="http://schemas.microsoft.com/office/powerpoint/2010/main" val="19306171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r>
              <a:rPr lang="en-US" b="1" baseline="0" dirty="0" smtClean="0"/>
              <a:t> </a:t>
            </a:r>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64</a:t>
            </a:fld>
            <a:endParaRPr lang="en-US" dirty="0"/>
          </a:p>
        </p:txBody>
      </p:sp>
    </p:spTree>
    <p:extLst>
      <p:ext uri="{BB962C8B-B14F-4D97-AF65-F5344CB8AC3E}">
        <p14:creationId xmlns:p14="http://schemas.microsoft.com/office/powerpoint/2010/main" val="42026756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65</a:t>
            </a:fld>
            <a:endParaRPr lang="en-US" dirty="0"/>
          </a:p>
        </p:txBody>
      </p:sp>
    </p:spTree>
    <p:extLst>
      <p:ext uri="{BB962C8B-B14F-4D97-AF65-F5344CB8AC3E}">
        <p14:creationId xmlns:p14="http://schemas.microsoft.com/office/powerpoint/2010/main" val="42928853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r>
              <a:rPr lang="en-US" b="0" baseline="0" dirty="0" smtClean="0"/>
              <a:t>This is very high-level, basic worker assignment logic – there are many additional things that happen behind-the-scenes.</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66</a:t>
            </a:fld>
            <a:endParaRPr lang="en-US" dirty="0"/>
          </a:p>
        </p:txBody>
      </p:sp>
    </p:spTree>
    <p:extLst>
      <p:ext uri="{BB962C8B-B14F-4D97-AF65-F5344CB8AC3E}">
        <p14:creationId xmlns:p14="http://schemas.microsoft.com/office/powerpoint/2010/main" val="37851531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67</a:t>
            </a:fld>
            <a:endParaRPr lang="en-US" dirty="0"/>
          </a:p>
        </p:txBody>
      </p:sp>
    </p:spTree>
    <p:extLst>
      <p:ext uri="{BB962C8B-B14F-4D97-AF65-F5344CB8AC3E}">
        <p14:creationId xmlns:p14="http://schemas.microsoft.com/office/powerpoint/2010/main" val="19776053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68</a:t>
            </a:fld>
            <a:endParaRPr lang="en-US" dirty="0"/>
          </a:p>
        </p:txBody>
      </p:sp>
    </p:spTree>
    <p:extLst>
      <p:ext uri="{BB962C8B-B14F-4D97-AF65-F5344CB8AC3E}">
        <p14:creationId xmlns:p14="http://schemas.microsoft.com/office/powerpoint/2010/main" val="31108496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1" dirty="0" smtClean="0"/>
              <a:t>Instructor Note:</a:t>
            </a:r>
            <a:r>
              <a:rPr lang="en-US" b="1" baseline="0" dirty="0" smtClean="0"/>
              <a:t> </a:t>
            </a:r>
            <a:r>
              <a:rPr lang="en-US" b="0" baseline="0" dirty="0" smtClean="0"/>
              <a:t>To go back to the e-Application a worker will click the E-App Number hyperlink found on the Case Summary page under the e-Applications block.</a:t>
            </a:r>
            <a:endParaRPr lang="en-US" b="1" baseline="0" dirty="0" smtClean="0"/>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69</a:t>
            </a:fld>
            <a:endParaRPr lang="en-US" dirty="0"/>
          </a:p>
        </p:txBody>
      </p:sp>
    </p:spTree>
    <p:extLst>
      <p:ext uri="{BB962C8B-B14F-4D97-AF65-F5344CB8AC3E}">
        <p14:creationId xmlns:p14="http://schemas.microsoft.com/office/powerpoint/2010/main" val="17125646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70</a:t>
            </a:fld>
            <a:endParaRPr lang="en-US" dirty="0"/>
          </a:p>
        </p:txBody>
      </p:sp>
    </p:spTree>
    <p:extLst>
      <p:ext uri="{BB962C8B-B14F-4D97-AF65-F5344CB8AC3E}">
        <p14:creationId xmlns:p14="http://schemas.microsoft.com/office/powerpoint/2010/main" val="11765089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1" dirty="0" smtClean="0"/>
          </a:p>
          <a:p>
            <a:r>
              <a:rPr lang="en-US" b="0" baseline="0" dirty="0" smtClean="0"/>
              <a:t>The Requested Medical Types are set based on how the consumer answered certain questions. From the Medical SSP, the questions are as follows:</a:t>
            </a:r>
          </a:p>
          <a:p>
            <a:r>
              <a:rPr lang="en-US" b="0" baseline="0" dirty="0" smtClean="0"/>
              <a:t>“Is this person only interested in the Medicare Savings Plan?” If YES = set RMT to MSP</a:t>
            </a:r>
          </a:p>
          <a:p>
            <a:r>
              <a:rPr lang="en-US" b="0" baseline="0" dirty="0" smtClean="0"/>
              <a:t>“Who in the household receives or is interested in receiving HCBS Services?” For each person indicated = set RMT to LTC</a:t>
            </a:r>
          </a:p>
          <a:p>
            <a:r>
              <a:rPr lang="en-US" b="0" baseline="0" dirty="0" smtClean="0"/>
              <a:t>“Who in the household receives or is interested in receiving LTC Services?” For each person indicated = set RMT to LTC</a:t>
            </a:r>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71</a:t>
            </a:fld>
            <a:endParaRPr lang="en-US" dirty="0"/>
          </a:p>
        </p:txBody>
      </p:sp>
    </p:spTree>
    <p:extLst>
      <p:ext uri="{BB962C8B-B14F-4D97-AF65-F5344CB8AC3E}">
        <p14:creationId xmlns:p14="http://schemas.microsoft.com/office/powerpoint/2010/main" val="3029502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72</a:t>
            </a:fld>
            <a:endParaRPr lang="en-US" dirty="0"/>
          </a:p>
        </p:txBody>
      </p:sp>
    </p:spTree>
    <p:extLst>
      <p:ext uri="{BB962C8B-B14F-4D97-AF65-F5344CB8AC3E}">
        <p14:creationId xmlns:p14="http://schemas.microsoft.com/office/powerpoint/2010/main" val="29852357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solidFill>
                  <a:srgbClr val="FF0000"/>
                </a:solidFill>
              </a:rPr>
              <a:t>All</a:t>
            </a:r>
            <a:r>
              <a:rPr lang="en-US" b="0" baseline="0" dirty="0" smtClean="0">
                <a:solidFill>
                  <a:srgbClr val="FF0000"/>
                </a:solidFill>
              </a:rPr>
              <a:t> MAGI requests can share 1 program block; All MSP requests can share 1 program block; Each LTC request must have its own program block; KDHE and DCF programs must be split apart.</a:t>
            </a:r>
          </a:p>
          <a:p>
            <a:endParaRPr lang="en-US" b="1" dirty="0" smtClean="0">
              <a:solidFill>
                <a:srgbClr val="FF0000"/>
              </a:solidFill>
            </a:endParaRPr>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73</a:t>
            </a:fld>
            <a:endParaRPr lang="en-US" dirty="0"/>
          </a:p>
        </p:txBody>
      </p:sp>
    </p:spTree>
    <p:extLst>
      <p:ext uri="{BB962C8B-B14F-4D97-AF65-F5344CB8AC3E}">
        <p14:creationId xmlns:p14="http://schemas.microsoft.com/office/powerpoint/2010/main" val="29852357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74</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76</a:t>
            </a:fld>
            <a:endParaRPr lang="en-US"/>
          </a:p>
        </p:txBody>
      </p:sp>
    </p:spTree>
    <p:extLst>
      <p:ext uri="{BB962C8B-B14F-4D97-AF65-F5344CB8AC3E}">
        <p14:creationId xmlns:p14="http://schemas.microsoft.com/office/powerpoint/2010/main" val="37973353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77</a:t>
            </a:fld>
            <a:endParaRPr lang="en-US"/>
          </a:p>
        </p:txBody>
      </p:sp>
    </p:spTree>
    <p:extLst>
      <p:ext uri="{BB962C8B-B14F-4D97-AF65-F5344CB8AC3E}">
        <p14:creationId xmlns:p14="http://schemas.microsoft.com/office/powerpoint/2010/main" val="6686735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sz="1200" b="1" kern="1200" dirty="0" smtClean="0">
                <a:solidFill>
                  <a:schemeClr val="tx1"/>
                </a:solidFill>
                <a:effectLst/>
                <a:latin typeface="+mn-lt"/>
                <a:ea typeface="+mn-ea"/>
                <a:cs typeface="+mn-cs"/>
              </a:rPr>
              <a:t>Registration Person Search</a:t>
            </a:r>
            <a:r>
              <a:rPr lang="en-US" sz="1200" kern="1200" dirty="0" smtClean="0">
                <a:solidFill>
                  <a:schemeClr val="tx1"/>
                </a:solidFill>
                <a:effectLst/>
                <a:latin typeface="+mn-lt"/>
                <a:ea typeface="+mn-ea"/>
                <a:cs typeface="+mn-cs"/>
              </a:rPr>
              <a:t> page displays. Enter search criteria and click </a:t>
            </a:r>
            <a:r>
              <a:rPr lang="en-US" sz="1200" b="1" kern="1200" dirty="0" smtClean="0">
                <a:solidFill>
                  <a:schemeClr val="tx1"/>
                </a:solidFill>
                <a:effectLst/>
                <a:latin typeface="+mn-lt"/>
                <a:ea typeface="+mn-ea"/>
                <a:cs typeface="+mn-cs"/>
              </a:rPr>
              <a:t>Search</a:t>
            </a:r>
            <a:r>
              <a:rPr lang="en-US" sz="1200" kern="1200" dirty="0" smtClean="0">
                <a:solidFill>
                  <a:schemeClr val="tx1"/>
                </a:solidFill>
                <a:effectLst/>
                <a:latin typeface="+mn-lt"/>
                <a:ea typeface="+mn-ea"/>
                <a:cs typeface="+mn-cs"/>
              </a:rPr>
              <a:t>. The minimum information required is the </a:t>
            </a:r>
            <a:r>
              <a:rPr lang="en-US" sz="1200" b="1" kern="1200" dirty="0" smtClean="0">
                <a:solidFill>
                  <a:schemeClr val="tx1"/>
                </a:solidFill>
                <a:effectLst/>
                <a:latin typeface="+mn-lt"/>
                <a:ea typeface="+mn-ea"/>
                <a:cs typeface="+mn-cs"/>
              </a:rPr>
              <a:t>First Name</a:t>
            </a:r>
            <a:r>
              <a:rPr lang="en-US" sz="1200" kern="120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Last Name</a:t>
            </a:r>
            <a:r>
              <a:rPr lang="en-US" sz="1200" kern="1200" dirty="0" smtClean="0">
                <a:solidFill>
                  <a:schemeClr val="tx1"/>
                </a:solidFill>
                <a:effectLst/>
                <a:latin typeface="+mn-lt"/>
                <a:ea typeface="+mn-ea"/>
                <a:cs typeface="+mn-cs"/>
              </a:rPr>
              <a:t>. However, if more information is known it can help narrow down the number of results found.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 Consumer Known to System: a candidate list will be returned. Use the radio button to identify the correct consumer from the Person Search process then click the </a:t>
            </a:r>
            <a:r>
              <a:rPr lang="en-US" sz="1200" b="1" i="1" u="none" strike="noStrike" kern="1200" baseline="0" dirty="0" smtClean="0">
                <a:solidFill>
                  <a:schemeClr val="tx1"/>
                </a:solidFill>
                <a:latin typeface="+mn-lt"/>
                <a:ea typeface="+mn-ea"/>
                <a:cs typeface="+mn-cs"/>
              </a:rPr>
              <a:t>Select </a:t>
            </a:r>
            <a:r>
              <a:rPr lang="en-US" sz="1200" b="0" i="0" u="none" strike="noStrike" kern="1200" baseline="0" dirty="0" smtClean="0">
                <a:solidFill>
                  <a:schemeClr val="tx1"/>
                </a:solidFill>
                <a:latin typeface="+mn-lt"/>
                <a:ea typeface="+mn-ea"/>
                <a:cs typeface="+mn-cs"/>
              </a:rPr>
              <a:t>button. </a:t>
            </a:r>
          </a:p>
          <a:p>
            <a:r>
              <a:rPr lang="en-US" sz="1200" b="0" i="0" u="none" strike="noStrike" kern="1200" baseline="0" dirty="0" smtClean="0">
                <a:solidFill>
                  <a:schemeClr val="tx1"/>
                </a:solidFill>
                <a:latin typeface="+mn-lt"/>
                <a:ea typeface="+mn-ea"/>
                <a:cs typeface="+mn-cs"/>
              </a:rPr>
              <a:t>• Consumer Not Know to System: No search results will show, either start over, refining the search criteria, or if the consumer is new to KEES, click the Add New Person button.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78</a:t>
            </a:fld>
            <a:endParaRPr lang="en-US"/>
          </a:p>
        </p:txBody>
      </p:sp>
    </p:spTree>
    <p:extLst>
      <p:ext uri="{BB962C8B-B14F-4D97-AF65-F5344CB8AC3E}">
        <p14:creationId xmlns:p14="http://schemas.microsoft.com/office/powerpoint/2010/main" val="1423282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sz="1200" b="1" kern="1200" dirty="0" smtClean="0">
                <a:solidFill>
                  <a:schemeClr val="tx1"/>
                </a:solidFill>
                <a:effectLst/>
                <a:latin typeface="+mn-lt"/>
                <a:ea typeface="+mn-ea"/>
                <a:cs typeface="+mn-cs"/>
              </a:rPr>
              <a:t>Registration Person Detail</a:t>
            </a:r>
            <a:r>
              <a:rPr lang="en-US" sz="1200" kern="1200" dirty="0" smtClean="0">
                <a:solidFill>
                  <a:schemeClr val="tx1"/>
                </a:solidFill>
                <a:effectLst/>
                <a:latin typeface="+mn-lt"/>
                <a:ea typeface="+mn-ea"/>
                <a:cs typeface="+mn-cs"/>
              </a:rPr>
              <a:t> page displays.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Click </a:t>
            </a:r>
            <a:r>
              <a:rPr lang="en-US" sz="1200" b="1" kern="1200" dirty="0" smtClean="0">
                <a:solidFill>
                  <a:schemeClr val="tx1"/>
                </a:solidFill>
                <a:effectLst/>
                <a:latin typeface="+mn-lt"/>
                <a:ea typeface="+mn-ea"/>
                <a:cs typeface="+mn-cs"/>
              </a:rPr>
              <a:t>Save</a:t>
            </a:r>
            <a:r>
              <a:rPr lang="en-US" sz="1200" b="1" kern="1200" baseline="0" dirty="0" smtClean="0">
                <a:solidFill>
                  <a:schemeClr val="tx1"/>
                </a:solidFill>
                <a:effectLst/>
                <a:latin typeface="+mn-lt"/>
                <a:ea typeface="+mn-ea"/>
                <a:cs typeface="+mn-cs"/>
              </a:rPr>
              <a:t> and </a:t>
            </a:r>
            <a:r>
              <a:rPr lang="en-US" sz="1200" b="1" kern="1200" dirty="0" smtClean="0">
                <a:solidFill>
                  <a:schemeClr val="tx1"/>
                </a:solidFill>
                <a:effectLst/>
                <a:latin typeface="+mn-lt"/>
                <a:ea typeface="+mn-ea"/>
                <a:cs typeface="+mn-cs"/>
              </a:rPr>
              <a:t>Continue</a:t>
            </a:r>
            <a:r>
              <a:rPr lang="en-US" sz="1200" kern="1200" dirty="0" smtClean="0">
                <a:solidFill>
                  <a:schemeClr val="tx1"/>
                </a:solidFill>
                <a:effectLst/>
                <a:latin typeface="+mn-lt"/>
                <a:ea typeface="+mn-ea"/>
                <a:cs typeface="+mn-cs"/>
              </a:rPr>
              <a:t>. (Do not update address here.)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79</a:t>
            </a:fld>
            <a:endParaRPr lang="en-US"/>
          </a:p>
        </p:txBody>
      </p:sp>
    </p:spTree>
    <p:extLst>
      <p:ext uri="{BB962C8B-B14F-4D97-AF65-F5344CB8AC3E}">
        <p14:creationId xmlns:p14="http://schemas.microsoft.com/office/powerpoint/2010/main" val="30680907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0" dirty="0" smtClean="0"/>
              <a:t>Rescind</a:t>
            </a:r>
            <a:r>
              <a:rPr lang="en-US" b="0" baseline="0" dirty="0" smtClean="0"/>
              <a:t> means to undo a denial or discontinuance of a person and/or program, without logging a new application.  This function is also used during the Review Reconsideration period. </a:t>
            </a:r>
          </a:p>
          <a:p>
            <a:endParaRPr lang="en-US" b="0" baseline="0" dirty="0" smtClean="0"/>
          </a:p>
          <a:p>
            <a:r>
              <a:rPr lang="en-US" b="0" baseline="0" dirty="0" smtClean="0"/>
              <a:t>Reapply means to log a new application on an existing program.</a:t>
            </a:r>
            <a:endParaRPr lang="en-US" b="1" dirty="0" smtClean="0"/>
          </a:p>
          <a:p>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PPS:  Reapply</a:t>
            </a:r>
            <a:r>
              <a:rPr lang="en-US" sz="1200" kern="1200" dirty="0" smtClean="0">
                <a:solidFill>
                  <a:schemeClr val="tx1"/>
                </a:solidFill>
                <a:effectLst/>
                <a:latin typeface="+mn-lt"/>
                <a:ea typeface="+mn-ea"/>
                <a:cs typeface="+mn-cs"/>
              </a:rPr>
              <a:t>: Child released of custody or home for 6 months or more.</a:t>
            </a:r>
          </a:p>
          <a:p>
            <a:r>
              <a:rPr lang="en-US" sz="1200" b="1" kern="1200" dirty="0" smtClean="0">
                <a:solidFill>
                  <a:schemeClr val="tx1"/>
                </a:solidFill>
                <a:effectLst/>
                <a:latin typeface="+mn-lt"/>
                <a:ea typeface="+mn-ea"/>
                <a:cs typeface="+mn-cs"/>
              </a:rPr>
              <a:t>PPS:  Rescind:  </a:t>
            </a:r>
            <a:r>
              <a:rPr lang="en-US" sz="1200" kern="1200" dirty="0" smtClean="0">
                <a:solidFill>
                  <a:schemeClr val="tx1"/>
                </a:solidFill>
                <a:effectLst/>
                <a:latin typeface="+mn-lt"/>
                <a:ea typeface="+mn-ea"/>
                <a:cs typeface="+mn-cs"/>
              </a:rPr>
              <a:t>For PPS it is not based on the application date.  It is based on the "episode of care."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Examples:  </a:t>
            </a:r>
            <a:r>
              <a:rPr lang="en-US" sz="1200" b="1" kern="1200" dirty="0" smtClean="0">
                <a:solidFill>
                  <a:schemeClr val="tx1"/>
                </a:solidFill>
                <a:effectLst/>
                <a:latin typeface="+mn-lt"/>
                <a:ea typeface="+mn-ea"/>
                <a:cs typeface="+mn-cs"/>
              </a:rPr>
              <a:t>PPS:  Rescind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Child placed in detention.  We use when child returns to a foster care placement.  (Child still technically retained eligibility for medical but he was in an ineligible placement).</a:t>
            </a:r>
          </a:p>
          <a:p>
            <a:r>
              <a:rPr lang="en-US" sz="1200" kern="1200" dirty="0" smtClean="0">
                <a:solidFill>
                  <a:schemeClr val="tx1"/>
                </a:solidFill>
                <a:effectLst/>
                <a:latin typeface="+mn-lt"/>
                <a:ea typeface="+mn-ea"/>
                <a:cs typeface="+mn-cs"/>
              </a:rPr>
              <a:t>2.  Child in custody returns to foster home after being home for less than 6 months.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82</a:t>
            </a:fld>
            <a:endParaRPr lang="en-US"/>
          </a:p>
        </p:txBody>
      </p:sp>
    </p:spTree>
    <p:extLst>
      <p:ext uri="{BB962C8B-B14F-4D97-AF65-F5344CB8AC3E}">
        <p14:creationId xmlns:p14="http://schemas.microsoft.com/office/powerpoint/2010/main" val="37973353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Case Summary</a:t>
            </a:r>
            <a:r>
              <a:rPr lang="en-US" baseline="0" dirty="0" smtClean="0"/>
              <a:t> &gt; View Details &gt; Medical Program Detail page &gt; Edit  - This takes you to the Medical Program Detail page in EDIT mode.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83</a:t>
            </a:fld>
            <a:endParaRPr lang="en-US"/>
          </a:p>
        </p:txBody>
      </p:sp>
    </p:spTree>
    <p:extLst>
      <p:ext uri="{BB962C8B-B14F-4D97-AF65-F5344CB8AC3E}">
        <p14:creationId xmlns:p14="http://schemas.microsoft.com/office/powerpoint/2010/main" val="12730081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user will update</a:t>
            </a:r>
            <a:r>
              <a:rPr lang="en-US" baseline="0" dirty="0" smtClean="0"/>
              <a:t> all mandatory fields and click the Save and Return button.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84</a:t>
            </a:fld>
            <a:endParaRPr lang="en-US"/>
          </a:p>
        </p:txBody>
      </p:sp>
    </p:spTree>
    <p:extLst>
      <p:ext uri="{BB962C8B-B14F-4D97-AF65-F5344CB8AC3E}">
        <p14:creationId xmlns:p14="http://schemas.microsoft.com/office/powerpoint/2010/main" val="42652560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85</a:t>
            </a:fld>
            <a:endParaRPr lang="en-US"/>
          </a:p>
        </p:txBody>
      </p:sp>
    </p:spTree>
    <p:extLst>
      <p:ext uri="{BB962C8B-B14F-4D97-AF65-F5344CB8AC3E}">
        <p14:creationId xmlns:p14="http://schemas.microsoft.com/office/powerpoint/2010/main" val="18010351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86</a:t>
            </a:fld>
            <a:endParaRPr lang="en-US"/>
          </a:p>
        </p:txBody>
      </p:sp>
    </p:spTree>
    <p:extLst>
      <p:ext uri="{BB962C8B-B14F-4D97-AF65-F5344CB8AC3E}">
        <p14:creationId xmlns:p14="http://schemas.microsoft.com/office/powerpoint/2010/main" val="37973353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87</a:t>
            </a:fld>
            <a:endParaRPr lang="en-US"/>
          </a:p>
        </p:txBody>
      </p:sp>
    </p:spTree>
    <p:extLst>
      <p:ext uri="{BB962C8B-B14F-4D97-AF65-F5344CB8AC3E}">
        <p14:creationId xmlns:p14="http://schemas.microsoft.com/office/powerpoint/2010/main" val="379733537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88</a:t>
            </a:fld>
            <a:endParaRPr lang="en-US"/>
          </a:p>
        </p:txBody>
      </p:sp>
    </p:spTree>
    <p:extLst>
      <p:ext uri="{BB962C8B-B14F-4D97-AF65-F5344CB8AC3E}">
        <p14:creationId xmlns:p14="http://schemas.microsoft.com/office/powerpoint/2010/main" val="25835547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89</a:t>
            </a:fld>
            <a:endParaRPr lang="en-US"/>
          </a:p>
        </p:txBody>
      </p:sp>
    </p:spTree>
    <p:extLst>
      <p:ext uri="{BB962C8B-B14F-4D97-AF65-F5344CB8AC3E}">
        <p14:creationId xmlns:p14="http://schemas.microsoft.com/office/powerpoint/2010/main" val="244048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045AFDF-5F34-4BDE-A523-14E645E42F7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045AFDF-5F34-4BDE-A523-14E645E42F7A}" type="datetime1">
              <a:rPr lang="en-US" smtClean="0"/>
              <a:t>5/11/2015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martAr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5/11/2015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a:p>
        </p:txBody>
      </p:sp>
      <p:sp>
        <p:nvSpPr>
          <p:cNvPr id="8" name="Content Placeholder 7"/>
          <p:cNvSpPr>
            <a:spLocks noGrp="1"/>
          </p:cNvSpPr>
          <p:nvPr>
            <p:ph sz="quarter" idx="13"/>
          </p:nvPr>
        </p:nvSpPr>
        <p:spPr>
          <a:xfrm>
            <a:off x="304800" y="5029200"/>
            <a:ext cx="85344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martArt Placeholder 6"/>
          <p:cNvSpPr>
            <a:spLocks noGrp="1"/>
          </p:cNvSpPr>
          <p:nvPr>
            <p:ph type="dgm" sz="quarter" idx="14"/>
          </p:nvPr>
        </p:nvSpPr>
        <p:spPr>
          <a:xfrm>
            <a:off x="304800" y="1219200"/>
            <a:ext cx="8534400" cy="3733800"/>
          </a:xfrm>
        </p:spPr>
        <p:txBody>
          <a:bodyPr/>
          <a:lstStyle/>
          <a:p>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ictur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5/11/2015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a:p>
        </p:txBody>
      </p:sp>
      <p:sp>
        <p:nvSpPr>
          <p:cNvPr id="5" name="Content Placeholder 2"/>
          <p:cNvSpPr>
            <a:spLocks noGrp="1"/>
          </p:cNvSpPr>
          <p:nvPr>
            <p:ph idx="1"/>
          </p:nvPr>
        </p:nvSpPr>
        <p:spPr>
          <a:xfrm>
            <a:off x="228600" y="5105400"/>
            <a:ext cx="8763000" cy="10207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Picture Placeholder 6"/>
          <p:cNvSpPr>
            <a:spLocks noGrp="1"/>
          </p:cNvSpPr>
          <p:nvPr>
            <p:ph type="pic" sz="quarter" idx="13"/>
          </p:nvPr>
        </p:nvSpPr>
        <p:spPr>
          <a:xfrm>
            <a:off x="228600" y="1219200"/>
            <a:ext cx="8763000" cy="3733800"/>
          </a:xfrm>
        </p:spPr>
        <p:txBody>
          <a:bodyPr/>
          <a:lstStyle/>
          <a:p>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F8D02D6-4717-4200-9213-C4225A3D1042}" type="datetime1">
              <a:rPr lang="en-US" smtClean="0"/>
              <a:t>5/11/2015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a:p>
        </p:txBody>
      </p:sp>
      <p:sp>
        <p:nvSpPr>
          <p:cNvPr id="7" name="Content Placeholder 6"/>
          <p:cNvSpPr>
            <a:spLocks noGrp="1"/>
          </p:cNvSpPr>
          <p:nvPr>
            <p:ph sz="quarter" idx="13"/>
          </p:nvPr>
        </p:nvSpPr>
        <p:spPr>
          <a:xfrm>
            <a:off x="762000" y="1524000"/>
            <a:ext cx="7696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146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5/11/2015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a:p>
        </p:txBody>
      </p:sp>
      <p:pic>
        <p:nvPicPr>
          <p:cNvPr id="8" name="Picture 7" descr="H:\AAAScottStuffSTAAdmin\Logos\KEES-blue-gold.png"/>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68" r:id="rId13"/>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Medical Eligibility</a:t>
            </a:r>
            <a:endParaRPr lang="en-US" dirty="0"/>
          </a:p>
        </p:txBody>
      </p:sp>
      <p:sp>
        <p:nvSpPr>
          <p:cNvPr id="3" name="Subtitle 2"/>
          <p:cNvSpPr>
            <a:spLocks noGrp="1"/>
          </p:cNvSpPr>
          <p:nvPr>
            <p:ph type="subTitle" idx="1"/>
          </p:nvPr>
        </p:nvSpPr>
        <p:spPr/>
        <p:txBody>
          <a:bodyPr/>
          <a:lstStyle/>
          <a:p>
            <a:r>
              <a:rPr lang="en-US" dirty="0" smtClean="0"/>
              <a:t>Registration</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914400" y="1447800"/>
            <a:ext cx="5715000" cy="4449763"/>
          </a:xfrm>
        </p:spPr>
        <p:txBody>
          <a:bodyPr anchor="ctr">
            <a:normAutofit/>
          </a:bodyPr>
          <a:lstStyle/>
          <a:p>
            <a:pPr marL="0" indent="0">
              <a:buNone/>
            </a:pPr>
            <a:r>
              <a:rPr lang="en-US" sz="1800" dirty="0"/>
              <a:t>In this course you will learn </a:t>
            </a:r>
            <a:r>
              <a:rPr lang="en-US" sz="1800" dirty="0" smtClean="0"/>
              <a:t>about the File Clearance and Registration process.  </a:t>
            </a:r>
          </a:p>
          <a:p>
            <a:pPr marL="0" indent="0">
              <a:buNone/>
            </a:pPr>
            <a:endParaRPr lang="en-US" sz="1800" dirty="0"/>
          </a:p>
          <a:p>
            <a:pPr marL="0" indent="0">
              <a:buNone/>
            </a:pPr>
            <a:r>
              <a:rPr lang="en-US" sz="1800" dirty="0"/>
              <a:t>After completing this course, you will be able to complete the following actions in KEES: </a:t>
            </a:r>
          </a:p>
          <a:p>
            <a:r>
              <a:rPr lang="en-US" sz="1800" dirty="0" smtClean="0"/>
              <a:t>Perform a Person Search</a:t>
            </a:r>
            <a:endParaRPr lang="en-US" sz="1800" dirty="0"/>
          </a:p>
          <a:p>
            <a:r>
              <a:rPr lang="en-US" sz="1800" dirty="0" smtClean="0"/>
              <a:t>File Clear Case Persons</a:t>
            </a:r>
            <a:endParaRPr lang="en-US" sz="1800" dirty="0"/>
          </a:p>
          <a:p>
            <a:r>
              <a:rPr lang="en-US" sz="1800" dirty="0" smtClean="0"/>
              <a:t>Register Applications</a:t>
            </a:r>
            <a:endParaRPr lang="en-US" sz="1800" dirty="0"/>
          </a:p>
        </p:txBody>
      </p:sp>
      <p:sp>
        <p:nvSpPr>
          <p:cNvPr id="9" name="Slide Number Placeholder 8"/>
          <p:cNvSpPr>
            <a:spLocks noGrp="1"/>
          </p:cNvSpPr>
          <p:nvPr>
            <p:ph type="sldNum" sz="quarter" idx="12"/>
          </p:nvPr>
        </p:nvSpPr>
        <p:spPr/>
        <p:txBody>
          <a:bodyPr/>
          <a:lstStyle/>
          <a:p>
            <a:fld id="{908B7E1D-52E2-4F04-9DFE-B1650792F521}" type="slidenum">
              <a:rPr lang="en-US" smtClean="0"/>
              <a:t>2</a:t>
            </a:fld>
            <a:endParaRPr lang="en-US"/>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600200" y="1752599"/>
            <a:ext cx="5562600" cy="3276601"/>
          </a:xfrm>
        </p:spPr>
        <p:txBody>
          <a:bodyPr anchor="ctr">
            <a:normAutofit/>
          </a:bodyPr>
          <a:lstStyle/>
          <a:p>
            <a:r>
              <a:rPr lang="en-US" sz="1800" b="1" dirty="0" smtClean="0"/>
              <a:t>Lesson 1: Performing a Person Search</a:t>
            </a:r>
          </a:p>
          <a:p>
            <a:r>
              <a:rPr lang="en-US" sz="1800" dirty="0" smtClean="0"/>
              <a:t>Lesson 2: Completing File Clearance</a:t>
            </a:r>
          </a:p>
          <a:p>
            <a:r>
              <a:rPr lang="en-US" sz="1800" dirty="0" smtClean="0"/>
              <a:t>Lesson 3: Registration</a:t>
            </a:r>
          </a:p>
          <a:p>
            <a:r>
              <a:rPr lang="en-US" sz="1800" dirty="0" smtClean="0"/>
              <a:t>Lesson 4: e-Summary Registration (CH only)</a:t>
            </a:r>
          </a:p>
          <a:p>
            <a:r>
              <a:rPr lang="en-US" sz="1800" dirty="0" smtClean="0"/>
              <a:t>Lesson 5: Existing Case Registration</a:t>
            </a:r>
          </a:p>
        </p:txBody>
      </p:sp>
      <p:sp>
        <p:nvSpPr>
          <p:cNvPr id="4" name="Slide Number Placeholder 3"/>
          <p:cNvSpPr>
            <a:spLocks noGrp="1"/>
          </p:cNvSpPr>
          <p:nvPr>
            <p:ph type="sldNum" sz="quarter" idx="12"/>
          </p:nvPr>
        </p:nvSpPr>
        <p:spPr/>
        <p:txBody>
          <a:bodyPr/>
          <a:lstStyle/>
          <a:p>
            <a:fld id="{908B7E1D-52E2-4F04-9DFE-B1650792F521}" type="slidenum">
              <a:rPr lang="en-US" smtClean="0"/>
              <a:t>3</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Introduction</a:t>
            </a:r>
            <a:endParaRPr lang="en-US" dirty="0"/>
          </a:p>
        </p:txBody>
      </p:sp>
      <p:sp>
        <p:nvSpPr>
          <p:cNvPr id="3" name="Content Placeholder 2"/>
          <p:cNvSpPr>
            <a:spLocks noGrp="1"/>
          </p:cNvSpPr>
          <p:nvPr>
            <p:ph idx="1"/>
          </p:nvPr>
        </p:nvSpPr>
        <p:spPr/>
        <p:txBody>
          <a:bodyPr anchor="ctr">
            <a:normAutofit/>
          </a:bodyPr>
          <a:lstStyle/>
          <a:p>
            <a:r>
              <a:rPr lang="en-US" sz="1900" dirty="0"/>
              <a:t>The </a:t>
            </a:r>
            <a:r>
              <a:rPr lang="en-US" sz="1900" dirty="0" smtClean="0"/>
              <a:t>Person Search process is completed prior to File Clearance to help a user determine </a:t>
            </a:r>
            <a:r>
              <a:rPr lang="en-US" sz="1900" dirty="0"/>
              <a:t>whether a person currently exists in KEES, </a:t>
            </a:r>
            <a:r>
              <a:rPr lang="en-US" sz="1900" dirty="0" smtClean="0"/>
              <a:t>and </a:t>
            </a:r>
            <a:r>
              <a:rPr lang="en-US" sz="1900" dirty="0"/>
              <a:t>whether </a:t>
            </a:r>
            <a:r>
              <a:rPr lang="en-US" sz="1900" dirty="0" smtClean="0"/>
              <a:t>they already have a usable case number. </a:t>
            </a:r>
          </a:p>
          <a:p>
            <a:endParaRPr lang="en-US" sz="1900" dirty="0" smtClean="0"/>
          </a:p>
          <a:p>
            <a:r>
              <a:rPr lang="en-US" sz="1900" dirty="0" smtClean="0"/>
              <a:t>It </a:t>
            </a:r>
            <a:r>
              <a:rPr lang="en-US" sz="1900" dirty="0"/>
              <a:t>is important to complete a thorough search as to avoid creating duplicate persons or additional case numbers during the File Clearance and Registration process. </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4</a:t>
            </a:fld>
            <a:endParaRPr lang="en-US"/>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860895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a:t>
            </a:fld>
            <a:endParaRPr lang="en-US"/>
          </a:p>
        </p:txBody>
      </p:sp>
      <p:sp>
        <p:nvSpPr>
          <p:cNvPr id="5" name="TextBox 4"/>
          <p:cNvSpPr txBox="1"/>
          <p:nvPr/>
        </p:nvSpPr>
        <p:spPr>
          <a:xfrm>
            <a:off x="1219199" y="5057416"/>
            <a:ext cx="7288481" cy="1200329"/>
          </a:xfrm>
          <a:prstGeom prst="rect">
            <a:avLst/>
          </a:prstGeom>
          <a:noFill/>
        </p:spPr>
        <p:txBody>
          <a:bodyPr wrap="square" rtlCol="0">
            <a:spAutoFit/>
          </a:bodyPr>
          <a:lstStyle/>
          <a:p>
            <a:r>
              <a:rPr lang="en-US" dirty="0" smtClean="0"/>
              <a:t>No </a:t>
            </a:r>
            <a:r>
              <a:rPr lang="en-US" dirty="0"/>
              <a:t>search results </a:t>
            </a:r>
            <a:r>
              <a:rPr lang="en-US" dirty="0" smtClean="0"/>
              <a:t>display </a:t>
            </a:r>
            <a:r>
              <a:rPr lang="en-US" dirty="0"/>
              <a:t>if the consumer is not known to </a:t>
            </a:r>
            <a:r>
              <a:rPr lang="en-US" dirty="0" smtClean="0"/>
              <a:t>KEES.  A user could click on </a:t>
            </a:r>
            <a:r>
              <a:rPr lang="en-US" b="1" dirty="0" smtClean="0"/>
              <a:t>Refine Your Search </a:t>
            </a:r>
            <a:r>
              <a:rPr lang="en-US" dirty="0" smtClean="0"/>
              <a:t>to add additional information for the search criteria such as DOB &amp; SSN.</a:t>
            </a:r>
            <a:endParaRPr lang="en-US" dirty="0"/>
          </a:p>
          <a:p>
            <a:endParaRPr lang="en-US" dirty="0"/>
          </a:p>
        </p:txBody>
      </p:sp>
      <p:sp>
        <p:nvSpPr>
          <p:cNvPr id="6" name="TextBox 5"/>
          <p:cNvSpPr txBox="1"/>
          <p:nvPr/>
        </p:nvSpPr>
        <p:spPr>
          <a:xfrm>
            <a:off x="1371600" y="304800"/>
            <a:ext cx="7315200" cy="461665"/>
          </a:xfrm>
          <a:prstGeom prst="rect">
            <a:avLst/>
          </a:prstGeom>
          <a:noFill/>
        </p:spPr>
        <p:txBody>
          <a:bodyPr wrap="square" rtlCol="0">
            <a:spAutoFit/>
          </a:bodyPr>
          <a:lstStyle/>
          <a:p>
            <a:pPr lvl="0"/>
            <a:r>
              <a:rPr lang="en-US" sz="2400" b="1" dirty="0">
                <a:solidFill>
                  <a:schemeClr val="accent6">
                    <a:lumMod val="90000"/>
                    <a:lumOff val="10000"/>
                  </a:schemeClr>
                </a:solidFill>
              </a:rPr>
              <a:t>Medical </a:t>
            </a:r>
            <a:r>
              <a:rPr lang="en-US" sz="2400" b="1" dirty="0">
                <a:solidFill>
                  <a:schemeClr val="accent6">
                    <a:lumMod val="90000"/>
                    <a:lumOff val="10000"/>
                  </a:schemeClr>
                </a:solidFill>
                <a:latin typeface="Arial" panose="020B0604020202020204" pitchFamily="34" charset="0"/>
                <a:cs typeface="Arial" panose="020B0604020202020204" pitchFamily="34" charset="0"/>
              </a:rPr>
              <a:t>Eligibility</a:t>
            </a:r>
            <a:r>
              <a:rPr lang="en-US" sz="2400" b="1" dirty="0">
                <a:solidFill>
                  <a:schemeClr val="accent6">
                    <a:lumMod val="90000"/>
                    <a:lumOff val="10000"/>
                  </a:schemeClr>
                </a:solidFill>
              </a:rPr>
              <a:t>: Registration</a:t>
            </a:r>
          </a:p>
        </p:txBody>
      </p:sp>
      <p:sp>
        <p:nvSpPr>
          <p:cNvPr id="7" name="TextBox 6"/>
          <p:cNvSpPr txBox="1"/>
          <p:nvPr/>
        </p:nvSpPr>
        <p:spPr>
          <a:xfrm>
            <a:off x="1371600" y="766465"/>
            <a:ext cx="76200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1: Performing a Person Search &gt; Person Search results</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89" y="1219200"/>
            <a:ext cx="8126681" cy="3565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1080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a:t>
            </a:fld>
            <a:endParaRPr lang="en-US"/>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671553100"/>
              </p:ext>
            </p:extLst>
          </p:nvPr>
        </p:nvGraphicFramePr>
        <p:xfrm>
          <a:off x="1371600" y="1371600"/>
          <a:ext cx="6477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DOB / SSN</a:t>
            </a:r>
            <a:endParaRPr lang="en-US" dirty="0"/>
          </a:p>
        </p:txBody>
      </p:sp>
    </p:spTree>
    <p:extLst>
      <p:ext uri="{BB962C8B-B14F-4D97-AF65-F5344CB8AC3E}">
        <p14:creationId xmlns:p14="http://schemas.microsoft.com/office/powerpoint/2010/main" val="2598492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a:t>
            </a:fld>
            <a:endParaRPr lang="en-US"/>
          </a:p>
        </p:txBody>
      </p:sp>
      <p:sp>
        <p:nvSpPr>
          <p:cNvPr id="5" name="Content Placeholder 4"/>
          <p:cNvSpPr>
            <a:spLocks noGrp="1"/>
          </p:cNvSpPr>
          <p:nvPr>
            <p:ph sz="quarter" idx="13"/>
          </p:nvPr>
        </p:nvSpPr>
        <p:spPr>
          <a:xfrm>
            <a:off x="1295400" y="1981200"/>
            <a:ext cx="7162800" cy="3581400"/>
          </a:xfrm>
        </p:spPr>
        <p:txBody>
          <a:bodyPr anchor="ctr">
            <a:normAutofit/>
          </a:bodyPr>
          <a:lstStyle/>
          <a:p>
            <a:pPr>
              <a:lnSpc>
                <a:spcPct val="80000"/>
              </a:lnSpc>
            </a:pPr>
            <a:r>
              <a:rPr lang="en-US" sz="1800" dirty="0"/>
              <a:t>The </a:t>
            </a:r>
            <a:r>
              <a:rPr lang="en-US" sz="1800" b="1" dirty="0"/>
              <a:t>Person Search </a:t>
            </a:r>
            <a:r>
              <a:rPr lang="en-US" sz="1800" dirty="0"/>
              <a:t>page </a:t>
            </a:r>
            <a:r>
              <a:rPr lang="en-US" sz="1800" dirty="0" smtClean="0"/>
              <a:t> utilizes wild card searches.</a:t>
            </a:r>
          </a:p>
          <a:p>
            <a:pPr>
              <a:lnSpc>
                <a:spcPct val="80000"/>
              </a:lnSpc>
            </a:pPr>
            <a:endParaRPr lang="en-US" sz="1800" dirty="0" smtClean="0"/>
          </a:p>
          <a:p>
            <a:r>
              <a:rPr lang="en-US" sz="1800" dirty="0"/>
              <a:t>Wild card searches can be performed on both the </a:t>
            </a:r>
            <a:r>
              <a:rPr lang="en-US" sz="1800" dirty="0" smtClean="0"/>
              <a:t>first </a:t>
            </a:r>
            <a:r>
              <a:rPr lang="en-US" sz="1800" dirty="0"/>
              <a:t>n</a:t>
            </a:r>
            <a:r>
              <a:rPr lang="en-US" sz="1800" dirty="0" smtClean="0"/>
              <a:t>ame </a:t>
            </a:r>
            <a:r>
              <a:rPr lang="en-US" sz="1800" dirty="0"/>
              <a:t>and </a:t>
            </a:r>
            <a:r>
              <a:rPr lang="en-US" sz="1800" dirty="0" smtClean="0"/>
              <a:t>last </a:t>
            </a:r>
            <a:r>
              <a:rPr lang="en-US" sz="1800" dirty="0"/>
              <a:t>n</a:t>
            </a:r>
            <a:r>
              <a:rPr lang="en-US" sz="1800" dirty="0" smtClean="0"/>
              <a:t>ame </a:t>
            </a:r>
            <a:r>
              <a:rPr lang="en-US" sz="1800" dirty="0"/>
              <a:t>of the consumer</a:t>
            </a:r>
            <a:r>
              <a:rPr lang="en-US" sz="1800" dirty="0" smtClean="0"/>
              <a:t>.</a:t>
            </a:r>
          </a:p>
          <a:p>
            <a:endParaRPr lang="en-US" sz="1800" dirty="0"/>
          </a:p>
          <a:p>
            <a:r>
              <a:rPr lang="en-US" sz="1800" dirty="0"/>
              <a:t>This means that the user can enter only partial first and last names followed by an asterisk (*) to get a larger return on their search</a:t>
            </a:r>
            <a:r>
              <a:rPr lang="en-US" sz="1800" dirty="0" smtClean="0"/>
              <a:t>.</a:t>
            </a:r>
          </a:p>
          <a:p>
            <a:endParaRPr lang="en-US" sz="1800" dirty="0"/>
          </a:p>
          <a:p>
            <a:pPr>
              <a:lnSpc>
                <a:spcPct val="80000"/>
              </a:lnSpc>
            </a:pPr>
            <a:endParaRPr lang="en-US" sz="2600" dirty="0"/>
          </a:p>
          <a:p>
            <a:pPr>
              <a:lnSpc>
                <a:spcPct val="80000"/>
              </a:lnSpc>
            </a:pPr>
            <a:endParaRPr lang="en-US" sz="2600" dirty="0"/>
          </a:p>
        </p:txBody>
      </p:sp>
      <p:sp>
        <p:nvSpPr>
          <p:cNvPr id="7"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Medical Eligibility: Registration</a:t>
            </a:r>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Person Search</a:t>
            </a:r>
            <a:endParaRPr lang="en-US" dirty="0"/>
          </a:p>
        </p:txBody>
      </p:sp>
    </p:spTree>
    <p:extLst>
      <p:ext uri="{BB962C8B-B14F-4D97-AF65-F5344CB8AC3E}">
        <p14:creationId xmlns:p14="http://schemas.microsoft.com/office/powerpoint/2010/main" val="2637353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8</a:t>
            </a:fld>
            <a:endParaRPr lang="en-US"/>
          </a:p>
        </p:txBody>
      </p:sp>
      <p:sp>
        <p:nvSpPr>
          <p:cNvPr id="7" name="TextBox 6"/>
          <p:cNvSpPr txBox="1"/>
          <p:nvPr/>
        </p:nvSpPr>
        <p:spPr>
          <a:xfrm>
            <a:off x="0" y="1143000"/>
            <a:ext cx="9067800" cy="923330"/>
          </a:xfrm>
          <a:prstGeom prst="rect">
            <a:avLst/>
          </a:prstGeom>
          <a:noFill/>
        </p:spPr>
        <p:txBody>
          <a:bodyPr wrap="square" rtlCol="0">
            <a:spAutoFit/>
          </a:bodyPr>
          <a:lstStyle/>
          <a:p>
            <a:r>
              <a:rPr lang="en-US" dirty="0" smtClean="0"/>
              <a:t>If </a:t>
            </a:r>
            <a:r>
              <a:rPr lang="en-US" dirty="0"/>
              <a:t>the user was looking for </a:t>
            </a:r>
            <a:r>
              <a:rPr lang="en-US" dirty="0" smtClean="0"/>
              <a:t>Lilly Suspend </a:t>
            </a:r>
            <a:r>
              <a:rPr lang="en-US" dirty="0"/>
              <a:t>they could enter </a:t>
            </a:r>
            <a:r>
              <a:rPr lang="en-US" dirty="0" smtClean="0"/>
              <a:t>Lil* </a:t>
            </a:r>
            <a:r>
              <a:rPr lang="en-US" dirty="0" err="1" smtClean="0"/>
              <a:t>Susp</a:t>
            </a:r>
            <a:r>
              <a:rPr lang="en-US" dirty="0" smtClean="0"/>
              <a:t>*. </a:t>
            </a:r>
            <a:r>
              <a:rPr lang="en-US" dirty="0"/>
              <a:t>This would return any persons in KEES whose first three letters of their first name were </a:t>
            </a:r>
            <a:r>
              <a:rPr lang="en-US" dirty="0" smtClean="0"/>
              <a:t>‘Lil’ </a:t>
            </a:r>
            <a:r>
              <a:rPr lang="en-US" dirty="0"/>
              <a:t>and the first four letters of their last name were </a:t>
            </a:r>
            <a:r>
              <a:rPr lang="en-US" dirty="0" smtClean="0"/>
              <a:t>‘</a:t>
            </a:r>
            <a:r>
              <a:rPr lang="en-US" dirty="0" err="1" smtClean="0"/>
              <a:t>Susp</a:t>
            </a:r>
            <a:r>
              <a:rPr lang="en-US" dirty="0" smtClean="0"/>
              <a:t>’.</a:t>
            </a:r>
            <a:endParaRPr lang="en-US" dirty="0"/>
          </a:p>
        </p:txBody>
      </p:sp>
      <p:sp>
        <p:nvSpPr>
          <p:cNvPr id="9" name="TextBox 8"/>
          <p:cNvSpPr txBox="1"/>
          <p:nvPr/>
        </p:nvSpPr>
        <p:spPr>
          <a:xfrm>
            <a:off x="1600200" y="152400"/>
            <a:ext cx="7239000" cy="461665"/>
          </a:xfrm>
          <a:prstGeom prst="rect">
            <a:avLst/>
          </a:prstGeom>
          <a:noFill/>
        </p:spPr>
        <p:txBody>
          <a:bodyPr wrap="square" rtlCol="0">
            <a:spAutoFit/>
          </a:bodyPr>
          <a:lstStyle/>
          <a:p>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11" name="TextBox 10"/>
          <p:cNvSpPr txBox="1"/>
          <p:nvPr/>
        </p:nvSpPr>
        <p:spPr>
          <a:xfrm>
            <a:off x="1600200" y="614065"/>
            <a:ext cx="7239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1: Performing a Person Search &gt; Person Search</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75" y="2084143"/>
            <a:ext cx="8308849" cy="3953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443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9</a:t>
            </a:fld>
            <a:endParaRPr lang="en-US" dirty="0"/>
          </a:p>
        </p:txBody>
      </p:sp>
      <p:sp>
        <p:nvSpPr>
          <p:cNvPr id="5" name="Title 3"/>
          <p:cNvSpPr txBox="1">
            <a:spLocks/>
          </p:cNvSpPr>
          <p:nvPr/>
        </p:nvSpPr>
        <p:spPr>
          <a:xfrm>
            <a:off x="1447800" y="73152"/>
            <a:ext cx="72390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4478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Person Search results</a:t>
            </a:r>
            <a:endParaRPr lang="en-US" dirty="0"/>
          </a:p>
        </p:txBody>
      </p:sp>
      <p:sp>
        <p:nvSpPr>
          <p:cNvPr id="11" name="TextBox 10"/>
          <p:cNvSpPr txBox="1"/>
          <p:nvPr/>
        </p:nvSpPr>
        <p:spPr>
          <a:xfrm>
            <a:off x="665018" y="4649190"/>
            <a:ext cx="8001000"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KEES will perform a comprehensive search and return any potential matches for the user to review. If a user is uncertain whether one of the potential matches that was returned is the person they were looking for, additional case specific information can be used to aid in the decision</a:t>
            </a:r>
            <a:r>
              <a:rPr lang="en-US" dirty="0" smtClean="0">
                <a:latin typeface="Arial" panose="020B0604020202020204" pitchFamily="34" charset="0"/>
                <a:cs typeface="Arial" panose="020B0604020202020204" pitchFamily="34" charset="0"/>
              </a:rPr>
              <a:t>.  By clicking the name hyperlink a user will be directed to the </a:t>
            </a:r>
            <a:r>
              <a:rPr lang="en-US" b="1" dirty="0" smtClean="0">
                <a:latin typeface="Arial" panose="020B0604020202020204" pitchFamily="34" charset="0"/>
                <a:cs typeface="Arial" panose="020B0604020202020204" pitchFamily="34" charset="0"/>
              </a:rPr>
              <a:t>Person View </a:t>
            </a:r>
            <a:r>
              <a:rPr lang="en-US" dirty="0" smtClean="0">
                <a:latin typeface="Arial" panose="020B0604020202020204" pitchFamily="34" charset="0"/>
                <a:cs typeface="Arial" panose="020B0604020202020204" pitchFamily="34" charset="0"/>
              </a:rPr>
              <a:t>page.</a:t>
            </a:r>
            <a:endParaRPr lang="en-US" b="1" dirty="0">
              <a:latin typeface="Arial" panose="020B0604020202020204" pitchFamily="34" charset="0"/>
              <a:cs typeface="Arial" panose="020B0604020202020204" pitchFamily="34" charset="0"/>
            </a:endParaRPr>
          </a:p>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34" y="1219200"/>
            <a:ext cx="8389578"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894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10</a:t>
            </a:fld>
            <a:endParaRPr lang="en-US"/>
          </a:p>
        </p:txBody>
      </p:sp>
      <p:sp>
        <p:nvSpPr>
          <p:cNvPr id="3" name="Content Placeholder 2"/>
          <p:cNvSpPr>
            <a:spLocks noGrp="1"/>
          </p:cNvSpPr>
          <p:nvPr>
            <p:ph idx="1"/>
          </p:nvPr>
        </p:nvSpPr>
        <p:spPr>
          <a:xfrm>
            <a:off x="228600" y="5029200"/>
            <a:ext cx="8763000" cy="1096963"/>
          </a:xfrm>
        </p:spPr>
        <p:txBody>
          <a:bodyPr anchor="ctr">
            <a:noAutofit/>
          </a:bodyPr>
          <a:lstStyle/>
          <a:p>
            <a:pPr marL="0" indent="0">
              <a:buNone/>
            </a:pPr>
            <a:r>
              <a:rPr lang="en-US" sz="2000" dirty="0" smtClean="0"/>
              <a:t>The </a:t>
            </a:r>
            <a:r>
              <a:rPr lang="en-US" sz="2000" b="1" dirty="0" smtClean="0"/>
              <a:t>Person View </a:t>
            </a:r>
            <a:r>
              <a:rPr lang="en-US" sz="2000" dirty="0" smtClean="0"/>
              <a:t>page displays a holistic view of the individual and case related details. From here the user will be able to see all of the case numbers the person is associated to. The </a:t>
            </a:r>
            <a:r>
              <a:rPr lang="en-US" sz="2000" b="1" dirty="0" smtClean="0"/>
              <a:t>Person View </a:t>
            </a:r>
            <a:r>
              <a:rPr lang="en-US" sz="2000" dirty="0" smtClean="0"/>
              <a:t>page is very helpful when trying to determine whether a person has a usable case number.</a:t>
            </a:r>
            <a:endParaRPr lang="en-US" sz="20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Person View</a:t>
            </a:r>
            <a:endParaRPr lang="en-US" dirty="0"/>
          </a:p>
        </p:txBody>
      </p:sp>
      <p:pic>
        <p:nvPicPr>
          <p:cNvPr id="4098"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14117" b="14117"/>
          <a:stretch>
            <a:fillRect/>
          </a:stretch>
        </p:blipFill>
        <p:spPr bwMode="auto">
          <a:xfrm>
            <a:off x="407437" y="1295400"/>
            <a:ext cx="8405326"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445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11</a:t>
            </a:fld>
            <a:endParaRPr lang="en-US"/>
          </a:p>
        </p:txBody>
      </p:sp>
      <p:pic>
        <p:nvPicPr>
          <p:cNvPr id="7" name="Snagit_PPT17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498086"/>
            <a:ext cx="7010400" cy="3607313"/>
          </a:xfrm>
          <a:prstGeom prst="rect">
            <a:avLst/>
          </a:prstGeom>
        </p:spPr>
      </p:pic>
      <p:sp>
        <p:nvSpPr>
          <p:cNvPr id="8" name="TextBox 7"/>
          <p:cNvSpPr txBox="1"/>
          <p:nvPr/>
        </p:nvSpPr>
        <p:spPr>
          <a:xfrm>
            <a:off x="457200" y="5105400"/>
            <a:ext cx="8153400"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Person View </a:t>
            </a:r>
            <a:r>
              <a:rPr lang="en-US" dirty="0">
                <a:latin typeface="Arial" panose="020B0604020202020204" pitchFamily="34" charset="0"/>
                <a:cs typeface="Arial" panose="020B0604020202020204" pitchFamily="34" charset="0"/>
              </a:rPr>
              <a:t>page displays a holistic view of the individual and case related details. From here the user will be able to see all of the case numbers the person is associated to. The </a:t>
            </a:r>
            <a:r>
              <a:rPr lang="en-US" b="1" dirty="0">
                <a:latin typeface="Arial" panose="020B0604020202020204" pitchFamily="34" charset="0"/>
                <a:cs typeface="Arial" panose="020B0604020202020204" pitchFamily="34" charset="0"/>
              </a:rPr>
              <a:t>Person View </a:t>
            </a:r>
            <a:r>
              <a:rPr lang="en-US" dirty="0">
                <a:latin typeface="Arial" panose="020B0604020202020204" pitchFamily="34" charset="0"/>
                <a:cs typeface="Arial" panose="020B0604020202020204" pitchFamily="34" charset="0"/>
              </a:rPr>
              <a:t>page is very helpful when trying to determine whether a person has a usable case number</a:t>
            </a:r>
          </a:p>
        </p:txBody>
      </p:sp>
      <p:sp>
        <p:nvSpPr>
          <p:cNvPr id="9" name="TextBox 8"/>
          <p:cNvSpPr txBox="1"/>
          <p:nvPr/>
        </p:nvSpPr>
        <p:spPr>
          <a:xfrm>
            <a:off x="1905000" y="76200"/>
            <a:ext cx="6781800" cy="461665"/>
          </a:xfrm>
          <a:prstGeom prst="rect">
            <a:avLst/>
          </a:prstGeom>
          <a:noFill/>
        </p:spPr>
        <p:txBody>
          <a:bodyPr wrap="square" rtlCol="0">
            <a:spAutoFit/>
          </a:bodyPr>
          <a:lstStyle/>
          <a:p>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10" name="TextBox 9"/>
          <p:cNvSpPr txBox="1"/>
          <p:nvPr/>
        </p:nvSpPr>
        <p:spPr>
          <a:xfrm>
            <a:off x="1905000" y="537865"/>
            <a:ext cx="6477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1: Performing a Person Search &gt; Person View</a:t>
            </a:r>
          </a:p>
        </p:txBody>
      </p:sp>
      <p:sp>
        <p:nvSpPr>
          <p:cNvPr id="3" name="TextBox 2"/>
          <p:cNvSpPr txBox="1"/>
          <p:nvPr/>
        </p:nvSpPr>
        <p:spPr>
          <a:xfrm>
            <a:off x="228600" y="1066800"/>
            <a:ext cx="1981200" cy="369332"/>
          </a:xfrm>
          <a:prstGeom prst="rect">
            <a:avLst/>
          </a:prstGeom>
          <a:noFill/>
        </p:spPr>
        <p:txBody>
          <a:bodyPr wrap="square" rtlCol="0">
            <a:spAutoFit/>
          </a:bodyPr>
          <a:lstStyle/>
          <a:p>
            <a:r>
              <a:rPr lang="en-US" b="1" dirty="0" smtClean="0"/>
              <a:t>PPS</a:t>
            </a:r>
            <a:endParaRPr lang="en-US" b="1" dirty="0"/>
          </a:p>
        </p:txBody>
      </p:sp>
    </p:spTree>
    <p:extLst>
      <p:ext uri="{BB962C8B-B14F-4D97-AF65-F5344CB8AC3E}">
        <p14:creationId xmlns:p14="http://schemas.microsoft.com/office/powerpoint/2010/main" val="670624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1676400"/>
            <a:ext cx="5486400" cy="4449763"/>
          </a:xfrm>
        </p:spPr>
        <p:txBody>
          <a:bodyPr anchor="ctr"/>
          <a:lstStyle/>
          <a:p>
            <a:pPr marL="0" indent="0">
              <a:buNone/>
            </a:pPr>
            <a:r>
              <a:rPr lang="en-US" sz="1800" b="1" dirty="0" smtClean="0"/>
              <a:t>PPS</a:t>
            </a:r>
          </a:p>
          <a:p>
            <a:pPr marL="0" indent="0">
              <a:buNone/>
            </a:pPr>
            <a:endParaRPr lang="en-US" sz="1800" dirty="0" smtClean="0"/>
          </a:p>
          <a:p>
            <a:pPr marL="0" indent="0">
              <a:buNone/>
            </a:pPr>
            <a:r>
              <a:rPr lang="en-US" sz="1800" dirty="0" smtClean="0"/>
              <a:t>What is a usable case number?</a:t>
            </a:r>
          </a:p>
          <a:p>
            <a:endParaRPr lang="en-US" sz="1800" dirty="0"/>
          </a:p>
          <a:p>
            <a:r>
              <a:rPr lang="en-US" sz="1800" dirty="0"/>
              <a:t>Usable case is one that has a foster care medical program with a medical aid code of FCM/DC/N/N</a:t>
            </a:r>
            <a:r>
              <a:rPr lang="en-US" sz="1800" dirty="0" smtClean="0"/>
              <a:t>/, FCM/JC/N/N, or </a:t>
            </a:r>
            <a:r>
              <a:rPr lang="en-US" sz="1800" dirty="0"/>
              <a:t>FCM/TC/N/N</a:t>
            </a:r>
            <a:r>
              <a:rPr lang="en-US" sz="1800" dirty="0" smtClean="0"/>
              <a:t>/. </a:t>
            </a:r>
            <a:r>
              <a:rPr lang="en-US" sz="1800" dirty="0"/>
              <a:t>DC= DCF; JC=KDOC-JS; TC=Tribal cases</a:t>
            </a:r>
            <a:r>
              <a:rPr lang="en-US" sz="1800" dirty="0" smtClean="0"/>
              <a:t>.</a:t>
            </a:r>
          </a:p>
          <a:p>
            <a:pPr lvl="0"/>
            <a:r>
              <a:rPr lang="en-US" sz="1800" dirty="0" smtClean="0"/>
              <a:t>Adoption Cases </a:t>
            </a:r>
            <a:r>
              <a:rPr lang="en-US" sz="1800" dirty="0"/>
              <a:t>will have a medical aid code of </a:t>
            </a:r>
            <a:r>
              <a:rPr lang="en-US" sz="1800" dirty="0" smtClean="0"/>
              <a:t>ASM/C/N/N.</a:t>
            </a:r>
            <a:endParaRPr lang="en-US" sz="1800" dirty="0"/>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12</a:t>
            </a:fld>
            <a:endParaRPr lang="en-US"/>
          </a:p>
        </p:txBody>
      </p:sp>
      <p:sp>
        <p:nvSpPr>
          <p:cNvPr id="4" name="TextBox 3"/>
          <p:cNvSpPr txBox="1"/>
          <p:nvPr/>
        </p:nvSpPr>
        <p:spPr>
          <a:xfrm>
            <a:off x="1828800" y="57650"/>
            <a:ext cx="6553200" cy="461665"/>
          </a:xfrm>
          <a:prstGeom prst="rect">
            <a:avLst/>
          </a:prstGeom>
          <a:noFill/>
        </p:spPr>
        <p:txBody>
          <a:bodyPr wrap="square" rtlCol="0">
            <a:spAutoFit/>
          </a:bodyPr>
          <a:lstStyle/>
          <a:p>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5" name="TextBox 4"/>
          <p:cNvSpPr txBox="1"/>
          <p:nvPr/>
        </p:nvSpPr>
        <p:spPr>
          <a:xfrm>
            <a:off x="1828800" y="609600"/>
            <a:ext cx="70104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1: Performing a Person Search &gt; Case Number</a:t>
            </a:r>
          </a:p>
        </p:txBody>
      </p:sp>
    </p:spTree>
    <p:extLst>
      <p:ext uri="{BB962C8B-B14F-4D97-AF65-F5344CB8AC3E}">
        <p14:creationId xmlns:p14="http://schemas.microsoft.com/office/powerpoint/2010/main" val="2220948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13</a:t>
            </a:fld>
            <a:endParaRPr lang="en-US"/>
          </a:p>
        </p:txBody>
      </p:sp>
      <p:sp>
        <p:nvSpPr>
          <p:cNvPr id="3" name="Content Placeholder 2"/>
          <p:cNvSpPr>
            <a:spLocks noGrp="1"/>
          </p:cNvSpPr>
          <p:nvPr>
            <p:ph idx="1"/>
          </p:nvPr>
        </p:nvSpPr>
        <p:spPr>
          <a:xfrm>
            <a:off x="228600" y="4495800"/>
            <a:ext cx="8763000" cy="1828800"/>
          </a:xfrm>
        </p:spPr>
        <p:txBody>
          <a:bodyPr anchor="ctr">
            <a:noAutofit/>
          </a:bodyPr>
          <a:lstStyle/>
          <a:p>
            <a:pPr marL="0" indent="0">
              <a:buNone/>
            </a:pPr>
            <a:r>
              <a:rPr lang="en-US" sz="1800" dirty="0" err="1" smtClean="0"/>
              <a:t>Hdetermine</a:t>
            </a:r>
            <a:r>
              <a:rPr lang="en-US" sz="1800" dirty="0" smtClean="0"/>
              <a:t> a usable case number:</a:t>
            </a:r>
          </a:p>
          <a:p>
            <a:r>
              <a:rPr lang="en-US" sz="1800" dirty="0" smtClean="0"/>
              <a:t>Under </a:t>
            </a:r>
            <a:r>
              <a:rPr lang="en-US" sz="1800" b="1" dirty="0" smtClean="0"/>
              <a:t>Program</a:t>
            </a:r>
            <a:r>
              <a:rPr lang="en-US" sz="1800" dirty="0" smtClean="0"/>
              <a:t> look for Medical or SSPP. If Medical is listed - look under </a:t>
            </a:r>
            <a:r>
              <a:rPr lang="en-US" sz="1800" b="1" dirty="0" smtClean="0"/>
              <a:t>Aid Code</a:t>
            </a:r>
            <a:r>
              <a:rPr lang="en-US" sz="1800" dirty="0"/>
              <a:t>.</a:t>
            </a:r>
            <a:r>
              <a:rPr lang="en-US" sz="1800" dirty="0" smtClean="0"/>
              <a:t> </a:t>
            </a:r>
            <a:r>
              <a:rPr lang="en-US" sz="1800" dirty="0"/>
              <a:t>I</a:t>
            </a:r>
            <a:r>
              <a:rPr lang="en-US" sz="1800" dirty="0" smtClean="0"/>
              <a:t>f first 3 letters are FCM or ASM then it should NOT be used by any program other than Foster Care or Adoption Support medical.</a:t>
            </a:r>
          </a:p>
          <a:p>
            <a:r>
              <a:rPr lang="en-US" sz="1800" dirty="0" smtClean="0"/>
              <a:t>A user may need to look at several case numbers, as well as, the </a:t>
            </a:r>
            <a:r>
              <a:rPr lang="en-US" sz="1800" b="1" dirty="0" smtClean="0"/>
              <a:t>Case Head </a:t>
            </a:r>
            <a:r>
              <a:rPr lang="en-US" sz="1800" dirty="0" smtClean="0"/>
              <a:t>field to determine the best case number to use.</a:t>
            </a:r>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Case Number</a:t>
            </a:r>
            <a:endParaRPr lang="en-US" dirty="0"/>
          </a:p>
        </p:txBody>
      </p:sp>
      <p:pic>
        <p:nvPicPr>
          <p:cNvPr id="6146"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655" b="655"/>
          <a:stretch>
            <a:fillRect/>
          </a:stretch>
        </p:blipFill>
        <p:spPr bwMode="auto">
          <a:xfrm>
            <a:off x="228600" y="1143000"/>
            <a:ext cx="87630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8542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2514600" y="1600201"/>
            <a:ext cx="5257800" cy="3657599"/>
          </a:xfrm>
        </p:spPr>
        <p:txBody>
          <a:bodyPr anchor="ctr">
            <a:normAutofit/>
          </a:bodyPr>
          <a:lstStyle/>
          <a:p>
            <a:pPr>
              <a:buNone/>
            </a:pPr>
            <a:r>
              <a:rPr lang="en-US" sz="1800" dirty="0" smtClean="0"/>
              <a:t>In this lesson we have discussed the Person </a:t>
            </a:r>
            <a:r>
              <a:rPr lang="en-US" sz="1800" dirty="0"/>
              <a:t>S</a:t>
            </a:r>
            <a:r>
              <a:rPr lang="en-US" sz="1800" dirty="0" smtClean="0"/>
              <a:t>earch process using the wild card searches and how to identify a usable case number.</a:t>
            </a:r>
          </a:p>
          <a:p>
            <a:pPr>
              <a:buNone/>
            </a:pPr>
            <a:endParaRPr lang="en-US" sz="1800" dirty="0" smtClean="0"/>
          </a:p>
          <a:p>
            <a:pPr>
              <a:buNone/>
            </a:pPr>
            <a:r>
              <a:rPr lang="en-US" sz="1800" dirty="0" smtClean="0"/>
              <a:t>Now let’s take a look at the File Clearance process.</a:t>
            </a:r>
            <a:endParaRPr lang="en-US" sz="1800"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Summary</a:t>
            </a:r>
            <a:endParaRPr lang="en-US" dirty="0"/>
          </a:p>
        </p:txBody>
      </p:sp>
    </p:spTree>
    <p:extLst>
      <p:ext uri="{BB962C8B-B14F-4D97-AF65-F5344CB8AC3E}">
        <p14:creationId xmlns:p14="http://schemas.microsoft.com/office/powerpoint/2010/main" val="218054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600200" y="1752599"/>
            <a:ext cx="5562600" cy="3276601"/>
          </a:xfrm>
        </p:spPr>
        <p:txBody>
          <a:bodyPr anchor="ctr">
            <a:normAutofit/>
          </a:bodyPr>
          <a:lstStyle/>
          <a:p>
            <a:r>
              <a:rPr lang="en-US" sz="1800" dirty="0" smtClean="0"/>
              <a:t>Lesson 1: Performing a Person Search</a:t>
            </a:r>
          </a:p>
          <a:p>
            <a:r>
              <a:rPr lang="en-US" sz="1800" b="1" dirty="0" smtClean="0"/>
              <a:t>Lesson 2: Completing File Clearance</a:t>
            </a:r>
          </a:p>
          <a:p>
            <a:r>
              <a:rPr lang="en-US" sz="1800" dirty="0" smtClean="0"/>
              <a:t>Lesson 3: Registration</a:t>
            </a:r>
          </a:p>
          <a:p>
            <a:r>
              <a:rPr lang="en-US" sz="1800" dirty="0" smtClean="0"/>
              <a:t>Lesson 4: e-Summary Registration (CH only)</a:t>
            </a:r>
          </a:p>
          <a:p>
            <a:r>
              <a:rPr lang="en-US" sz="1800" dirty="0" smtClean="0"/>
              <a:t>Lesson 5: Existing Case Registration</a:t>
            </a:r>
          </a:p>
        </p:txBody>
      </p:sp>
      <p:sp>
        <p:nvSpPr>
          <p:cNvPr id="4" name="Slide Number Placeholder 3"/>
          <p:cNvSpPr>
            <a:spLocks noGrp="1"/>
          </p:cNvSpPr>
          <p:nvPr>
            <p:ph type="sldNum" sz="quarter" idx="12"/>
          </p:nvPr>
        </p:nvSpPr>
        <p:spPr/>
        <p:txBody>
          <a:bodyPr/>
          <a:lstStyle/>
          <a:p>
            <a:fld id="{908B7E1D-52E2-4F04-9DFE-B1650792F521}" type="slidenum">
              <a:rPr lang="en-US" smtClean="0"/>
              <a:t>15</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39181364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1676400"/>
            <a:ext cx="5791200" cy="4144963"/>
          </a:xfrm>
        </p:spPr>
        <p:txBody>
          <a:bodyPr>
            <a:normAutofit/>
          </a:bodyPr>
          <a:lstStyle/>
          <a:p>
            <a:pPr marL="0" indent="0">
              <a:buNone/>
            </a:pPr>
            <a:r>
              <a:rPr lang="en-US" sz="1800" dirty="0" smtClean="0"/>
              <a:t>What is File Clearance?</a:t>
            </a:r>
          </a:p>
          <a:p>
            <a:pPr marL="0" indent="0">
              <a:buNone/>
            </a:pPr>
            <a:endParaRPr lang="en-US" sz="1800" dirty="0" smtClean="0"/>
          </a:p>
          <a:p>
            <a:r>
              <a:rPr lang="en-US" sz="1800" dirty="0" smtClean="0"/>
              <a:t>File Clearance is the process of searching for a person to determine if they are currently known to KEES and whether they are associated to any existing case numbers.</a:t>
            </a:r>
          </a:p>
          <a:p>
            <a:endParaRPr lang="en-US" sz="1800" dirty="0" smtClean="0"/>
          </a:p>
          <a:p>
            <a:r>
              <a:rPr lang="en-US" sz="1800" dirty="0" smtClean="0"/>
              <a:t>It also includes adding new persons to KEES and assigning a Client ID to them.</a:t>
            </a:r>
            <a:endParaRPr lang="en-US" sz="1800" dirty="0"/>
          </a:p>
        </p:txBody>
      </p:sp>
      <p:sp>
        <p:nvSpPr>
          <p:cNvPr id="3" name="Slide Number Placeholder 2"/>
          <p:cNvSpPr>
            <a:spLocks noGrp="1"/>
          </p:cNvSpPr>
          <p:nvPr>
            <p:ph type="sldNum" sz="quarter" idx="12"/>
          </p:nvPr>
        </p:nvSpPr>
        <p:spPr/>
        <p:txBody>
          <a:bodyPr/>
          <a:lstStyle/>
          <a:p>
            <a:fld id="{908B7E1D-52E2-4F04-9DFE-B1650792F521}" type="slidenum">
              <a:rPr lang="en-US" smtClean="0"/>
              <a:t>16</a:t>
            </a:fld>
            <a:endParaRPr lang="en-US"/>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Definition</a:t>
            </a:r>
            <a:endParaRPr lang="en-US" dirty="0"/>
          </a:p>
        </p:txBody>
      </p:sp>
    </p:spTree>
    <p:extLst>
      <p:ext uri="{BB962C8B-B14F-4D97-AF65-F5344CB8AC3E}">
        <p14:creationId xmlns:p14="http://schemas.microsoft.com/office/powerpoint/2010/main" val="4267994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17</a:t>
            </a:fld>
            <a:endParaRPr lang="en-US"/>
          </a:p>
        </p:txBody>
      </p:sp>
      <p:sp>
        <p:nvSpPr>
          <p:cNvPr id="22" name="Content Placeholder 21"/>
          <p:cNvSpPr>
            <a:spLocks noGrp="1"/>
          </p:cNvSpPr>
          <p:nvPr>
            <p:ph idx="1"/>
          </p:nvPr>
        </p:nvSpPr>
        <p:spPr/>
        <p:txBody>
          <a:bodyPr>
            <a:normAutofit/>
          </a:bodyPr>
          <a:lstStyle/>
          <a:p>
            <a:pPr marL="0" indent="0" algn="just">
              <a:buNone/>
            </a:pPr>
            <a:r>
              <a:rPr lang="en-US" sz="1800" dirty="0" smtClean="0"/>
              <a:t>Since a Person Search has already been completed and the person was not found, the user should enter the person’s full name, SSN, and DOB (or as much is known).  Whoever is file cleared first will be the Case Head for this medical case.</a:t>
            </a:r>
            <a:endParaRPr lang="en-US" sz="1800" dirty="0"/>
          </a:p>
        </p:txBody>
      </p:sp>
      <p:sp>
        <p:nvSpPr>
          <p:cNvPr id="7" name="Title 3"/>
          <p:cNvSpPr txBox="1">
            <a:spLocks/>
          </p:cNvSpPr>
          <p:nvPr/>
        </p:nvSpPr>
        <p:spPr>
          <a:xfrm>
            <a:off x="1371600" y="73152"/>
            <a:ext cx="73152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9" name="Content Placeholder 19"/>
          <p:cNvSpPr txBox="1">
            <a:spLocks/>
          </p:cNvSpPr>
          <p:nvPr/>
        </p:nvSpPr>
        <p:spPr>
          <a:xfrm>
            <a:off x="13716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Registration Person Search</a:t>
            </a:r>
            <a:endParaRPr lang="en-US" dirty="0"/>
          </a:p>
        </p:txBody>
      </p:sp>
      <p:pic>
        <p:nvPicPr>
          <p:cNvPr id="2051" name="Picture 3"/>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11729" b="11729"/>
          <a:stretch>
            <a:fillRect/>
          </a:stretch>
        </p:blipFill>
        <p:spPr bwMode="auto">
          <a:xfrm>
            <a:off x="228600" y="1143000"/>
            <a:ext cx="87630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18</a:t>
            </a:fld>
            <a:endParaRPr lang="en-US"/>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549911525"/>
              </p:ext>
            </p:extLst>
          </p:nvPr>
        </p:nvGraphicFramePr>
        <p:xfrm>
          <a:off x="1371600" y="1371600"/>
          <a:ext cx="6477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Search Criteria</a:t>
            </a:r>
            <a:endParaRPr lang="en-US" dirty="0"/>
          </a:p>
        </p:txBody>
      </p:sp>
    </p:spTree>
    <p:extLst>
      <p:ext uri="{BB962C8B-B14F-4D97-AF65-F5344CB8AC3E}">
        <p14:creationId xmlns:p14="http://schemas.microsoft.com/office/powerpoint/2010/main" val="1550111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19</a:t>
            </a:fld>
            <a:endParaRPr lang="en-US"/>
          </a:p>
        </p:txBody>
      </p:sp>
      <p:sp>
        <p:nvSpPr>
          <p:cNvPr id="8" name="Content Placeholder 7"/>
          <p:cNvSpPr>
            <a:spLocks noGrp="1"/>
          </p:cNvSpPr>
          <p:nvPr>
            <p:ph idx="1"/>
          </p:nvPr>
        </p:nvSpPr>
        <p:spPr>
          <a:xfrm>
            <a:off x="228600" y="5029200"/>
            <a:ext cx="8763000" cy="1219200"/>
          </a:xfrm>
        </p:spPr>
        <p:txBody>
          <a:bodyPr>
            <a:normAutofit/>
          </a:bodyPr>
          <a:lstStyle/>
          <a:p>
            <a:pPr algn="just"/>
            <a:r>
              <a:rPr lang="en-US" sz="1800" dirty="0" smtClean="0"/>
              <a:t>If the person already exists in KEES</a:t>
            </a:r>
            <a:r>
              <a:rPr lang="en-US" sz="1800" dirty="0"/>
              <a:t>, </a:t>
            </a:r>
            <a:r>
              <a:rPr lang="en-US" sz="1800" dirty="0" smtClean="0"/>
              <a:t>use </a:t>
            </a:r>
            <a:r>
              <a:rPr lang="en-US" sz="1800" dirty="0"/>
              <a:t>the radio button to identify the correct consumer </a:t>
            </a:r>
            <a:r>
              <a:rPr lang="en-US" sz="1800" dirty="0" smtClean="0"/>
              <a:t>and then </a:t>
            </a:r>
            <a:r>
              <a:rPr lang="en-US" sz="1800" dirty="0"/>
              <a:t>click the </a:t>
            </a:r>
            <a:r>
              <a:rPr lang="en-US" sz="1800" b="1" dirty="0"/>
              <a:t>Select</a:t>
            </a:r>
            <a:r>
              <a:rPr lang="en-US" sz="1800" b="1" i="1" dirty="0"/>
              <a:t> </a:t>
            </a:r>
            <a:r>
              <a:rPr lang="en-US" sz="1800" dirty="0"/>
              <a:t>button</a:t>
            </a:r>
            <a:r>
              <a:rPr lang="en-US" sz="1800" dirty="0" smtClean="0"/>
              <a:t>.</a:t>
            </a:r>
          </a:p>
          <a:p>
            <a:pPr algn="just"/>
            <a:r>
              <a:rPr lang="en-US" sz="1800" dirty="0" smtClean="0"/>
              <a:t>If the person is not known to KEES, the user will click </a:t>
            </a:r>
            <a:r>
              <a:rPr lang="en-US" sz="1800" b="1" dirty="0" smtClean="0"/>
              <a:t>Add New Person</a:t>
            </a:r>
            <a:r>
              <a:rPr lang="en-US" sz="1800" dirty="0" smtClean="0"/>
              <a:t>.</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Search Results</a:t>
            </a:r>
            <a:endParaRPr lang="en-US" dirty="0"/>
          </a:p>
        </p:txBody>
      </p:sp>
      <p:sp>
        <p:nvSpPr>
          <p:cNvPr id="2" name="Picture Placeholder 1"/>
          <p:cNvSpPr>
            <a:spLocks noGrp="1"/>
          </p:cNvSpPr>
          <p:nvPr>
            <p:ph type="pic" sz="quarter" idx="13"/>
          </p:nvPr>
        </p:nvSpPr>
        <p:spPr/>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49643"/>
            <a:ext cx="8382000" cy="3603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3599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20</a:t>
            </a:fld>
            <a:endParaRPr lang="en-US"/>
          </a:p>
        </p:txBody>
      </p:sp>
      <p:sp>
        <p:nvSpPr>
          <p:cNvPr id="5" name="Title 3"/>
          <p:cNvSpPr txBox="1">
            <a:spLocks/>
          </p:cNvSpPr>
          <p:nvPr/>
        </p:nvSpPr>
        <p:spPr>
          <a:xfrm>
            <a:off x="1447800" y="73152"/>
            <a:ext cx="72390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447800" y="609600"/>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Registration Person Detail</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1600200"/>
            <a:ext cx="7842985" cy="3038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3399" y="4876800"/>
            <a:ext cx="8229601"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If the person is known to  KEES, </a:t>
            </a:r>
            <a:r>
              <a:rPr lang="en-US" dirty="0" smtClean="0">
                <a:latin typeface="Arial" panose="020B0604020202020204" pitchFamily="34" charset="0"/>
                <a:cs typeface="Arial" panose="020B0604020202020204" pitchFamily="34" charset="0"/>
              </a:rPr>
              <a:t>then information (address, phone number &amp; e-mail address) </a:t>
            </a:r>
            <a:r>
              <a:rPr lang="en-US" dirty="0">
                <a:latin typeface="Arial" panose="020B0604020202020204" pitchFamily="34" charset="0"/>
                <a:cs typeface="Arial" panose="020B0604020202020204" pitchFamily="34" charset="0"/>
              </a:rPr>
              <a:t>known to KEES will populate on </a:t>
            </a:r>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Registration Person Detail </a:t>
            </a:r>
            <a:r>
              <a:rPr lang="en-US" dirty="0">
                <a:latin typeface="Arial" panose="020B0604020202020204" pitchFamily="34" charset="0"/>
                <a:cs typeface="Arial" panose="020B0604020202020204" pitchFamily="34" charset="0"/>
              </a:rPr>
              <a:t>page. If a consumer is not known to KEES, the user will enter the information on the </a:t>
            </a:r>
            <a:r>
              <a:rPr lang="en-US" dirty="0" smtClean="0">
                <a:latin typeface="Arial" panose="020B0604020202020204" pitchFamily="34" charset="0"/>
                <a:cs typeface="Arial" panose="020B0604020202020204" pitchFamily="34" charset="0"/>
              </a:rPr>
              <a:t>data collection pages </a:t>
            </a:r>
            <a:r>
              <a:rPr lang="en-US" dirty="0">
                <a:latin typeface="Arial" panose="020B0604020202020204" pitchFamily="34" charset="0"/>
                <a:cs typeface="Arial" panose="020B0604020202020204" pitchFamily="34" charset="0"/>
              </a:rPr>
              <a:t>after </a:t>
            </a:r>
            <a:r>
              <a:rPr lang="en-US" dirty="0" smtClean="0">
                <a:latin typeface="Arial" panose="020B0604020202020204" pitchFamily="34" charset="0"/>
                <a:cs typeface="Arial" panose="020B0604020202020204" pitchFamily="34" charset="0"/>
              </a:rPr>
              <a:t>registration </a:t>
            </a:r>
            <a:r>
              <a:rPr lang="en-US" dirty="0">
                <a:latin typeface="Arial" panose="020B0604020202020204" pitchFamily="34" charset="0"/>
                <a:cs typeface="Arial" panose="020B0604020202020204" pitchFamily="34" charset="0"/>
              </a:rPr>
              <a:t>has been completed.</a:t>
            </a:r>
          </a:p>
        </p:txBody>
      </p:sp>
    </p:spTree>
    <p:extLst>
      <p:ext uri="{BB962C8B-B14F-4D97-AF65-F5344CB8AC3E}">
        <p14:creationId xmlns:p14="http://schemas.microsoft.com/office/powerpoint/2010/main" val="7548047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21</a:t>
            </a:fld>
            <a:endParaRPr lang="en-US"/>
          </a:p>
        </p:txBody>
      </p:sp>
      <p:sp>
        <p:nvSpPr>
          <p:cNvPr id="4" name="Content Placeholder 3"/>
          <p:cNvSpPr>
            <a:spLocks noGrp="1"/>
          </p:cNvSpPr>
          <p:nvPr>
            <p:ph idx="1"/>
          </p:nvPr>
        </p:nvSpPr>
        <p:spPr>
          <a:xfrm>
            <a:off x="228600" y="5257800"/>
            <a:ext cx="8763000" cy="990600"/>
          </a:xfrm>
        </p:spPr>
        <p:txBody>
          <a:bodyPr anchor="ctr">
            <a:noAutofit/>
          </a:bodyPr>
          <a:lstStyle/>
          <a:p>
            <a:pPr marL="0" indent="0" algn="just">
              <a:buNone/>
            </a:pPr>
            <a:r>
              <a:rPr lang="en-US" sz="1800" dirty="0" smtClean="0"/>
              <a:t>The </a:t>
            </a:r>
            <a:r>
              <a:rPr lang="en-US" sz="1800" b="1" dirty="0" smtClean="0"/>
              <a:t>Alternative Client ID </a:t>
            </a:r>
            <a:r>
              <a:rPr lang="en-US" sz="1800" dirty="0" smtClean="0"/>
              <a:t>is the consumer’s </a:t>
            </a:r>
            <a:r>
              <a:rPr lang="en-US" sz="1800" dirty="0"/>
              <a:t>c</a:t>
            </a:r>
            <a:r>
              <a:rPr lang="en-US" sz="1800" dirty="0" smtClean="0"/>
              <a:t>lient ID from KAECSES.  It is only used if the consumer is not known to KEES .</a:t>
            </a:r>
            <a:endParaRPr lang="en-US" sz="1800" dirty="0"/>
          </a:p>
        </p:txBody>
      </p:sp>
      <p:sp>
        <p:nvSpPr>
          <p:cNvPr id="6" name="Title 3"/>
          <p:cNvSpPr txBox="1">
            <a:spLocks/>
          </p:cNvSpPr>
          <p:nvPr/>
        </p:nvSpPr>
        <p:spPr>
          <a:xfrm>
            <a:off x="1371600" y="73152"/>
            <a:ext cx="73152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3716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Registration Person Detail</a:t>
            </a:r>
            <a:endParaRPr lang="en-US" dirty="0"/>
          </a:p>
        </p:txBody>
      </p:sp>
      <p:pic>
        <p:nvPicPr>
          <p:cNvPr id="1026"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4593" r="4593"/>
          <a:stretch>
            <a:fillRect/>
          </a:stretch>
        </p:blipFill>
        <p:spPr bwMode="auto">
          <a:xfrm>
            <a:off x="228600" y="1219200"/>
            <a:ext cx="8763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553200" y="3200400"/>
            <a:ext cx="1447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9886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22</a:t>
            </a:fld>
            <a:endParaRPr lang="en-US"/>
          </a:p>
        </p:txBody>
      </p:sp>
      <p:sp>
        <p:nvSpPr>
          <p:cNvPr id="3" name="Content Placeholder 2"/>
          <p:cNvSpPr>
            <a:spLocks noGrp="1"/>
          </p:cNvSpPr>
          <p:nvPr>
            <p:ph idx="1"/>
          </p:nvPr>
        </p:nvSpPr>
        <p:spPr>
          <a:xfrm>
            <a:off x="381000" y="1828800"/>
            <a:ext cx="8305800" cy="4297363"/>
          </a:xfrm>
        </p:spPr>
        <p:txBody>
          <a:bodyPr>
            <a:normAutofit/>
          </a:bodyPr>
          <a:lstStyle/>
          <a:p>
            <a:pPr marL="0" lvl="0" indent="0">
              <a:buNone/>
            </a:pPr>
            <a:r>
              <a:rPr lang="en-US" sz="1800" dirty="0" smtClean="0"/>
              <a:t>The business process for PPS medical applications is two steps:</a:t>
            </a:r>
            <a:endParaRPr lang="en-US" sz="1800" dirty="0"/>
          </a:p>
          <a:p>
            <a:pPr lvl="1">
              <a:buFont typeface="Arial" panose="020B0604020202020204" pitchFamily="34" charset="0"/>
              <a:buChar char="•"/>
            </a:pPr>
            <a:r>
              <a:rPr lang="en-US" sz="1800" dirty="0"/>
              <a:t>The Social Worker (DCF), Community Service Officer (Kansas Department of Corrections – Juvenile Services; KDOC-JS), or Social Worker – Tribal Agency submit an application – PPS 5410A Initial IV-E Eligibility </a:t>
            </a:r>
            <a:r>
              <a:rPr lang="en-US" sz="1800" dirty="0" smtClean="0"/>
              <a:t>Determination, </a:t>
            </a:r>
            <a:r>
              <a:rPr lang="en-US" sz="1800" dirty="0"/>
              <a:t>notification of </a:t>
            </a:r>
            <a:r>
              <a:rPr lang="en-US" sz="1800" dirty="0" smtClean="0"/>
              <a:t>placement, </a:t>
            </a:r>
            <a:r>
              <a:rPr lang="en-US" sz="1800" dirty="0"/>
              <a:t>and supporting eligibility documents.</a:t>
            </a:r>
          </a:p>
          <a:p>
            <a:pPr lvl="1">
              <a:buFont typeface="Arial" panose="020B0604020202020204" pitchFamily="34" charset="0"/>
              <a:buChar char="•"/>
            </a:pPr>
            <a:r>
              <a:rPr lang="en-US" sz="1800" dirty="0"/>
              <a:t>The </a:t>
            </a:r>
            <a:r>
              <a:rPr lang="en-US" sz="1800" dirty="0" smtClean="0"/>
              <a:t>eligibility </a:t>
            </a:r>
            <a:r>
              <a:rPr lang="en-US" sz="1800" dirty="0"/>
              <a:t>s</a:t>
            </a:r>
            <a:r>
              <a:rPr lang="en-US" sz="1800" dirty="0" smtClean="0"/>
              <a:t>pecialist </a:t>
            </a:r>
            <a:r>
              <a:rPr lang="en-US" sz="1800" dirty="0"/>
              <a:t>completes the PPS 5410B – Initial IV-E </a:t>
            </a:r>
            <a:r>
              <a:rPr lang="en-US" sz="1800" dirty="0" smtClean="0"/>
              <a:t>eligibility </a:t>
            </a:r>
            <a:r>
              <a:rPr lang="en-US" sz="1800" dirty="0"/>
              <a:t>d</a:t>
            </a:r>
            <a:r>
              <a:rPr lang="en-US" sz="1800" dirty="0" smtClean="0"/>
              <a:t>etermination </a:t>
            </a:r>
            <a:r>
              <a:rPr lang="en-US" sz="1800" dirty="0"/>
              <a:t>to determine whether the child is funding </a:t>
            </a:r>
            <a:r>
              <a:rPr lang="en-US" sz="1800" dirty="0" smtClean="0"/>
              <a:t>eligible </a:t>
            </a:r>
            <a:r>
              <a:rPr lang="en-US" sz="1800" dirty="0"/>
              <a:t>for Foster Care.  Similar forms are used for Adoption Assistance.  This determination is not completed in KAECSES or KEES at this time.</a:t>
            </a:r>
          </a:p>
          <a:p>
            <a:pPr lvl="1">
              <a:buFont typeface="Arial" panose="020B0604020202020204" pitchFamily="34" charset="0"/>
              <a:buChar char="•"/>
            </a:pPr>
            <a:r>
              <a:rPr lang="en-US" sz="1800" dirty="0"/>
              <a:t>ES will register </a:t>
            </a:r>
            <a:r>
              <a:rPr lang="en-US" sz="1800" dirty="0" smtClean="0"/>
              <a:t>the case </a:t>
            </a:r>
            <a:r>
              <a:rPr lang="en-US" sz="1800" dirty="0"/>
              <a:t>in KAECSES first and then register in </a:t>
            </a:r>
            <a:r>
              <a:rPr lang="en-US" sz="1800" dirty="0" smtClean="0"/>
              <a:t>KEES.</a:t>
            </a:r>
            <a:endParaRPr lang="en-US" sz="1800" dirty="0"/>
          </a:p>
          <a:p>
            <a:pPr lvl="1">
              <a:buFont typeface="Arial" panose="020B0604020202020204" pitchFamily="34" charset="0"/>
              <a:buChar char="•"/>
            </a:pPr>
            <a:r>
              <a:rPr lang="en-US" sz="1800" dirty="0"/>
              <a:t>The KAECSES Client ID will be entered as an alternative ID on the </a:t>
            </a:r>
            <a:r>
              <a:rPr lang="en-US" sz="1800" b="1" dirty="0"/>
              <a:t>Registration Person Detail  </a:t>
            </a:r>
            <a:r>
              <a:rPr lang="en-US" sz="1800" dirty="0"/>
              <a:t>page during the KEES registration process.</a:t>
            </a:r>
          </a:p>
        </p:txBody>
      </p:sp>
      <p:sp>
        <p:nvSpPr>
          <p:cNvPr id="5" name="TextBox 4"/>
          <p:cNvSpPr txBox="1"/>
          <p:nvPr/>
        </p:nvSpPr>
        <p:spPr>
          <a:xfrm>
            <a:off x="533400" y="1219200"/>
            <a:ext cx="4191000" cy="369332"/>
          </a:xfrm>
          <a:prstGeom prst="rect">
            <a:avLst/>
          </a:prstGeom>
          <a:noFill/>
        </p:spPr>
        <p:txBody>
          <a:bodyPr wrap="square" rtlCol="0">
            <a:spAutoFit/>
          </a:bodyPr>
          <a:lstStyle/>
          <a:p>
            <a:r>
              <a:rPr lang="en-US" b="1" dirty="0" smtClean="0"/>
              <a:t>PPS</a:t>
            </a:r>
            <a:endParaRPr lang="en-US" b="1" dirty="0"/>
          </a:p>
        </p:txBody>
      </p:sp>
      <p:sp>
        <p:nvSpPr>
          <p:cNvPr id="4" name="TextBox 3"/>
          <p:cNvSpPr txBox="1"/>
          <p:nvPr/>
        </p:nvSpPr>
        <p:spPr>
          <a:xfrm>
            <a:off x="1600200" y="152400"/>
            <a:ext cx="7162800" cy="461665"/>
          </a:xfrm>
          <a:prstGeom prst="rect">
            <a:avLst/>
          </a:prstGeom>
          <a:noFill/>
        </p:spPr>
        <p:txBody>
          <a:bodyPr wrap="square" rtlCol="0">
            <a:spAutoFit/>
          </a:bodyPr>
          <a:lstStyle/>
          <a:p>
            <a:pPr lvl="0"/>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Tree>
    <p:extLst>
      <p:ext uri="{BB962C8B-B14F-4D97-AF65-F5344CB8AC3E}">
        <p14:creationId xmlns:p14="http://schemas.microsoft.com/office/powerpoint/2010/main" val="3566553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09900" y="2362200"/>
            <a:ext cx="4267200" cy="2895600"/>
          </a:xfrm>
        </p:spPr>
        <p:txBody>
          <a:bodyPr>
            <a:normAutofit fontScale="92500" lnSpcReduction="20000"/>
          </a:bodyPr>
          <a:lstStyle/>
          <a:p>
            <a:pPr>
              <a:buNone/>
            </a:pPr>
            <a:r>
              <a:rPr lang="en-US" sz="1900" dirty="0" smtClean="0"/>
              <a:t>In this lesson we learned about the file clearance process.</a:t>
            </a:r>
          </a:p>
          <a:p>
            <a:pPr marL="285750" indent="-285750"/>
            <a:endParaRPr lang="en-US" sz="1900" dirty="0"/>
          </a:p>
          <a:p>
            <a:pPr>
              <a:buNone/>
            </a:pPr>
            <a:r>
              <a:rPr lang="en-US" sz="1900" dirty="0" smtClean="0"/>
              <a:t>We have seen the differences in a person known to KEES and someone not known to KEES.</a:t>
            </a:r>
          </a:p>
          <a:p>
            <a:pPr marL="285750" indent="-285750"/>
            <a:endParaRPr lang="en-US" sz="1900" dirty="0" smtClean="0"/>
          </a:p>
          <a:p>
            <a:pPr>
              <a:buNone/>
            </a:pPr>
            <a:r>
              <a:rPr lang="en-US" sz="1900" dirty="0" smtClean="0"/>
              <a:t>We have also discussed when to add the Alternate Client ID. </a:t>
            </a:r>
          </a:p>
          <a:p>
            <a:pPr>
              <a:buNone/>
            </a:pPr>
            <a:r>
              <a:rPr lang="en-US" sz="1900" dirty="0" smtClean="0"/>
              <a:t> </a:t>
            </a:r>
          </a:p>
          <a:p>
            <a:pPr>
              <a:buNone/>
            </a:pPr>
            <a:r>
              <a:rPr lang="en-US" sz="1900" dirty="0" smtClean="0"/>
              <a:t>Now let’s move on to Registration.</a:t>
            </a:r>
            <a:endParaRPr lang="en-US" sz="1900" dirty="0"/>
          </a:p>
          <a:p>
            <a:pPr>
              <a:buNone/>
            </a:pPr>
            <a:endParaRPr lang="en-US" sz="1800" dirty="0" smtClean="0"/>
          </a:p>
          <a:p>
            <a:pPr>
              <a:buNone/>
            </a:pPr>
            <a:endParaRPr lang="en-US" sz="1800" dirty="0"/>
          </a:p>
          <a:p>
            <a:pPr>
              <a:buNone/>
            </a:pPr>
            <a:endParaRPr lang="en-US" sz="1800" dirty="0" smtClean="0"/>
          </a:p>
          <a:p>
            <a:pPr>
              <a:buNone/>
            </a:pPr>
            <a:endParaRPr lang="en-US" sz="1800" dirty="0" smtClean="0"/>
          </a:p>
        </p:txBody>
      </p:sp>
      <p:sp>
        <p:nvSpPr>
          <p:cNvPr id="2" name="Slide Number Placeholder 1"/>
          <p:cNvSpPr>
            <a:spLocks noGrp="1"/>
          </p:cNvSpPr>
          <p:nvPr>
            <p:ph type="sldNum" sz="quarter" idx="12"/>
          </p:nvPr>
        </p:nvSpPr>
        <p:spPr/>
        <p:txBody>
          <a:bodyPr/>
          <a:lstStyle/>
          <a:p>
            <a:fld id="{908B7E1D-52E2-4F04-9DFE-B1650792F521}" type="slidenum">
              <a:rPr lang="en-US" smtClean="0"/>
              <a:t>23</a:t>
            </a:fld>
            <a:endParaRPr lang="en-US"/>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Completing File Clearance &gt; Summary</a:t>
            </a:r>
            <a:endParaRPr lang="en-US" dirty="0"/>
          </a:p>
        </p:txBody>
      </p:sp>
    </p:spTree>
    <p:extLst>
      <p:ext uri="{BB962C8B-B14F-4D97-AF65-F5344CB8AC3E}">
        <p14:creationId xmlns:p14="http://schemas.microsoft.com/office/powerpoint/2010/main" val="2564230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600200" y="1752599"/>
            <a:ext cx="5562600" cy="3276601"/>
          </a:xfrm>
        </p:spPr>
        <p:txBody>
          <a:bodyPr anchor="ctr">
            <a:normAutofit/>
          </a:bodyPr>
          <a:lstStyle/>
          <a:p>
            <a:r>
              <a:rPr lang="en-US" sz="1800" dirty="0" smtClean="0"/>
              <a:t>Lesson 1: Performing a Person Search</a:t>
            </a:r>
          </a:p>
          <a:p>
            <a:r>
              <a:rPr lang="en-US" sz="1800" dirty="0" smtClean="0"/>
              <a:t>Lesson 2: Completing File Clearance</a:t>
            </a:r>
          </a:p>
          <a:p>
            <a:r>
              <a:rPr lang="en-US" sz="1800" b="1" dirty="0" smtClean="0"/>
              <a:t>Lesson 3: Registration</a:t>
            </a:r>
          </a:p>
          <a:p>
            <a:r>
              <a:rPr lang="en-US" sz="1800" dirty="0" smtClean="0"/>
              <a:t>Lesson 4: e-Summary Registration (CH only)</a:t>
            </a:r>
          </a:p>
          <a:p>
            <a:r>
              <a:rPr lang="en-US" sz="1800" dirty="0" smtClean="0"/>
              <a:t>Lesson 5: Existing Case Registration</a:t>
            </a:r>
          </a:p>
        </p:txBody>
      </p:sp>
      <p:sp>
        <p:nvSpPr>
          <p:cNvPr id="4" name="Slide Number Placeholder 3"/>
          <p:cNvSpPr>
            <a:spLocks noGrp="1"/>
          </p:cNvSpPr>
          <p:nvPr>
            <p:ph type="sldNum" sz="quarter" idx="12"/>
          </p:nvPr>
        </p:nvSpPr>
        <p:spPr/>
        <p:txBody>
          <a:bodyPr/>
          <a:lstStyle/>
          <a:p>
            <a:fld id="{908B7E1D-52E2-4F04-9DFE-B1650792F521}" type="slidenum">
              <a:rPr lang="en-US" smtClean="0"/>
              <a:t>24</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3071467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19200" y="1828800"/>
            <a:ext cx="6324600" cy="4297363"/>
          </a:xfrm>
        </p:spPr>
        <p:txBody>
          <a:bodyPr>
            <a:normAutofit/>
          </a:bodyPr>
          <a:lstStyle/>
          <a:p>
            <a:pPr marL="0" indent="0">
              <a:buNone/>
            </a:pPr>
            <a:r>
              <a:rPr lang="en-US" sz="1800" dirty="0" smtClean="0"/>
              <a:t>Registration is the process of adding persons from an application to the appropriate case. Case registration for KEES includes the following:</a:t>
            </a:r>
          </a:p>
          <a:p>
            <a:pPr marL="0" indent="0">
              <a:buNone/>
            </a:pPr>
            <a:endParaRPr lang="en-US" sz="1800" dirty="0" smtClean="0"/>
          </a:p>
          <a:p>
            <a:r>
              <a:rPr lang="en-US" sz="1800" dirty="0" smtClean="0"/>
              <a:t>Creating a case</a:t>
            </a:r>
          </a:p>
          <a:p>
            <a:r>
              <a:rPr lang="en-US" sz="1800" dirty="0" smtClean="0"/>
              <a:t>Adding case </a:t>
            </a:r>
            <a:r>
              <a:rPr lang="en-US" sz="1800" dirty="0"/>
              <a:t>p</a:t>
            </a:r>
            <a:r>
              <a:rPr lang="en-US" sz="1800" dirty="0" smtClean="0"/>
              <a:t>ersons</a:t>
            </a:r>
          </a:p>
          <a:p>
            <a:r>
              <a:rPr lang="en-US" sz="1800" dirty="0" smtClean="0"/>
              <a:t>Creating a program</a:t>
            </a:r>
          </a:p>
          <a:p>
            <a:r>
              <a:rPr lang="en-US" sz="1800" dirty="0" smtClean="0"/>
              <a:t>Adding program </a:t>
            </a:r>
            <a:r>
              <a:rPr lang="en-US" sz="1800" dirty="0"/>
              <a:t>p</a:t>
            </a:r>
            <a:r>
              <a:rPr lang="en-US" sz="1800" dirty="0" smtClean="0"/>
              <a:t>ersons</a:t>
            </a:r>
          </a:p>
          <a:p>
            <a:r>
              <a:rPr lang="en-US" sz="1800" dirty="0" smtClean="0"/>
              <a:t>Assigning a worker to the program</a:t>
            </a:r>
            <a:endParaRPr lang="en-US" sz="1800" dirty="0"/>
          </a:p>
        </p:txBody>
      </p:sp>
      <p:sp>
        <p:nvSpPr>
          <p:cNvPr id="3" name="Slide Number Placeholder 2"/>
          <p:cNvSpPr>
            <a:spLocks noGrp="1"/>
          </p:cNvSpPr>
          <p:nvPr>
            <p:ph type="sldNum" sz="quarter" idx="12"/>
          </p:nvPr>
        </p:nvSpPr>
        <p:spPr/>
        <p:txBody>
          <a:bodyPr/>
          <a:lstStyle/>
          <a:p>
            <a:fld id="{908B7E1D-52E2-4F04-9DFE-B1650792F521}" type="slidenum">
              <a:rPr lang="en-US" smtClean="0"/>
              <a:t>25</a:t>
            </a:fld>
            <a:endParaRPr lang="en-US"/>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Introduction</a:t>
            </a:r>
            <a:endParaRPr lang="en-US" dirty="0"/>
          </a:p>
        </p:txBody>
      </p:sp>
    </p:spTree>
    <p:extLst>
      <p:ext uri="{BB962C8B-B14F-4D97-AF65-F5344CB8AC3E}">
        <p14:creationId xmlns:p14="http://schemas.microsoft.com/office/powerpoint/2010/main" val="2445617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26</a:t>
            </a:fld>
            <a:endParaRPr lang="en-US"/>
          </a:p>
        </p:txBody>
      </p:sp>
      <p:sp>
        <p:nvSpPr>
          <p:cNvPr id="4" name="Content Placeholder 3"/>
          <p:cNvSpPr>
            <a:spLocks noGrp="1"/>
          </p:cNvSpPr>
          <p:nvPr>
            <p:ph idx="1"/>
          </p:nvPr>
        </p:nvSpPr>
        <p:spPr/>
        <p:txBody>
          <a:bodyPr anchor="ctr">
            <a:noAutofit/>
          </a:bodyPr>
          <a:lstStyle/>
          <a:p>
            <a:pPr marL="0" indent="0" algn="just">
              <a:buNone/>
            </a:pPr>
            <a:r>
              <a:rPr lang="en-US" sz="1800" dirty="0" smtClean="0"/>
              <a:t>After a person has been searched for and chosen, the </a:t>
            </a:r>
            <a:r>
              <a:rPr lang="en-US" sz="1800" b="1" dirty="0" smtClean="0"/>
              <a:t>Case Member List </a:t>
            </a:r>
            <a:r>
              <a:rPr lang="en-US" sz="1800" dirty="0"/>
              <a:t>page is displayed so that the user can create a new case. At this point, it is a ‘shell’ and the user </a:t>
            </a:r>
            <a:r>
              <a:rPr lang="en-US" sz="1800" dirty="0" smtClean="0"/>
              <a:t>will continue </a:t>
            </a:r>
            <a:r>
              <a:rPr lang="en-US" sz="1800" dirty="0"/>
              <a:t>to add additional household members to the case until all have been added. </a:t>
            </a:r>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Case Member List</a:t>
            </a:r>
            <a:endParaRPr lang="en-US" dirty="0"/>
          </a:p>
        </p:txBody>
      </p:sp>
      <p:pic>
        <p:nvPicPr>
          <p:cNvPr id="8" name="Picture Placeholder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735" r="4735"/>
          <a:stretch>
            <a:fillRect/>
          </a:stretch>
        </p:blipFill>
        <p:spPr/>
      </p:pic>
    </p:spTree>
    <p:extLst>
      <p:ext uri="{BB962C8B-B14F-4D97-AF65-F5344CB8AC3E}">
        <p14:creationId xmlns:p14="http://schemas.microsoft.com/office/powerpoint/2010/main" val="35896731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27</a:t>
            </a:fld>
            <a:endParaRPr lang="en-US"/>
          </a:p>
        </p:txBody>
      </p:sp>
      <p:sp>
        <p:nvSpPr>
          <p:cNvPr id="4" name="Content Placeholder 3"/>
          <p:cNvSpPr>
            <a:spLocks noGrp="1"/>
          </p:cNvSpPr>
          <p:nvPr>
            <p:ph idx="1"/>
          </p:nvPr>
        </p:nvSpPr>
        <p:spPr>
          <a:xfrm>
            <a:off x="228600" y="5029200"/>
            <a:ext cx="8763000" cy="1219200"/>
          </a:xfrm>
        </p:spPr>
        <p:txBody>
          <a:bodyPr anchor="ctr">
            <a:normAutofit/>
          </a:bodyPr>
          <a:lstStyle/>
          <a:p>
            <a:pPr marL="0" indent="0" algn="just">
              <a:buNone/>
            </a:pPr>
            <a:r>
              <a:rPr lang="en-US" sz="1800" dirty="0" smtClean="0"/>
              <a:t>Once all members have been added, the </a:t>
            </a:r>
            <a:r>
              <a:rPr lang="en-US" sz="1800" b="1" dirty="0"/>
              <a:t>New Programs Detail </a:t>
            </a:r>
            <a:r>
              <a:rPr lang="en-US" sz="1800" dirty="0" smtClean="0"/>
              <a:t>page displays prompting </a:t>
            </a:r>
            <a:r>
              <a:rPr lang="en-US" sz="1800" dirty="0"/>
              <a:t>the user to select a person to be the Primary Applicant for the </a:t>
            </a:r>
            <a:r>
              <a:rPr lang="en-US" sz="1800" dirty="0" smtClean="0"/>
              <a:t>program and what program the consumer(s) is requesting.  For PPS only- the child will always be chosen as the Primary Applicant.</a:t>
            </a: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New Programs Detail</a:t>
            </a:r>
            <a:endParaRPr lang="en-US"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1202526"/>
            <a:ext cx="8686801" cy="3868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07908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28</a:t>
            </a:fld>
            <a:endParaRPr lang="en-US"/>
          </a:p>
        </p:txBody>
      </p:sp>
      <p:sp>
        <p:nvSpPr>
          <p:cNvPr id="4" name="Content Placeholder 3"/>
          <p:cNvSpPr>
            <a:spLocks noGrp="1"/>
          </p:cNvSpPr>
          <p:nvPr>
            <p:ph idx="1"/>
          </p:nvPr>
        </p:nvSpPr>
        <p:spPr>
          <a:xfrm>
            <a:off x="228600" y="5029200"/>
            <a:ext cx="8763000" cy="1219200"/>
          </a:xfrm>
        </p:spPr>
        <p:txBody>
          <a:bodyPr anchor="ctr">
            <a:normAutofit/>
          </a:bodyPr>
          <a:lstStyle/>
          <a:p>
            <a:pPr marL="0" indent="0" algn="just">
              <a:buNone/>
            </a:pPr>
            <a:r>
              <a:rPr lang="en-US" sz="1800" dirty="0" smtClean="0"/>
              <a:t>The Add Program process repeats for each applicant requesting coverage. Each person that is added to the Medical program at this step, will share the same Medical program block. Therefore, if any applicant requires their own program block, do not add it here – it will need to be added in a later step.</a:t>
            </a: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New Programs Detail</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8247529"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7696200" y="3810000"/>
            <a:ext cx="1008529"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85287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29</a:t>
            </a:fld>
            <a:endParaRPr lang="en-US" dirty="0"/>
          </a:p>
        </p:txBody>
      </p:sp>
      <p:sp>
        <p:nvSpPr>
          <p:cNvPr id="4" name="Content Placeholder 3"/>
          <p:cNvSpPr>
            <a:spLocks noGrp="1"/>
          </p:cNvSpPr>
          <p:nvPr>
            <p:ph idx="1"/>
          </p:nvPr>
        </p:nvSpPr>
        <p:spPr/>
        <p:txBody>
          <a:bodyPr anchor="ctr">
            <a:noAutofit/>
          </a:bodyPr>
          <a:lstStyle/>
          <a:p>
            <a:pPr marL="0" indent="0">
              <a:buNone/>
            </a:pPr>
            <a:r>
              <a:rPr lang="en-US" sz="1800" dirty="0" smtClean="0"/>
              <a:t>Here the program (usually Medical) will need to be selected for the individual. Medical encompasses all of the different program types except for ADAP and SSPP.</a:t>
            </a:r>
          </a:p>
          <a:p>
            <a:pPr marL="0" indent="0">
              <a:buNone/>
            </a:pPr>
            <a:r>
              <a:rPr lang="en-US" sz="1800" dirty="0" smtClean="0"/>
              <a:t>Once the program has been checked, the user will click the </a:t>
            </a:r>
            <a:r>
              <a:rPr lang="en-US" sz="1800" b="1" dirty="0" smtClean="0"/>
              <a:t>Select</a:t>
            </a:r>
            <a:r>
              <a:rPr lang="en-US" sz="1800" dirty="0" smtClean="0"/>
              <a:t> button.</a:t>
            </a: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Select Programs</a:t>
            </a:r>
            <a:endParaRPr lang="en-US" dirty="0"/>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1" y="1371600"/>
            <a:ext cx="8433183" cy="3627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8838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30</a:t>
            </a:fld>
            <a:endParaRPr lang="en-US"/>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4" name="TextBox 3"/>
          <p:cNvSpPr txBox="1"/>
          <p:nvPr/>
        </p:nvSpPr>
        <p:spPr>
          <a:xfrm>
            <a:off x="1600200" y="609600"/>
            <a:ext cx="70104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3: Registration &gt;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Case Summary</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pic>
        <p:nvPicPr>
          <p:cNvPr id="12" name="Snagit_PPT4E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094509"/>
            <a:ext cx="6359731" cy="4042925"/>
          </a:xfrm>
          <a:prstGeom prst="rect">
            <a:avLst/>
          </a:prstGeom>
        </p:spPr>
      </p:pic>
      <p:sp>
        <p:nvSpPr>
          <p:cNvPr id="13" name="TextBox 12"/>
          <p:cNvSpPr txBox="1"/>
          <p:nvPr/>
        </p:nvSpPr>
        <p:spPr>
          <a:xfrm>
            <a:off x="152400" y="5175039"/>
            <a:ext cx="8991600" cy="1200329"/>
          </a:xfrm>
          <a:prstGeom prst="rect">
            <a:avLst/>
          </a:prstGeom>
          <a:noFill/>
        </p:spPr>
        <p:txBody>
          <a:bodyPr wrap="square" rtlCol="0">
            <a:spAutoFit/>
          </a:bodyPr>
          <a:lstStyle/>
          <a:p>
            <a:pPr lvl="0"/>
            <a:r>
              <a:rPr lang="en-US" dirty="0"/>
              <a:t>After adding the consumers and programs the user is taken to the </a:t>
            </a:r>
            <a:r>
              <a:rPr lang="en-US" b="1" dirty="0"/>
              <a:t>Case Summary </a:t>
            </a:r>
            <a:r>
              <a:rPr lang="en-US" dirty="0"/>
              <a:t>Page where the user will see all the entered information</a:t>
            </a:r>
            <a:r>
              <a:rPr lang="en-US" b="1" dirty="0"/>
              <a:t>.</a:t>
            </a:r>
            <a:endParaRPr lang="en-US" dirty="0"/>
          </a:p>
          <a:p>
            <a:pPr lvl="0"/>
            <a:r>
              <a:rPr lang="en-US" dirty="0"/>
              <a:t>At the bottom of the </a:t>
            </a:r>
            <a:r>
              <a:rPr lang="en-US" b="1" dirty="0"/>
              <a:t>Case Summary </a:t>
            </a:r>
            <a:r>
              <a:rPr lang="en-US" dirty="0"/>
              <a:t>page you will see a block called ‘All People Associated with the Case’. This is where all of the Case Persons will be listed.</a:t>
            </a:r>
          </a:p>
        </p:txBody>
      </p:sp>
    </p:spTree>
    <p:extLst>
      <p:ext uri="{BB962C8B-B14F-4D97-AF65-F5344CB8AC3E}">
        <p14:creationId xmlns:p14="http://schemas.microsoft.com/office/powerpoint/2010/main" val="1328408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31</a:t>
            </a:fld>
            <a:endParaRPr lang="en-US"/>
          </a:p>
        </p:txBody>
      </p:sp>
      <p:sp>
        <p:nvSpPr>
          <p:cNvPr id="3" name="Content Placeholder 2"/>
          <p:cNvSpPr>
            <a:spLocks noGrp="1"/>
          </p:cNvSpPr>
          <p:nvPr>
            <p:ph idx="1"/>
          </p:nvPr>
        </p:nvSpPr>
        <p:spPr>
          <a:xfrm>
            <a:off x="1905000" y="1295400"/>
            <a:ext cx="4953000" cy="4830763"/>
          </a:xfrm>
        </p:spPr>
        <p:txBody>
          <a:bodyPr anchor="ctr">
            <a:normAutofit/>
          </a:bodyPr>
          <a:lstStyle/>
          <a:p>
            <a:r>
              <a:rPr lang="en-US" sz="1800" dirty="0"/>
              <a:t>A Case Person is a person who is part of the case, but may or may not be requesting aid for </a:t>
            </a:r>
            <a:r>
              <a:rPr lang="en-US" sz="1800" dirty="0" smtClean="0"/>
              <a:t>themselves.</a:t>
            </a:r>
          </a:p>
          <a:p>
            <a:endParaRPr lang="en-US" sz="1800" dirty="0" smtClean="0"/>
          </a:p>
          <a:p>
            <a:r>
              <a:rPr lang="en-US" sz="1800" dirty="0" smtClean="0"/>
              <a:t>A Case Person can </a:t>
            </a:r>
            <a:r>
              <a:rPr lang="en-US" sz="1800" dirty="0"/>
              <a:t>NEVER </a:t>
            </a:r>
            <a:r>
              <a:rPr lang="en-US" sz="1800" dirty="0" smtClean="0"/>
              <a:t>be removed </a:t>
            </a:r>
            <a:r>
              <a:rPr lang="en-US" sz="1800" dirty="0"/>
              <a:t>from the case. They can have a Household Status of “Permanently Out of the Home” and can even be “hidden” so as not to appear on other pages throughout the </a:t>
            </a:r>
            <a:r>
              <a:rPr lang="en-US" sz="1800" dirty="0" smtClean="0"/>
              <a:t>system. </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4" name="TextBox 3"/>
          <p:cNvSpPr txBox="1"/>
          <p:nvPr/>
        </p:nvSpPr>
        <p:spPr>
          <a:xfrm>
            <a:off x="1676400" y="609600"/>
            <a:ext cx="7010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Registration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Case Person</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8206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32</a:t>
            </a:fld>
            <a:endParaRPr lang="en-US"/>
          </a:p>
        </p:txBody>
      </p:sp>
      <p:sp>
        <p:nvSpPr>
          <p:cNvPr id="3" name="Content Placeholder 2"/>
          <p:cNvSpPr>
            <a:spLocks noGrp="1"/>
          </p:cNvSpPr>
          <p:nvPr>
            <p:ph idx="1"/>
          </p:nvPr>
        </p:nvSpPr>
        <p:spPr>
          <a:xfrm>
            <a:off x="228600" y="5410200"/>
            <a:ext cx="8763000" cy="715963"/>
          </a:xfrm>
        </p:spPr>
        <p:txBody>
          <a:bodyPr>
            <a:normAutofit/>
          </a:bodyPr>
          <a:lstStyle/>
          <a:p>
            <a:pPr marL="0" indent="0">
              <a:buNone/>
            </a:pPr>
            <a:r>
              <a:rPr lang="en-US" sz="1800" dirty="0" smtClean="0"/>
              <a:t>This is an example of the </a:t>
            </a:r>
            <a:r>
              <a:rPr lang="en-US" sz="1800" b="1" dirty="0" smtClean="0"/>
              <a:t>Case Summary </a:t>
            </a:r>
            <a:r>
              <a:rPr lang="en-US" sz="1800" dirty="0" smtClean="0"/>
              <a:t>page showing one </a:t>
            </a:r>
            <a:r>
              <a:rPr lang="en-US" sz="1800" dirty="0"/>
              <a:t>m</a:t>
            </a:r>
            <a:r>
              <a:rPr lang="en-US" sz="1800" dirty="0" smtClean="0"/>
              <a:t>edical program block.</a:t>
            </a:r>
          </a:p>
          <a:p>
            <a:pPr marL="0" indent="0">
              <a:buNone/>
            </a:pPr>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pic>
        <p:nvPicPr>
          <p:cNvPr id="1026"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879" b="879"/>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V="1">
            <a:off x="533400" y="4267200"/>
            <a:ext cx="533400" cy="76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651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33</a:t>
            </a:fld>
            <a:endParaRPr lang="en-US"/>
          </a:p>
        </p:txBody>
      </p:sp>
      <p:sp>
        <p:nvSpPr>
          <p:cNvPr id="3" name="Content Placeholder 2"/>
          <p:cNvSpPr>
            <a:spLocks noGrp="1"/>
          </p:cNvSpPr>
          <p:nvPr>
            <p:ph sz="quarter" idx="13"/>
          </p:nvPr>
        </p:nvSpPr>
        <p:spPr>
          <a:xfrm>
            <a:off x="1295400" y="1295400"/>
            <a:ext cx="6400800" cy="4800600"/>
          </a:xfrm>
        </p:spPr>
        <p:txBody>
          <a:bodyPr anchor="ctr">
            <a:normAutofit/>
          </a:bodyPr>
          <a:lstStyle/>
          <a:p>
            <a:pPr marL="0" indent="0">
              <a:lnSpc>
                <a:spcPct val="120000"/>
              </a:lnSpc>
              <a:buNone/>
            </a:pPr>
            <a:r>
              <a:rPr lang="en-US" sz="1800" dirty="0" smtClean="0"/>
              <a:t>What is a Program Block?</a:t>
            </a:r>
          </a:p>
          <a:p>
            <a:pPr marL="0" indent="0">
              <a:lnSpc>
                <a:spcPct val="120000"/>
              </a:lnSpc>
              <a:buNone/>
            </a:pPr>
            <a:r>
              <a:rPr lang="en-US" sz="1800" dirty="0" smtClean="0"/>
              <a:t>A program block shows the program details for each program on the case. Some of the details that will display in the program block are:</a:t>
            </a:r>
          </a:p>
          <a:p>
            <a:pPr>
              <a:lnSpc>
                <a:spcPct val="120000"/>
              </a:lnSpc>
            </a:pPr>
            <a:r>
              <a:rPr lang="en-US" sz="1800" dirty="0" smtClean="0"/>
              <a:t>The program </a:t>
            </a:r>
            <a:r>
              <a:rPr lang="en-US" sz="1800" dirty="0"/>
              <a:t>p</a:t>
            </a:r>
            <a:r>
              <a:rPr lang="en-US" sz="1800" dirty="0" smtClean="0"/>
              <a:t>ersons (applicants and the case </a:t>
            </a:r>
            <a:r>
              <a:rPr lang="en-US" sz="1800" dirty="0"/>
              <a:t>p</a:t>
            </a:r>
            <a:r>
              <a:rPr lang="en-US" sz="1800" dirty="0" smtClean="0"/>
              <a:t>ersons financially responsible for them).</a:t>
            </a:r>
          </a:p>
          <a:p>
            <a:pPr>
              <a:lnSpc>
                <a:spcPct val="120000"/>
              </a:lnSpc>
            </a:pPr>
            <a:r>
              <a:rPr lang="en-US" sz="1800" dirty="0" smtClean="0"/>
              <a:t>The type of medical coverage being requested.</a:t>
            </a:r>
          </a:p>
          <a:p>
            <a:pPr>
              <a:lnSpc>
                <a:spcPct val="120000"/>
              </a:lnSpc>
            </a:pPr>
            <a:r>
              <a:rPr lang="en-US" sz="1800" dirty="0" smtClean="0"/>
              <a:t>The status of the medical request.</a:t>
            </a:r>
          </a:p>
          <a:p>
            <a:pPr>
              <a:lnSpc>
                <a:spcPct val="120000"/>
              </a:lnSpc>
            </a:pPr>
            <a:r>
              <a:rPr lang="en-US" sz="1800" dirty="0" smtClean="0"/>
              <a:t>The worker or work team assigned to the program block.</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Manual Case Registration &gt; Program Blocks</a:t>
            </a:r>
            <a:endParaRPr lang="en-US" dirty="0"/>
          </a:p>
        </p:txBody>
      </p:sp>
    </p:spTree>
    <p:extLst>
      <p:ext uri="{BB962C8B-B14F-4D97-AF65-F5344CB8AC3E}">
        <p14:creationId xmlns:p14="http://schemas.microsoft.com/office/powerpoint/2010/main" val="40600658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34</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sp>
        <p:nvSpPr>
          <p:cNvPr id="4" name="Rectangle 3"/>
          <p:cNvSpPr/>
          <p:nvPr/>
        </p:nvSpPr>
        <p:spPr>
          <a:xfrm>
            <a:off x="2266208" y="1371600"/>
            <a:ext cx="4572000" cy="4801314"/>
          </a:xfrm>
          <a:prstGeom prst="rect">
            <a:avLst/>
          </a:prstGeom>
        </p:spPr>
        <p:txBody>
          <a:bodyPr>
            <a:spAutoFit/>
          </a:bodyPr>
          <a:lstStyle/>
          <a:p>
            <a:r>
              <a:rPr lang="en-US" dirty="0">
                <a:latin typeface="Arial" panose="020B0604020202020204" pitchFamily="34" charset="0"/>
                <a:cs typeface="Arial" panose="020B0604020202020204" pitchFamily="34" charset="0"/>
              </a:rPr>
              <a:t>KDHE managed medical programs and DCF managed medical programs can live together on the same case number, but are never combined on the same program </a:t>
            </a:r>
            <a:r>
              <a:rPr lang="en-US" dirty="0" smtClean="0">
                <a:latin typeface="Arial" panose="020B0604020202020204" pitchFamily="34" charset="0"/>
                <a:cs typeface="Arial" panose="020B0604020202020204" pitchFamily="34" charset="0"/>
              </a:rPr>
              <a:t>block.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Once a KDHE medical program block or DCF medical program block becomes active, it remains a program block for that agency. This means that if it should become inactive at some point, it should not be used as a program block for the other </a:t>
            </a:r>
            <a:r>
              <a:rPr lang="en-US" dirty="0" smtClean="0">
                <a:latin typeface="Arial" panose="020B0604020202020204" pitchFamily="34" charset="0"/>
                <a:cs typeface="Arial" panose="020B0604020202020204" pitchFamily="34" charset="0"/>
              </a:rPr>
              <a:t>agency.</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PPS will have only one program block for FC/AS medical and will be on their own case number.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86945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35</a:t>
            </a:fld>
            <a:endParaRPr lang="en-US" dirty="0"/>
          </a:p>
        </p:txBody>
      </p:sp>
      <p:sp>
        <p:nvSpPr>
          <p:cNvPr id="4" name="Content Placeholder 3"/>
          <p:cNvSpPr>
            <a:spLocks noGrp="1"/>
          </p:cNvSpPr>
          <p:nvPr>
            <p:ph idx="1"/>
          </p:nvPr>
        </p:nvSpPr>
        <p:spPr>
          <a:xfrm>
            <a:off x="304800" y="1219200"/>
            <a:ext cx="8763000" cy="1371600"/>
          </a:xfrm>
        </p:spPr>
        <p:txBody>
          <a:bodyPr anchor="ctr">
            <a:normAutofit/>
          </a:bodyPr>
          <a:lstStyle/>
          <a:p>
            <a:pPr marL="0" indent="0">
              <a:buNone/>
            </a:pPr>
            <a:r>
              <a:rPr lang="en-US" sz="1800" dirty="0" smtClean="0"/>
              <a:t>How to tell which agency “owns” the program block:</a:t>
            </a:r>
          </a:p>
          <a:p>
            <a:pPr marL="0" indent="0">
              <a:buNone/>
            </a:pPr>
            <a:r>
              <a:rPr lang="en-US" sz="1800" dirty="0" smtClean="0"/>
              <a:t>On the </a:t>
            </a:r>
            <a:r>
              <a:rPr lang="en-US" sz="1800" b="1" dirty="0" smtClean="0"/>
              <a:t>Person View </a:t>
            </a:r>
            <a:r>
              <a:rPr lang="en-US" sz="1800" dirty="0" smtClean="0"/>
              <a:t>page - under Worker - the first letter will be a “D” for DCF or “K” for KDHE.  This same information can be located on the program block itself.</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pic>
        <p:nvPicPr>
          <p:cNvPr id="2050"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5828" b="5828"/>
          <a:stretch>
            <a:fillRect/>
          </a:stretch>
        </p:blipFill>
        <p:spPr bwMode="auto">
          <a:xfrm>
            <a:off x="228600" y="2819400"/>
            <a:ext cx="8763000" cy="3352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8305800" y="4953000"/>
            <a:ext cx="685800"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72714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36</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sp>
        <p:nvSpPr>
          <p:cNvPr id="4" name="TextBox 3"/>
          <p:cNvSpPr txBox="1"/>
          <p:nvPr/>
        </p:nvSpPr>
        <p:spPr>
          <a:xfrm>
            <a:off x="2057400" y="1752600"/>
            <a:ext cx="4419600" cy="3970318"/>
          </a:xfrm>
          <a:prstGeom prst="rect">
            <a:avLst/>
          </a:prstGeom>
          <a:noFill/>
        </p:spPr>
        <p:txBody>
          <a:bodyPr wrap="square" rtlCol="0">
            <a:spAutoFit/>
          </a:bodyPr>
          <a:lstStyle/>
          <a:p>
            <a:endParaRPr lang="en-US" dirty="0"/>
          </a:p>
          <a:p>
            <a:r>
              <a:rPr lang="en-US" dirty="0">
                <a:latin typeface="Arial" panose="020B0604020202020204" pitchFamily="34" charset="0"/>
                <a:cs typeface="Arial" panose="020B0604020202020204" pitchFamily="34" charset="0"/>
              </a:rPr>
              <a:t>Long Term Care (LTC) and Home and Community Based Services (HCBS) recipients each get their own Medical program block, however they can share a case number with any other medical program other than PPS</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PPS will use the same program block for PPS, LTC and HCBS.  They will just update the RMT as needed.</a:t>
            </a:r>
            <a:endParaRPr lang="en-US" dirty="0">
              <a:latin typeface="Arial" panose="020B0604020202020204" pitchFamily="34" charset="0"/>
              <a:cs typeface="Arial" panose="020B0604020202020204" pitchFamily="34" charset="0"/>
            </a:endParaRPr>
          </a:p>
          <a:p>
            <a:endParaRPr lang="en-US" dirty="0" smtClean="0"/>
          </a:p>
          <a:p>
            <a:endParaRPr lang="en-US" dirty="0"/>
          </a:p>
          <a:p>
            <a:endParaRPr lang="en-US" dirty="0"/>
          </a:p>
        </p:txBody>
      </p:sp>
    </p:spTree>
    <p:extLst>
      <p:ext uri="{BB962C8B-B14F-4D97-AF65-F5344CB8AC3E}">
        <p14:creationId xmlns:p14="http://schemas.microsoft.com/office/powerpoint/2010/main" val="18454857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37</a:t>
            </a:fld>
            <a:endParaRPr lang="en-US" dirty="0"/>
          </a:p>
        </p:txBody>
      </p:sp>
      <p:sp>
        <p:nvSpPr>
          <p:cNvPr id="10" name="Content Placeholder 9"/>
          <p:cNvSpPr>
            <a:spLocks noGrp="1"/>
          </p:cNvSpPr>
          <p:nvPr>
            <p:ph sz="quarter" idx="13"/>
          </p:nvPr>
        </p:nvSpPr>
        <p:spPr>
          <a:xfrm>
            <a:off x="304800" y="5257800"/>
            <a:ext cx="8534400" cy="838200"/>
          </a:xfrm>
        </p:spPr>
        <p:txBody>
          <a:bodyPr>
            <a:normAutofit/>
          </a:bodyPr>
          <a:lstStyle/>
          <a:p>
            <a:pPr marL="0" indent="0">
              <a:buNone/>
            </a:pPr>
            <a:r>
              <a:rPr lang="en-US" sz="1800" dirty="0" smtClean="0"/>
              <a:t>The key is in understanding which program types can share a program block, and which cannot. </a:t>
            </a:r>
            <a:endParaRPr lang="en-US" sz="1800" dirty="0"/>
          </a:p>
        </p:txBody>
      </p:sp>
      <p:graphicFrame>
        <p:nvGraphicFramePr>
          <p:cNvPr id="12" name="SmartArt Placeholder 11"/>
          <p:cNvGraphicFramePr>
            <a:graphicFrameLocks noGrp="1"/>
          </p:cNvGraphicFramePr>
          <p:nvPr>
            <p:ph type="dgm" sz="quarter" idx="14"/>
            <p:extLst>
              <p:ext uri="{D42A27DB-BD31-4B8C-83A1-F6EECF244321}">
                <p14:modId xmlns:p14="http://schemas.microsoft.com/office/powerpoint/2010/main" val="1057749194"/>
              </p:ext>
            </p:extLst>
          </p:nvPr>
        </p:nvGraphicFramePr>
        <p:xfrm>
          <a:off x="304800" y="1219200"/>
          <a:ext cx="8534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spTree>
    <p:extLst>
      <p:ext uri="{BB962C8B-B14F-4D97-AF65-F5344CB8AC3E}">
        <p14:creationId xmlns:p14="http://schemas.microsoft.com/office/powerpoint/2010/main" val="25717906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38</a:t>
            </a:fld>
            <a:endParaRPr lang="en-US" dirty="0"/>
          </a:p>
        </p:txBody>
      </p:sp>
      <p:graphicFrame>
        <p:nvGraphicFramePr>
          <p:cNvPr id="12" name="SmartArt Placeholder 11"/>
          <p:cNvGraphicFramePr>
            <a:graphicFrameLocks noGrp="1"/>
          </p:cNvGraphicFramePr>
          <p:nvPr>
            <p:ph type="dgm" sz="quarter" idx="14"/>
            <p:extLst>
              <p:ext uri="{D42A27DB-BD31-4B8C-83A1-F6EECF244321}">
                <p14:modId xmlns:p14="http://schemas.microsoft.com/office/powerpoint/2010/main" val="2213632066"/>
              </p:ext>
            </p:extLst>
          </p:nvPr>
        </p:nvGraphicFramePr>
        <p:xfrm>
          <a:off x="304800" y="1752600"/>
          <a:ext cx="8534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Program Blocks</a:t>
            </a:r>
            <a:endParaRPr lang="en-US" dirty="0"/>
          </a:p>
        </p:txBody>
      </p:sp>
    </p:spTree>
    <p:extLst>
      <p:ext uri="{BB962C8B-B14F-4D97-AF65-F5344CB8AC3E}">
        <p14:creationId xmlns:p14="http://schemas.microsoft.com/office/powerpoint/2010/main" val="17751303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39</a:t>
            </a:fld>
            <a:endParaRPr lang="en-US" dirty="0"/>
          </a:p>
        </p:txBody>
      </p:sp>
      <p:sp>
        <p:nvSpPr>
          <p:cNvPr id="6" name="TextBox 5"/>
          <p:cNvSpPr txBox="1"/>
          <p:nvPr/>
        </p:nvSpPr>
        <p:spPr>
          <a:xfrm>
            <a:off x="152400" y="1558497"/>
            <a:ext cx="8839200" cy="4247317"/>
          </a:xfrm>
          <a:prstGeom prst="rect">
            <a:avLst/>
          </a:prstGeom>
          <a:noFill/>
        </p:spPr>
        <p:txBody>
          <a:bodyPr wrap="square" rtlCol="0" anchor="ctr">
            <a:spAutoFit/>
          </a:bodyPr>
          <a:lstStyle/>
          <a:p>
            <a:pPr lvl="1"/>
            <a:r>
              <a:rPr lang="en-US" b="1" dirty="0" smtClean="0">
                <a:latin typeface="Arial" panose="020B0604020202020204" pitchFamily="34" charset="0"/>
                <a:cs typeface="Arial" panose="020B0604020202020204" pitchFamily="34" charset="0"/>
              </a:rPr>
              <a:t>PPS- Administrative Role</a:t>
            </a:r>
          </a:p>
          <a:p>
            <a:pPr lvl="1"/>
            <a:endParaRPr lang="en-US" b="1"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Child </a:t>
            </a:r>
            <a:r>
              <a:rPr lang="en-US" dirty="0">
                <a:latin typeface="Arial" panose="020B0604020202020204" pitchFamily="34" charset="0"/>
                <a:cs typeface="Arial" panose="020B0604020202020204" pitchFamily="34" charset="0"/>
              </a:rPr>
              <a:t>will always display as the Primary Applicant/Recipient</a:t>
            </a:r>
            <a:r>
              <a:rPr lang="en-US" dirty="0" smtClean="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Begin </a:t>
            </a:r>
            <a:r>
              <a:rPr lang="en-US" dirty="0">
                <a:latin typeface="Arial" panose="020B0604020202020204" pitchFamily="34" charset="0"/>
                <a:cs typeface="Arial" panose="020B0604020202020204" pitchFamily="34" charset="0"/>
              </a:rPr>
              <a:t>Date for Medical will always default to the first day of the month. If the child is eligible one day in the month they are eligible for the entire month. </a:t>
            </a:r>
            <a:r>
              <a:rPr lang="en-US" b="1" dirty="0" smtClean="0">
                <a:latin typeface="Arial" panose="020B0604020202020204" pitchFamily="34" charset="0"/>
                <a:cs typeface="Arial" panose="020B0604020202020204" pitchFamily="34" charset="0"/>
              </a:rPr>
              <a:t>This </a:t>
            </a:r>
            <a:r>
              <a:rPr lang="en-US" b="1" dirty="0">
                <a:latin typeface="Arial" panose="020B0604020202020204" pitchFamily="34" charset="0"/>
                <a:cs typeface="Arial" panose="020B0604020202020204" pitchFamily="34" charset="0"/>
              </a:rPr>
              <a:t>date should never be changed.</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 “Placement Provider” will always be assigned from the Resource Data Bank for Foster Care Medical cases.  Exception </a:t>
            </a:r>
            <a:r>
              <a:rPr lang="en-US" dirty="0" smtClean="0">
                <a:latin typeface="Arial" panose="020B0604020202020204" pitchFamily="34" charset="0"/>
                <a:cs typeface="Arial" panose="020B0604020202020204" pitchFamily="34" charset="0"/>
              </a:rPr>
              <a:t>is if </a:t>
            </a:r>
            <a:r>
              <a:rPr lang="en-US" dirty="0">
                <a:latin typeface="Arial" panose="020B0604020202020204" pitchFamily="34" charset="0"/>
                <a:cs typeface="Arial" panose="020B0604020202020204" pitchFamily="34" charset="0"/>
              </a:rPr>
              <a:t>child is in detention or PRTF.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 A “PPS Payee will always be assigned </a:t>
            </a:r>
            <a:r>
              <a:rPr lang="en-US" dirty="0" smtClean="0">
                <a:latin typeface="Arial" panose="020B0604020202020204" pitchFamily="34" charset="0"/>
                <a:cs typeface="Arial" panose="020B0604020202020204" pitchFamily="34" charset="0"/>
              </a:rPr>
              <a:t>from </a:t>
            </a:r>
            <a:r>
              <a:rPr lang="en-US" dirty="0">
                <a:latin typeface="Arial" panose="020B0604020202020204" pitchFamily="34" charset="0"/>
                <a:cs typeface="Arial" panose="020B0604020202020204" pitchFamily="34" charset="0"/>
              </a:rPr>
              <a:t>the RDB for Adoption Medical </a:t>
            </a:r>
            <a:r>
              <a:rPr lang="en-US" dirty="0" smtClean="0">
                <a:latin typeface="Arial" panose="020B0604020202020204" pitchFamily="34" charset="0"/>
                <a:cs typeface="Arial" panose="020B0604020202020204" pitchFamily="34" charset="0"/>
              </a:rPr>
              <a:t>cases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Begin Date for Placement Provider or PPS Payee is the actual date of placement with that provider</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1"/>
            <a:endParaRPr lang="en-US" dirty="0" smtClean="0"/>
          </a:p>
          <a:p>
            <a:pPr lvl="1"/>
            <a:endParaRPr lang="en-US" dirty="0"/>
          </a:p>
          <a:p>
            <a:endParaRPr lang="en-US" b="1" dirty="0"/>
          </a:p>
        </p:txBody>
      </p:sp>
      <p:sp>
        <p:nvSpPr>
          <p:cNvPr id="8" name="TextBox 7"/>
          <p:cNvSpPr txBox="1"/>
          <p:nvPr/>
        </p:nvSpPr>
        <p:spPr>
          <a:xfrm>
            <a:off x="1828800" y="152400"/>
            <a:ext cx="6096000" cy="461665"/>
          </a:xfrm>
          <a:prstGeom prst="rect">
            <a:avLst/>
          </a:prstGeom>
          <a:noFill/>
        </p:spPr>
        <p:txBody>
          <a:bodyPr wrap="square" rtlCol="0">
            <a:spAutoFit/>
          </a:bodyPr>
          <a:lstStyle/>
          <a:p>
            <a:pPr lvl="0"/>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9" name="TextBox 8"/>
          <p:cNvSpPr txBox="1"/>
          <p:nvPr/>
        </p:nvSpPr>
        <p:spPr>
          <a:xfrm>
            <a:off x="1828800" y="614065"/>
            <a:ext cx="71628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3: Registration &gt;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Administrative Roles</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5093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40</a:t>
            </a:fld>
            <a:endParaRPr lang="en-US" dirty="0"/>
          </a:p>
        </p:txBody>
      </p:sp>
      <p:pic>
        <p:nvPicPr>
          <p:cNvPr id="5" name="Snagit_PPT67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77" y="1142999"/>
            <a:ext cx="7942705" cy="4952999"/>
          </a:xfrm>
          <a:prstGeom prst="rect">
            <a:avLst/>
          </a:prstGeom>
        </p:spPr>
      </p:pic>
      <p:sp>
        <p:nvSpPr>
          <p:cNvPr id="6" name="TextBox 5"/>
          <p:cNvSpPr txBox="1"/>
          <p:nvPr/>
        </p:nvSpPr>
        <p:spPr>
          <a:xfrm>
            <a:off x="0" y="1143000"/>
            <a:ext cx="144780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PPS</a:t>
            </a:r>
            <a:endParaRPr lang="en-US" b="1" dirty="0">
              <a:latin typeface="Arial" panose="020B0604020202020204" pitchFamily="34" charset="0"/>
              <a:cs typeface="Arial" panose="020B0604020202020204" pitchFamily="34" charset="0"/>
            </a:endParaRPr>
          </a:p>
        </p:txBody>
      </p:sp>
      <p:sp>
        <p:nvSpPr>
          <p:cNvPr id="7" name="Rectangle 6"/>
          <p:cNvSpPr/>
          <p:nvPr/>
        </p:nvSpPr>
        <p:spPr>
          <a:xfrm>
            <a:off x="5943600" y="4648200"/>
            <a:ext cx="6858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657600" y="4648200"/>
            <a:ext cx="1371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752600" y="152400"/>
            <a:ext cx="64008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10" name="TextBox 9"/>
          <p:cNvSpPr txBox="1"/>
          <p:nvPr/>
        </p:nvSpPr>
        <p:spPr>
          <a:xfrm>
            <a:off x="1752600" y="614065"/>
            <a:ext cx="7162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Registration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Administrative Roles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7838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41</a:t>
            </a:fld>
            <a:endParaRPr lang="en-US" dirty="0"/>
          </a:p>
        </p:txBody>
      </p:sp>
      <p:sp>
        <p:nvSpPr>
          <p:cNvPr id="4" name="Content Placeholder 3"/>
          <p:cNvSpPr>
            <a:spLocks noGrp="1"/>
          </p:cNvSpPr>
          <p:nvPr>
            <p:ph idx="1"/>
          </p:nvPr>
        </p:nvSpPr>
        <p:spPr/>
        <p:txBody>
          <a:bodyPr anchor="ctr">
            <a:normAutofit fontScale="62500" lnSpcReduction="20000"/>
          </a:bodyPr>
          <a:lstStyle/>
          <a:p>
            <a:pPr marL="0" indent="0">
              <a:lnSpc>
                <a:spcPct val="120000"/>
              </a:lnSpc>
              <a:buNone/>
            </a:pPr>
            <a:r>
              <a:rPr lang="en-US" dirty="0" smtClean="0"/>
              <a:t>The </a:t>
            </a:r>
            <a:r>
              <a:rPr lang="en-US" b="1" dirty="0" smtClean="0"/>
              <a:t>Pending Assignment List </a:t>
            </a:r>
            <a:r>
              <a:rPr lang="en-US" dirty="0" smtClean="0"/>
              <a:t>page is used to assign a worker or work team to the newly created Medical program. The user can choose to either assign the program manually, or allow KEES to assign it automatically using behind-the-scenes logic. </a:t>
            </a:r>
            <a:endParaRPr lang="en-US" dirty="0"/>
          </a:p>
        </p:txBody>
      </p:sp>
      <p:sp>
        <p:nvSpPr>
          <p:cNvPr id="6" name="Title 3"/>
          <p:cNvSpPr txBox="1">
            <a:spLocks/>
          </p:cNvSpPr>
          <p:nvPr/>
        </p:nvSpPr>
        <p:spPr>
          <a:xfrm>
            <a:off x="1447800" y="73152"/>
            <a:ext cx="72390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4478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Pending Assignment List</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608" y="1295400"/>
            <a:ext cx="8281358"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00450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42</a:t>
            </a:fld>
            <a:endParaRPr lang="en-US" dirty="0"/>
          </a:p>
        </p:txBody>
      </p:sp>
      <p:sp>
        <p:nvSpPr>
          <p:cNvPr id="4" name="Content Placeholder 3"/>
          <p:cNvSpPr>
            <a:spLocks noGrp="1"/>
          </p:cNvSpPr>
          <p:nvPr>
            <p:ph idx="1"/>
          </p:nvPr>
        </p:nvSpPr>
        <p:spPr/>
        <p:txBody>
          <a:bodyPr anchor="ctr">
            <a:noAutofit/>
          </a:bodyPr>
          <a:lstStyle/>
          <a:p>
            <a:pPr marL="0" indent="0">
              <a:lnSpc>
                <a:spcPct val="120000"/>
              </a:lnSpc>
              <a:buNone/>
            </a:pPr>
            <a:r>
              <a:rPr lang="en-US" sz="1800" dirty="0"/>
              <a:t>To manually assign a program, the user will select the program they wish to assign, and then select the radio button to the left of Manual Assignment. Clicking on the </a:t>
            </a:r>
            <a:r>
              <a:rPr lang="en-US" sz="1800" b="1" dirty="0"/>
              <a:t>Select</a:t>
            </a:r>
            <a:r>
              <a:rPr lang="en-US" sz="1800" dirty="0"/>
              <a:t> button will take the user to the </a:t>
            </a:r>
            <a:r>
              <a:rPr lang="en-US" sz="1800" b="1" dirty="0"/>
              <a:t>Select Worker</a:t>
            </a:r>
            <a:r>
              <a:rPr lang="en-US" sz="1800" dirty="0"/>
              <a:t> page. </a:t>
            </a:r>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Pending Assignment List</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28114"/>
            <a:ext cx="8153400" cy="3601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32919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43</a:t>
            </a:fld>
            <a:endParaRPr lang="en-US" dirty="0"/>
          </a:p>
        </p:txBody>
      </p:sp>
      <p:sp>
        <p:nvSpPr>
          <p:cNvPr id="4" name="Content Placeholder 3"/>
          <p:cNvSpPr>
            <a:spLocks noGrp="1"/>
          </p:cNvSpPr>
          <p:nvPr>
            <p:ph idx="1"/>
          </p:nvPr>
        </p:nvSpPr>
        <p:spPr>
          <a:xfrm>
            <a:off x="190500" y="5334000"/>
            <a:ext cx="8763000" cy="958851"/>
          </a:xfrm>
        </p:spPr>
        <p:txBody>
          <a:bodyPr anchor="ctr">
            <a:normAutofit/>
          </a:bodyPr>
          <a:lstStyle/>
          <a:p>
            <a:r>
              <a:rPr lang="en-US" sz="1800" dirty="0"/>
              <a:t>The user will enter the </a:t>
            </a:r>
            <a:r>
              <a:rPr lang="en-US" sz="1800" dirty="0" smtClean="0"/>
              <a:t>Worker ID from the Worker ID list or, for PPS cases, the user will enter their own Worker ID or their name to assign the case to themselves.  </a:t>
            </a:r>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Select Worker</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8534400" cy="394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906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44</a:t>
            </a:fld>
            <a:endParaRPr lang="en-US" dirty="0"/>
          </a:p>
        </p:txBody>
      </p:sp>
      <p:sp>
        <p:nvSpPr>
          <p:cNvPr id="3" name="Content Placeholder 2"/>
          <p:cNvSpPr>
            <a:spLocks noGrp="1"/>
          </p:cNvSpPr>
          <p:nvPr>
            <p:ph sz="quarter" idx="13"/>
          </p:nvPr>
        </p:nvSpPr>
        <p:spPr>
          <a:xfrm>
            <a:off x="304800" y="1295400"/>
            <a:ext cx="8534400" cy="4800600"/>
          </a:xfrm>
        </p:spPr>
        <p:txBody>
          <a:bodyPr anchor="ctr">
            <a:normAutofit/>
          </a:bodyPr>
          <a:lstStyle/>
          <a:p>
            <a:r>
              <a:rPr lang="en-US" sz="1800" dirty="0"/>
              <a:t>If automatic assignment is chosen, KEES applies behind-the-scenes logic to assign the program to the appropriate </a:t>
            </a:r>
            <a:r>
              <a:rPr lang="en-US" sz="1800" dirty="0" smtClean="0"/>
              <a:t>worker.</a:t>
            </a:r>
          </a:p>
          <a:p>
            <a:endParaRPr lang="en-US" sz="1800" dirty="0" smtClean="0"/>
          </a:p>
          <a:p>
            <a:r>
              <a:rPr lang="en-US" sz="1800" dirty="0" smtClean="0"/>
              <a:t>If </a:t>
            </a:r>
            <a:r>
              <a:rPr lang="en-US" sz="1800" dirty="0"/>
              <a:t>the auto assignment logic is unable to find a worker or work team that meets all of the auto assignment criteria, the user will need to manually assign the program. </a:t>
            </a:r>
            <a:endParaRPr lang="en-US" sz="1800" dirty="0" smtClean="0"/>
          </a:p>
          <a:p>
            <a:endParaRPr lang="en-US" sz="1800" dirty="0" smtClean="0"/>
          </a:p>
          <a:p>
            <a:r>
              <a:rPr lang="en-US" sz="1800" dirty="0" smtClean="0"/>
              <a:t>If </a:t>
            </a:r>
            <a:r>
              <a:rPr lang="en-US" sz="1800" dirty="0"/>
              <a:t>this happens, no error message will display, the user simply stays on this page. </a:t>
            </a:r>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Pending Assignment List</a:t>
            </a:r>
            <a:endParaRPr lang="en-US" dirty="0"/>
          </a:p>
        </p:txBody>
      </p:sp>
    </p:spTree>
    <p:extLst>
      <p:ext uri="{BB962C8B-B14F-4D97-AF65-F5344CB8AC3E}">
        <p14:creationId xmlns:p14="http://schemas.microsoft.com/office/powerpoint/2010/main" val="40254153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45</a:t>
            </a:fld>
            <a:endParaRPr lang="en-US" dirty="0"/>
          </a:p>
        </p:txBody>
      </p:sp>
      <p:sp>
        <p:nvSpPr>
          <p:cNvPr id="3" name="Content Placeholder 2"/>
          <p:cNvSpPr>
            <a:spLocks noGrp="1"/>
          </p:cNvSpPr>
          <p:nvPr>
            <p:ph sz="quarter" idx="13"/>
          </p:nvPr>
        </p:nvSpPr>
        <p:spPr>
          <a:xfrm>
            <a:off x="1447800" y="1981200"/>
            <a:ext cx="6477000" cy="3276600"/>
          </a:xfrm>
        </p:spPr>
        <p:txBody>
          <a:bodyPr/>
          <a:lstStyle/>
          <a:p>
            <a:pPr marL="0" indent="0">
              <a:buNone/>
            </a:pPr>
            <a:r>
              <a:rPr lang="en-US" sz="1800" b="1" dirty="0" smtClean="0"/>
              <a:t>PPS</a:t>
            </a:r>
          </a:p>
          <a:p>
            <a:pPr marL="0" indent="0">
              <a:buNone/>
            </a:pPr>
            <a:endParaRPr lang="en-US" sz="1800" b="1" dirty="0"/>
          </a:p>
          <a:p>
            <a:pPr lvl="0"/>
            <a:r>
              <a:rPr lang="en-US" sz="1800" dirty="0" smtClean="0"/>
              <a:t>PPS </a:t>
            </a:r>
            <a:r>
              <a:rPr lang="en-US" sz="1800" dirty="0"/>
              <a:t>Staff have individual caseloads.</a:t>
            </a:r>
          </a:p>
          <a:p>
            <a:pPr lvl="0"/>
            <a:r>
              <a:rPr lang="en-US" sz="1800" dirty="0"/>
              <a:t>Cases will be </a:t>
            </a:r>
            <a:r>
              <a:rPr lang="en-US" sz="1800" u="sng" dirty="0"/>
              <a:t>manually</a:t>
            </a:r>
            <a:r>
              <a:rPr lang="en-US" sz="1800" dirty="0"/>
              <a:t> assigned to individual workers.</a:t>
            </a:r>
          </a:p>
          <a:p>
            <a:pPr lvl="0"/>
            <a:r>
              <a:rPr lang="en-US" sz="1800" dirty="0"/>
              <a:t>Always check “no’ for automatically </a:t>
            </a:r>
            <a:r>
              <a:rPr lang="en-US" sz="1800" dirty="0" smtClean="0"/>
              <a:t>reassign when activated</a:t>
            </a:r>
            <a:endParaRPr lang="en-US" sz="1800" dirty="0"/>
          </a:p>
          <a:p>
            <a:endParaRPr lang="en-US" dirty="0"/>
          </a:p>
        </p:txBody>
      </p:sp>
      <p:sp>
        <p:nvSpPr>
          <p:cNvPr id="5" name="TextBox 4"/>
          <p:cNvSpPr txBox="1"/>
          <p:nvPr/>
        </p:nvSpPr>
        <p:spPr>
          <a:xfrm>
            <a:off x="1600200" y="228600"/>
            <a:ext cx="6858000" cy="461665"/>
          </a:xfrm>
          <a:prstGeom prst="rect">
            <a:avLst/>
          </a:prstGeom>
          <a:noFill/>
        </p:spPr>
        <p:txBody>
          <a:bodyPr wrap="square" rtlCol="0">
            <a:spAutoFit/>
          </a:bodyPr>
          <a:lstStyle/>
          <a:p>
            <a:r>
              <a:rPr lang="en-US" sz="2400" b="1" dirty="0">
                <a:solidFill>
                  <a:schemeClr val="accent6">
                    <a:lumMod val="90000"/>
                    <a:lumOff val="10000"/>
                  </a:schemeClr>
                </a:solidFill>
              </a:rPr>
              <a:t>Medical Eligibility: Registration</a:t>
            </a:r>
          </a:p>
        </p:txBody>
      </p:sp>
      <p:sp>
        <p:nvSpPr>
          <p:cNvPr id="6" name="TextBox 5"/>
          <p:cNvSpPr txBox="1"/>
          <p:nvPr/>
        </p:nvSpPr>
        <p:spPr>
          <a:xfrm>
            <a:off x="1600200" y="690265"/>
            <a:ext cx="7543800" cy="400110"/>
          </a:xfrm>
          <a:prstGeom prst="rect">
            <a:avLst/>
          </a:prstGeom>
          <a:noFill/>
        </p:spPr>
        <p:txBody>
          <a:bodyPr wrap="square" rtlCol="0">
            <a:spAutoFit/>
          </a:bodyPr>
          <a:lstStyle/>
          <a:p>
            <a:r>
              <a:rPr lang="en-US" sz="2000" dirty="0">
                <a:solidFill>
                  <a:schemeClr val="accent6">
                    <a:lumMod val="90000"/>
                    <a:lumOff val="10000"/>
                  </a:schemeClr>
                </a:solidFill>
              </a:rPr>
              <a:t>Lesson 3: </a:t>
            </a:r>
            <a:r>
              <a:rPr lang="en-US" sz="2000" dirty="0" smtClean="0">
                <a:solidFill>
                  <a:schemeClr val="accent6">
                    <a:lumMod val="90000"/>
                    <a:lumOff val="10000"/>
                  </a:schemeClr>
                </a:solidFill>
              </a:rPr>
              <a:t>Registration </a:t>
            </a:r>
            <a:r>
              <a:rPr lang="en-US" sz="2000" dirty="0">
                <a:solidFill>
                  <a:schemeClr val="accent6">
                    <a:lumMod val="90000"/>
                    <a:lumOff val="10000"/>
                  </a:schemeClr>
                </a:solidFill>
              </a:rPr>
              <a:t>&gt; Pending Assignment List</a:t>
            </a:r>
          </a:p>
        </p:txBody>
      </p:sp>
    </p:spTree>
    <p:extLst>
      <p:ext uri="{BB962C8B-B14F-4D97-AF65-F5344CB8AC3E}">
        <p14:creationId xmlns:p14="http://schemas.microsoft.com/office/powerpoint/2010/main" val="37806586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46</a:t>
            </a:fld>
            <a:endParaRPr lang="en-US" dirty="0"/>
          </a:p>
        </p:txBody>
      </p:sp>
      <p:sp>
        <p:nvSpPr>
          <p:cNvPr id="4" name="Content Placeholder 3"/>
          <p:cNvSpPr>
            <a:spLocks noGrp="1"/>
          </p:cNvSpPr>
          <p:nvPr>
            <p:ph sz="quarter" idx="13"/>
          </p:nvPr>
        </p:nvSpPr>
        <p:spPr>
          <a:xfrm>
            <a:off x="304800" y="5029200"/>
            <a:ext cx="8534400" cy="1219200"/>
          </a:xfrm>
        </p:spPr>
        <p:txBody>
          <a:bodyPr anchor="ctr">
            <a:normAutofit lnSpcReduction="10000"/>
          </a:bodyPr>
          <a:lstStyle/>
          <a:p>
            <a:pPr marL="0" indent="0">
              <a:lnSpc>
                <a:spcPct val="110000"/>
              </a:lnSpc>
              <a:buNone/>
            </a:pPr>
            <a:r>
              <a:rPr lang="en-US" sz="1800" dirty="0"/>
              <a:t>The </a:t>
            </a:r>
            <a:r>
              <a:rPr lang="en-US" sz="1800" b="1" dirty="0"/>
              <a:t>Case Summary</a:t>
            </a:r>
            <a:r>
              <a:rPr lang="en-US" sz="1800" dirty="0"/>
              <a:t> page allows the user to view all of the information that was just entered when creating the case. At this point, the case creation process is </a:t>
            </a:r>
            <a:r>
              <a:rPr lang="en-US" sz="1800" dirty="0" smtClean="0"/>
              <a:t>complete</a:t>
            </a:r>
            <a:r>
              <a:rPr lang="en-US" sz="1800" dirty="0"/>
              <a:t> </a:t>
            </a:r>
            <a:r>
              <a:rPr lang="en-US" sz="1800" dirty="0" smtClean="0"/>
              <a:t>but there are a few final steps that need taken to finish the registration process.</a:t>
            </a: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Case Summary</a:t>
            </a:r>
            <a:endParaRPr lang="en-US"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481" y="1295400"/>
            <a:ext cx="8229600" cy="3497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5526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pPr/>
              <a:t>47</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Additional steps</a:t>
            </a:r>
            <a:endParaRPr lang="en-US" dirty="0"/>
          </a:p>
        </p:txBody>
      </p:sp>
      <p:sp>
        <p:nvSpPr>
          <p:cNvPr id="4" name="TextBox 3"/>
          <p:cNvSpPr txBox="1"/>
          <p:nvPr/>
        </p:nvSpPr>
        <p:spPr>
          <a:xfrm>
            <a:off x="1447800" y="2362200"/>
            <a:ext cx="61722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Update RMT as needed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Add additional program blocks as needed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Update the primary </a:t>
            </a: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pplicant as needed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Update the contact </a:t>
            </a:r>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nformation as needed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Update the household </a:t>
            </a:r>
            <a:r>
              <a:rPr lang="en-US" dirty="0">
                <a:latin typeface="Arial" panose="020B0604020202020204" pitchFamily="34" charset="0"/>
                <a:cs typeface="Arial" panose="020B0604020202020204" pitchFamily="34" charset="0"/>
              </a:rPr>
              <a:t>s</a:t>
            </a:r>
            <a:r>
              <a:rPr lang="en-US" dirty="0" smtClean="0">
                <a:latin typeface="Arial" panose="020B0604020202020204" pitchFamily="34" charset="0"/>
                <a:cs typeface="Arial" panose="020B0604020202020204" pitchFamily="34" charset="0"/>
              </a:rPr>
              <a:t>tatus (per your agency’s policy) </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Verify the task priority set correctly (Clearinghouse only)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45326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48</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Update RMT</a:t>
            </a:r>
            <a:endParaRPr lang="en-US" dirty="0"/>
          </a:p>
        </p:txBody>
      </p:sp>
      <p:pic>
        <p:nvPicPr>
          <p:cNvPr id="8" name="Snagit_PPT7F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3124200"/>
            <a:ext cx="7067871" cy="3124200"/>
          </a:xfrm>
          <a:prstGeom prst="rect">
            <a:avLst/>
          </a:prstGeom>
        </p:spPr>
      </p:pic>
      <p:sp>
        <p:nvSpPr>
          <p:cNvPr id="10" name="TextBox 9"/>
          <p:cNvSpPr txBox="1"/>
          <p:nvPr/>
        </p:nvSpPr>
        <p:spPr>
          <a:xfrm>
            <a:off x="228600" y="1092875"/>
            <a:ext cx="8610600" cy="2031325"/>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Requested Medical Type (RMT) is a data element associated to a person’s </a:t>
            </a:r>
            <a:r>
              <a:rPr lang="en-US" dirty="0" smtClean="0">
                <a:latin typeface="Arial" panose="020B0604020202020204" pitchFamily="34" charset="0"/>
                <a:cs typeface="Arial" panose="020B0604020202020204" pitchFamily="34" charset="0"/>
              </a:rPr>
              <a:t>application </a:t>
            </a:r>
            <a:r>
              <a:rPr lang="en-US" dirty="0">
                <a:latin typeface="Arial" panose="020B0604020202020204" pitchFamily="34" charset="0"/>
                <a:cs typeface="Arial" panose="020B0604020202020204" pitchFamily="34" charset="0"/>
              </a:rPr>
              <a:t>which will restrict the rules’ medical hierarchy.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is used to apply for only a specific type of medical benefit (such as: MAGI, LTC, MSP, </a:t>
            </a:r>
            <a:r>
              <a:rPr lang="en-US" dirty="0" smtClean="0">
                <a:latin typeface="Arial" panose="020B0604020202020204" pitchFamily="34" charset="0"/>
                <a:cs typeface="Arial" panose="020B0604020202020204" pitchFamily="34" charset="0"/>
              </a:rPr>
              <a:t>PPS, etc</a:t>
            </a:r>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is important that the RMT be set correctly for each applicant.</a:t>
            </a:r>
          </a:p>
        </p:txBody>
      </p:sp>
    </p:spTree>
    <p:extLst>
      <p:ext uri="{BB962C8B-B14F-4D97-AF65-F5344CB8AC3E}">
        <p14:creationId xmlns:p14="http://schemas.microsoft.com/office/powerpoint/2010/main" val="3940864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49</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Update RMT </a:t>
            </a:r>
            <a:endParaRPr lang="en-US" dirty="0"/>
          </a:p>
        </p:txBody>
      </p:sp>
      <p:sp>
        <p:nvSpPr>
          <p:cNvPr id="4" name="TextBox 3"/>
          <p:cNvSpPr txBox="1"/>
          <p:nvPr/>
        </p:nvSpPr>
        <p:spPr>
          <a:xfrm>
            <a:off x="381000" y="1828800"/>
            <a:ext cx="8458200"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REQUESTED MEDICAL TYPES:</a:t>
            </a:r>
          </a:p>
          <a:p>
            <a:pPr marL="285750" indent="-285750">
              <a:buFont typeface="Arial" panose="020B0604020202020204" pitchFamily="34" charset="0"/>
              <a:buChar char="•"/>
            </a:pPr>
            <a:endParaRPr lang="en-US"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Inmate</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Used when Inmate medical is requested</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LTC</a:t>
            </a:r>
            <a:r>
              <a:rPr lang="en-US" dirty="0" smtClean="0">
                <a:latin typeface="Arial" panose="020B0604020202020204" pitchFamily="34" charset="0"/>
                <a:cs typeface="Arial" panose="020B0604020202020204" pitchFamily="34" charset="0"/>
              </a:rPr>
              <a:t>- Used when an applicant requests LTC/HCBS only</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MAGI</a:t>
            </a:r>
            <a:r>
              <a:rPr lang="en-US" dirty="0">
                <a:latin typeface="Arial" panose="020B0604020202020204" pitchFamily="34" charset="0"/>
                <a:cs typeface="Arial" panose="020B0604020202020204" pitchFamily="34" charset="0"/>
              </a:rPr>
              <a:t>- Used for all other Clearinghouse requests</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MSP</a:t>
            </a:r>
            <a:r>
              <a:rPr lang="en-US" dirty="0" smtClean="0">
                <a:latin typeface="Arial" panose="020B0604020202020204" pitchFamily="34" charset="0"/>
                <a:cs typeface="Arial" panose="020B0604020202020204" pitchFamily="34" charset="0"/>
              </a:rPr>
              <a:t>- Used when an applicant requests a Medicare Savings Program only</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Medica</a:t>
            </a:r>
            <a:r>
              <a:rPr lang="en-US" dirty="0" smtClean="0">
                <a:latin typeface="Arial" panose="020B0604020202020204" pitchFamily="34" charset="0"/>
                <a:cs typeface="Arial" panose="020B0604020202020204" pitchFamily="34" charset="0"/>
              </a:rPr>
              <a:t>l- Used for all other DCF requests</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PPS</a:t>
            </a:r>
            <a:r>
              <a:rPr lang="en-US" dirty="0" smtClean="0">
                <a:latin typeface="Arial" panose="020B0604020202020204" pitchFamily="34" charset="0"/>
                <a:cs typeface="Arial" panose="020B0604020202020204" pitchFamily="34" charset="0"/>
              </a:rPr>
              <a:t>- Used for FC/AA medical requests</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Qualified </a:t>
            </a:r>
            <a:r>
              <a:rPr lang="en-US" b="1" dirty="0" smtClean="0">
                <a:latin typeface="Arial" panose="020B0604020202020204" pitchFamily="34" charset="0"/>
                <a:cs typeface="Arial" panose="020B0604020202020204" pitchFamily="34" charset="0"/>
              </a:rPr>
              <a:t>Disabled Working Individual- </a:t>
            </a:r>
            <a:r>
              <a:rPr lang="en-US" dirty="0" smtClean="0">
                <a:latin typeface="Arial" panose="020B0604020202020204" pitchFamily="34" charset="0"/>
                <a:cs typeface="Arial" panose="020B0604020202020204" pitchFamily="34" charset="0"/>
              </a:rPr>
              <a:t>Used for QWD requests</a:t>
            </a: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Resource Assessment Only- </a:t>
            </a:r>
            <a:r>
              <a:rPr lang="en-US" dirty="0" smtClean="0">
                <a:latin typeface="Arial" panose="020B0604020202020204" pitchFamily="34" charset="0"/>
                <a:cs typeface="Arial" panose="020B0604020202020204" pitchFamily="34" charset="0"/>
              </a:rPr>
              <a:t>Used for Resource Assessment Only requests</a:t>
            </a: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Working Healthy- </a:t>
            </a:r>
            <a:r>
              <a:rPr lang="en-US" dirty="0" smtClean="0">
                <a:latin typeface="Arial" panose="020B0604020202020204" pitchFamily="34" charset="0"/>
                <a:cs typeface="Arial" panose="020B0604020202020204" pitchFamily="34" charset="0"/>
              </a:rPr>
              <a:t>Used for Working Healthy requests</a:t>
            </a:r>
            <a:endParaRPr lang="en-US"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3102616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50</a:t>
            </a:fld>
            <a:endParaRPr lang="en-US" dirty="0"/>
          </a:p>
        </p:txBody>
      </p:sp>
      <p:sp>
        <p:nvSpPr>
          <p:cNvPr id="3" name="Content Placeholder 2"/>
          <p:cNvSpPr>
            <a:spLocks noGrp="1"/>
          </p:cNvSpPr>
          <p:nvPr>
            <p:ph sz="quarter" idx="13"/>
          </p:nvPr>
        </p:nvSpPr>
        <p:spPr>
          <a:xfrm>
            <a:off x="304800" y="1752600"/>
            <a:ext cx="8534400" cy="3733800"/>
          </a:xfrm>
        </p:spPr>
        <p:txBody>
          <a:bodyPr>
            <a:noAutofit/>
          </a:bodyPr>
          <a:lstStyle/>
          <a:p>
            <a:pPr marL="0" indent="0">
              <a:buNone/>
            </a:pPr>
            <a:r>
              <a:rPr lang="en-US" sz="1800" dirty="0"/>
              <a:t>Once we have updated any necessary Requested Medical </a:t>
            </a:r>
            <a:r>
              <a:rPr lang="en-US" sz="1800" dirty="0" smtClean="0"/>
              <a:t>Types </a:t>
            </a:r>
            <a:r>
              <a:rPr lang="en-US" sz="1800" dirty="0"/>
              <a:t>we will look at updating contact information.</a:t>
            </a:r>
          </a:p>
          <a:p>
            <a:endParaRPr lang="en-US" sz="1800" dirty="0" smtClean="0"/>
          </a:p>
          <a:p>
            <a:r>
              <a:rPr lang="en-US" sz="1800" dirty="0" smtClean="0"/>
              <a:t>If any of the Case Persons were previously known to KEES, they may have had a change in contact information.</a:t>
            </a:r>
          </a:p>
          <a:p>
            <a:endParaRPr lang="en-US" sz="1800" dirty="0" smtClean="0"/>
          </a:p>
          <a:p>
            <a:r>
              <a:rPr lang="en-US" sz="1800" dirty="0" smtClean="0"/>
              <a:t>It is easiest to update this information from within the context of the case (rather than during the Registration flow).</a:t>
            </a:r>
          </a:p>
          <a:p>
            <a:endParaRPr lang="en-US" sz="1800" dirty="0" smtClean="0"/>
          </a:p>
          <a:p>
            <a:r>
              <a:rPr lang="en-US" sz="1800" dirty="0" smtClean="0"/>
              <a:t>Contact information (specifically address) is updated through the Contact Summary page.  </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Contact Info</a:t>
            </a:r>
            <a:endParaRPr lang="en-US" dirty="0"/>
          </a:p>
        </p:txBody>
      </p:sp>
    </p:spTree>
    <p:extLst>
      <p:ext uri="{BB962C8B-B14F-4D97-AF65-F5344CB8AC3E}">
        <p14:creationId xmlns:p14="http://schemas.microsoft.com/office/powerpoint/2010/main" val="2042502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51</a:t>
            </a:fld>
            <a:endParaRPr lang="en-US" dirty="0"/>
          </a:p>
        </p:txBody>
      </p:sp>
      <p:sp>
        <p:nvSpPr>
          <p:cNvPr id="5" name="Content Placeholder 4"/>
          <p:cNvSpPr>
            <a:spLocks noGrp="1"/>
          </p:cNvSpPr>
          <p:nvPr>
            <p:ph idx="1"/>
          </p:nvPr>
        </p:nvSpPr>
        <p:spPr/>
        <p:txBody>
          <a:bodyPr anchor="ctr">
            <a:normAutofit/>
          </a:bodyPr>
          <a:lstStyle/>
          <a:p>
            <a:pPr marL="0" indent="0">
              <a:buNone/>
            </a:pPr>
            <a:r>
              <a:rPr lang="en-US" sz="1800" dirty="0" smtClean="0"/>
              <a:t>The user can add a new address for any or all Case Persons from the </a:t>
            </a:r>
            <a:r>
              <a:rPr lang="en-US" sz="1800" b="1" dirty="0" smtClean="0"/>
              <a:t>Contact</a:t>
            </a:r>
            <a:r>
              <a:rPr lang="en-US" sz="1800" dirty="0" smtClean="0"/>
              <a:t> </a:t>
            </a:r>
            <a:r>
              <a:rPr lang="en-US" sz="1800" b="1" dirty="0" smtClean="0"/>
              <a:t>Summary</a:t>
            </a:r>
            <a:r>
              <a:rPr lang="en-US" sz="1800" dirty="0" smtClean="0"/>
              <a:t> page.</a:t>
            </a:r>
            <a:endParaRPr lang="en-US" sz="1800" dirty="0"/>
          </a:p>
        </p:txBody>
      </p:sp>
      <p:sp>
        <p:nvSpPr>
          <p:cNvPr id="7"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Contact Summary</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399"/>
            <a:ext cx="8626417" cy="3810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778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52</a:t>
            </a:fld>
            <a:endParaRPr lang="en-US" dirty="0"/>
          </a:p>
        </p:txBody>
      </p:sp>
      <p:pic>
        <p:nvPicPr>
          <p:cNvPr id="5" name="Snagit_PPTE36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101" y="1295400"/>
            <a:ext cx="8285255" cy="3740493"/>
          </a:xfrm>
          <a:prstGeom prst="rect">
            <a:avLst/>
          </a:prstGeom>
        </p:spPr>
      </p:pic>
      <p:sp>
        <p:nvSpPr>
          <p:cNvPr id="6" name="TextBox 5"/>
          <p:cNvSpPr txBox="1"/>
          <p:nvPr/>
        </p:nvSpPr>
        <p:spPr>
          <a:xfrm>
            <a:off x="1892135" y="152400"/>
            <a:ext cx="6705600" cy="461665"/>
          </a:xfrm>
          <a:prstGeom prst="rect">
            <a:avLst/>
          </a:prstGeom>
          <a:noFill/>
        </p:spPr>
        <p:txBody>
          <a:bodyPr wrap="square" rtlCol="0">
            <a:spAutoFit/>
          </a:bodyPr>
          <a:lstStyle/>
          <a:p>
            <a:r>
              <a:rPr lang="en-US" sz="2400" b="1" dirty="0">
                <a:solidFill>
                  <a:schemeClr val="accent6">
                    <a:lumMod val="90000"/>
                    <a:lumOff val="10000"/>
                  </a:schemeClr>
                </a:solidFill>
              </a:rPr>
              <a:t>Medical Eligibility: Registration</a:t>
            </a:r>
          </a:p>
        </p:txBody>
      </p:sp>
      <p:sp>
        <p:nvSpPr>
          <p:cNvPr id="7" name="TextBox 6"/>
          <p:cNvSpPr txBox="1"/>
          <p:nvPr/>
        </p:nvSpPr>
        <p:spPr>
          <a:xfrm>
            <a:off x="1892135" y="614065"/>
            <a:ext cx="6899221" cy="400110"/>
          </a:xfrm>
          <a:prstGeom prst="rect">
            <a:avLst/>
          </a:prstGeom>
          <a:noFill/>
        </p:spPr>
        <p:txBody>
          <a:bodyPr wrap="square" rtlCol="0">
            <a:spAutoFit/>
          </a:bodyPr>
          <a:lstStyle/>
          <a:p>
            <a:r>
              <a:rPr lang="en-US" sz="2000" dirty="0">
                <a:solidFill>
                  <a:schemeClr val="accent6">
                    <a:lumMod val="90000"/>
                    <a:lumOff val="10000"/>
                  </a:schemeClr>
                </a:solidFill>
              </a:rPr>
              <a:t>Lesson 3: </a:t>
            </a:r>
            <a:r>
              <a:rPr lang="en-US" sz="2000" dirty="0" smtClean="0">
                <a:solidFill>
                  <a:schemeClr val="accent6">
                    <a:lumMod val="90000"/>
                    <a:lumOff val="10000"/>
                  </a:schemeClr>
                </a:solidFill>
              </a:rPr>
              <a:t>Registration </a:t>
            </a:r>
            <a:r>
              <a:rPr lang="en-US" sz="2000" dirty="0">
                <a:solidFill>
                  <a:schemeClr val="accent6">
                    <a:lumMod val="90000"/>
                    <a:lumOff val="10000"/>
                  </a:schemeClr>
                </a:solidFill>
              </a:rPr>
              <a:t>&gt; Contact Summary</a:t>
            </a:r>
          </a:p>
        </p:txBody>
      </p:sp>
      <p:sp>
        <p:nvSpPr>
          <p:cNvPr id="8" name="TextBox 7"/>
          <p:cNvSpPr txBox="1"/>
          <p:nvPr/>
        </p:nvSpPr>
        <p:spPr>
          <a:xfrm>
            <a:off x="381000" y="5181600"/>
            <a:ext cx="8534400" cy="923330"/>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PPS</a:t>
            </a:r>
            <a:r>
              <a:rPr lang="en-US" dirty="0" smtClean="0">
                <a:latin typeface="Arial" panose="020B0604020202020204" pitchFamily="34" charset="0"/>
                <a:cs typeface="Arial" panose="020B0604020202020204" pitchFamily="34" charset="0"/>
              </a:rPr>
              <a:t>- Enter the Contract Manager’s office as the mailing and physical address for the child, not the actual placement address.  This is to ensure confidentiality of the foster home placement.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82112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2971800" y="2438401"/>
            <a:ext cx="4419600" cy="1981200"/>
          </a:xfrm>
        </p:spPr>
        <p:txBody>
          <a:bodyPr>
            <a:normAutofit/>
          </a:bodyPr>
          <a:lstStyle/>
          <a:p>
            <a:pPr marL="0" indent="0">
              <a:buNone/>
            </a:pPr>
            <a:r>
              <a:rPr lang="en-US" sz="1800" dirty="0" smtClean="0"/>
              <a:t>If two separate Medical program blocks were needed now would be the time to go back and add that other program block. </a:t>
            </a:r>
            <a:endParaRPr lang="en-US" sz="1800" dirty="0"/>
          </a:p>
        </p:txBody>
      </p:sp>
      <p:sp>
        <p:nvSpPr>
          <p:cNvPr id="2" name="Slide Number Placeholder 1"/>
          <p:cNvSpPr>
            <a:spLocks noGrp="1"/>
          </p:cNvSpPr>
          <p:nvPr>
            <p:ph type="sldNum" sz="quarter" idx="12"/>
          </p:nvPr>
        </p:nvSpPr>
        <p:spPr/>
        <p:txBody>
          <a:bodyPr/>
          <a:lstStyle/>
          <a:p>
            <a:fld id="{908B7E1D-52E2-4F04-9DFE-B1650792F521}" type="slidenum">
              <a:rPr lang="en-US" smtClean="0"/>
              <a:pPr/>
              <a:t>53</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Additional Programs</a:t>
            </a:r>
            <a:endParaRPr lang="en-US" dirty="0"/>
          </a:p>
        </p:txBody>
      </p:sp>
    </p:spTree>
    <p:extLst>
      <p:ext uri="{BB962C8B-B14F-4D97-AF65-F5344CB8AC3E}">
        <p14:creationId xmlns:p14="http://schemas.microsoft.com/office/powerpoint/2010/main" val="25624419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90600" y="1524000"/>
            <a:ext cx="5638800" cy="4373563"/>
          </a:xfrm>
        </p:spPr>
        <p:txBody>
          <a:bodyPr>
            <a:normAutofit/>
          </a:bodyPr>
          <a:lstStyle/>
          <a:p>
            <a:pPr marL="0" indent="0">
              <a:buNone/>
            </a:pPr>
            <a:r>
              <a:rPr lang="en-US" sz="1800" dirty="0" smtClean="0"/>
              <a:t>The process to add an additional program block is very similar to the process used to create the initial one.</a:t>
            </a:r>
          </a:p>
          <a:p>
            <a:pPr marL="0" indent="0">
              <a:buNone/>
            </a:pPr>
            <a:endParaRPr lang="en-US" sz="1800" dirty="0" smtClean="0"/>
          </a:p>
          <a:p>
            <a:r>
              <a:rPr lang="en-US" sz="1800" dirty="0" smtClean="0"/>
              <a:t>Add the program</a:t>
            </a:r>
          </a:p>
          <a:p>
            <a:r>
              <a:rPr lang="en-US" sz="1800" dirty="0" smtClean="0"/>
              <a:t>Select the Primary Applicant</a:t>
            </a:r>
          </a:p>
          <a:p>
            <a:r>
              <a:rPr lang="en-US" sz="1800" dirty="0" smtClean="0"/>
              <a:t>Add the RMT</a:t>
            </a:r>
          </a:p>
          <a:p>
            <a:r>
              <a:rPr lang="en-US" sz="1800" dirty="0" smtClean="0"/>
              <a:t>Assign a worker</a:t>
            </a:r>
          </a:p>
          <a:p>
            <a:endParaRPr lang="en-US" sz="1800" dirty="0" smtClean="0"/>
          </a:p>
          <a:p>
            <a:pPr marL="0" indent="0">
              <a:buNone/>
            </a:pPr>
            <a:r>
              <a:rPr lang="en-US" sz="1800" dirty="0" smtClean="0"/>
              <a:t>.</a:t>
            </a:r>
            <a:endParaRPr lang="en-US" sz="1800" dirty="0"/>
          </a:p>
        </p:txBody>
      </p:sp>
      <p:sp>
        <p:nvSpPr>
          <p:cNvPr id="2" name="Slide Number Placeholder 1"/>
          <p:cNvSpPr>
            <a:spLocks noGrp="1"/>
          </p:cNvSpPr>
          <p:nvPr>
            <p:ph type="sldNum" sz="quarter" idx="12"/>
          </p:nvPr>
        </p:nvSpPr>
        <p:spPr/>
        <p:txBody>
          <a:bodyPr/>
          <a:lstStyle/>
          <a:p>
            <a:fld id="{908B7E1D-52E2-4F04-9DFE-B1650792F521}" type="slidenum">
              <a:rPr lang="en-US" smtClean="0"/>
              <a:pPr/>
              <a:t>54</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Additional Programs</a:t>
            </a:r>
            <a:endParaRPr lang="en-US" dirty="0"/>
          </a:p>
        </p:txBody>
      </p:sp>
    </p:spTree>
    <p:extLst>
      <p:ext uri="{BB962C8B-B14F-4D97-AF65-F5344CB8AC3E}">
        <p14:creationId xmlns:p14="http://schemas.microsoft.com/office/powerpoint/2010/main" val="17486105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55</a:t>
            </a:fld>
            <a:endParaRPr lang="en-US" dirty="0"/>
          </a:p>
        </p:txBody>
      </p:sp>
      <p:sp>
        <p:nvSpPr>
          <p:cNvPr id="7" name="Content Placeholder 6"/>
          <p:cNvSpPr>
            <a:spLocks noGrp="1"/>
          </p:cNvSpPr>
          <p:nvPr>
            <p:ph idx="1"/>
          </p:nvPr>
        </p:nvSpPr>
        <p:spPr>
          <a:xfrm>
            <a:off x="2514600" y="2362199"/>
            <a:ext cx="6477000" cy="2971801"/>
          </a:xfrm>
        </p:spPr>
        <p:txBody>
          <a:bodyPr>
            <a:normAutofit/>
          </a:bodyPr>
          <a:lstStyle/>
          <a:p>
            <a:pPr>
              <a:buNone/>
            </a:pPr>
            <a:r>
              <a:rPr lang="en-US" sz="1800" dirty="0" smtClean="0"/>
              <a:t>If you are at the KanCare Clearinghouse, you will need this one last step.</a:t>
            </a:r>
          </a:p>
          <a:p>
            <a:pPr>
              <a:buNone/>
            </a:pPr>
            <a:endParaRPr lang="en-US" sz="1800" dirty="0"/>
          </a:p>
          <a:p>
            <a:pPr>
              <a:buNone/>
            </a:pPr>
            <a:r>
              <a:rPr lang="en-US" sz="1800" dirty="0" smtClean="0"/>
              <a:t>Because we want to ensure that the downstream workflow maintains the appropriate priority (ex: Expedited), it is important to double check it before completing your task.</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3</a:t>
            </a:r>
            <a:r>
              <a:rPr lang="en-US" dirty="0" smtClean="0"/>
              <a:t>: Registration &gt; Update Task</a:t>
            </a:r>
            <a:endParaRPr lang="en-US" dirty="0"/>
          </a:p>
        </p:txBody>
      </p:sp>
    </p:spTree>
    <p:extLst>
      <p:ext uri="{BB962C8B-B14F-4D97-AF65-F5344CB8AC3E}">
        <p14:creationId xmlns:p14="http://schemas.microsoft.com/office/powerpoint/2010/main" val="3387242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514600" y="1600200"/>
            <a:ext cx="6477000" cy="4525963"/>
          </a:xfrm>
        </p:spPr>
        <p:txBody>
          <a:bodyPr>
            <a:normAutofit/>
          </a:bodyPr>
          <a:lstStyle/>
          <a:p>
            <a:pPr>
              <a:buNone/>
            </a:pPr>
            <a:r>
              <a:rPr lang="en-US" sz="1800" dirty="0"/>
              <a:t>In this lesson we </a:t>
            </a:r>
            <a:r>
              <a:rPr lang="en-US" sz="1800" dirty="0" smtClean="0"/>
              <a:t>covered:</a:t>
            </a:r>
          </a:p>
          <a:p>
            <a:pPr>
              <a:buNone/>
            </a:pPr>
            <a:endParaRPr lang="en-US" sz="1800" dirty="0" smtClean="0"/>
          </a:p>
          <a:p>
            <a:pPr marL="457200" indent="-457200"/>
            <a:r>
              <a:rPr lang="en-US" sz="1800" dirty="0" smtClean="0"/>
              <a:t>How to create a new case in KEES</a:t>
            </a:r>
          </a:p>
          <a:p>
            <a:pPr marL="457200" indent="-457200"/>
            <a:r>
              <a:rPr lang="en-US" sz="1800" dirty="0" smtClean="0"/>
              <a:t>How to add a program</a:t>
            </a:r>
          </a:p>
          <a:p>
            <a:pPr marL="457200" indent="-457200"/>
            <a:r>
              <a:rPr lang="en-US" sz="1800" dirty="0" smtClean="0"/>
              <a:t>What a program </a:t>
            </a:r>
            <a:r>
              <a:rPr lang="en-US" sz="1800" dirty="0"/>
              <a:t>b</a:t>
            </a:r>
            <a:r>
              <a:rPr lang="en-US" sz="1800" dirty="0" smtClean="0"/>
              <a:t>lock is</a:t>
            </a:r>
          </a:p>
          <a:p>
            <a:pPr marL="457200" indent="-457200"/>
            <a:r>
              <a:rPr lang="en-US" sz="1800" dirty="0" smtClean="0"/>
              <a:t>Who can share a program block</a:t>
            </a:r>
          </a:p>
          <a:p>
            <a:pPr marL="457200" indent="-457200"/>
            <a:r>
              <a:rPr lang="en-US" sz="1800" dirty="0" smtClean="0"/>
              <a:t>How to assign a worker</a:t>
            </a:r>
          </a:p>
          <a:p>
            <a:pPr marL="457200" indent="-457200"/>
            <a:r>
              <a:rPr lang="en-US" sz="1800" dirty="0" smtClean="0"/>
              <a:t>Updating Requested Medical Types</a:t>
            </a:r>
          </a:p>
          <a:p>
            <a:pPr marL="457200" indent="-457200"/>
            <a:r>
              <a:rPr lang="en-US" sz="1800" dirty="0" smtClean="0"/>
              <a:t>Updating Contact Information </a:t>
            </a:r>
          </a:p>
          <a:p>
            <a:pPr marL="457200" indent="-457200"/>
            <a:r>
              <a:rPr lang="en-US" sz="1800" dirty="0" smtClean="0"/>
              <a:t>Adding additional program blocks</a:t>
            </a:r>
          </a:p>
          <a:p>
            <a:pPr marL="457200" indent="-457200"/>
            <a:r>
              <a:rPr lang="en-US" sz="1800" dirty="0" smtClean="0"/>
              <a:t>Updating task status (CH only)</a:t>
            </a:r>
          </a:p>
          <a:p>
            <a:pPr marL="457200" indent="-457200"/>
            <a:endParaRPr lang="en-US" dirty="0"/>
          </a:p>
          <a:p>
            <a:endParaRPr lang="en-US" dirty="0"/>
          </a:p>
        </p:txBody>
      </p:sp>
      <p:sp>
        <p:nvSpPr>
          <p:cNvPr id="2" name="Slide Number Placeholder 1"/>
          <p:cNvSpPr>
            <a:spLocks noGrp="1"/>
          </p:cNvSpPr>
          <p:nvPr>
            <p:ph type="sldNum" sz="quarter" idx="12"/>
          </p:nvPr>
        </p:nvSpPr>
        <p:spPr/>
        <p:txBody>
          <a:bodyPr/>
          <a:lstStyle/>
          <a:p>
            <a:fld id="{908B7E1D-52E2-4F04-9DFE-B1650792F521}" type="slidenum">
              <a:rPr lang="en-US" smtClean="0"/>
              <a:t>56</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Registration &gt; Summary</a:t>
            </a:r>
            <a:endParaRPr lang="en-US" dirty="0"/>
          </a:p>
        </p:txBody>
      </p:sp>
    </p:spTree>
    <p:extLst>
      <p:ext uri="{BB962C8B-B14F-4D97-AF65-F5344CB8AC3E}">
        <p14:creationId xmlns:p14="http://schemas.microsoft.com/office/powerpoint/2010/main" val="19006589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600200" y="1752599"/>
            <a:ext cx="5562600" cy="3276601"/>
          </a:xfrm>
        </p:spPr>
        <p:txBody>
          <a:bodyPr anchor="ctr">
            <a:normAutofit/>
          </a:bodyPr>
          <a:lstStyle/>
          <a:p>
            <a:r>
              <a:rPr lang="en-US" sz="1800" dirty="0" smtClean="0"/>
              <a:t>Lesson 1: Performing a Person Search</a:t>
            </a:r>
          </a:p>
          <a:p>
            <a:r>
              <a:rPr lang="en-US" sz="1800" dirty="0" smtClean="0"/>
              <a:t>Lesson 2: Completing File Clearance</a:t>
            </a:r>
          </a:p>
          <a:p>
            <a:r>
              <a:rPr lang="en-US" sz="1800" dirty="0" smtClean="0"/>
              <a:t>Lesson 3: Registration</a:t>
            </a:r>
          </a:p>
          <a:p>
            <a:r>
              <a:rPr lang="en-US" sz="1800" b="1" dirty="0" smtClean="0"/>
              <a:t>Lesson 4: e-Summary Registration (CH only)</a:t>
            </a:r>
          </a:p>
          <a:p>
            <a:r>
              <a:rPr lang="en-US" sz="1800" dirty="0" smtClean="0"/>
              <a:t>Lesson 5: Existing Case Registration</a:t>
            </a:r>
          </a:p>
        </p:txBody>
      </p:sp>
      <p:sp>
        <p:nvSpPr>
          <p:cNvPr id="4" name="Slide Number Placeholder 3"/>
          <p:cNvSpPr>
            <a:spLocks noGrp="1"/>
          </p:cNvSpPr>
          <p:nvPr>
            <p:ph type="sldNum" sz="quarter" idx="12"/>
          </p:nvPr>
        </p:nvSpPr>
        <p:spPr/>
        <p:txBody>
          <a:bodyPr/>
          <a:lstStyle/>
          <a:p>
            <a:fld id="{908B7E1D-52E2-4F04-9DFE-B1650792F521}" type="slidenum">
              <a:rPr lang="en-US" smtClean="0"/>
              <a:t>57</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40393672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90600" y="1600201"/>
            <a:ext cx="5638800" cy="3581400"/>
          </a:xfrm>
        </p:spPr>
        <p:txBody>
          <a:bodyPr anchor="ctr">
            <a:normAutofit/>
          </a:bodyPr>
          <a:lstStyle/>
          <a:p>
            <a:pPr marL="0" indent="0">
              <a:buNone/>
            </a:pPr>
            <a:r>
              <a:rPr lang="en-US" sz="1800" dirty="0" smtClean="0"/>
              <a:t>The e-Summary Registration process is very similar to the Manual Registration process, with the biggest difference being that many of the steps can be skipped by the user as KEES will perform them automatically.</a:t>
            </a:r>
            <a:endParaRPr lang="en-US" sz="1800" dirty="0"/>
          </a:p>
        </p:txBody>
      </p:sp>
      <p:sp>
        <p:nvSpPr>
          <p:cNvPr id="3" name="Slide Number Placeholder 2"/>
          <p:cNvSpPr>
            <a:spLocks noGrp="1"/>
          </p:cNvSpPr>
          <p:nvPr>
            <p:ph type="sldNum" sz="quarter" idx="12"/>
          </p:nvPr>
        </p:nvSpPr>
        <p:spPr/>
        <p:txBody>
          <a:bodyPr/>
          <a:lstStyle/>
          <a:p>
            <a:fld id="{908B7E1D-52E2-4F04-9DFE-B1650792F521}" type="slidenum">
              <a:rPr lang="en-US" smtClean="0"/>
              <a:t>58</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Introduction</a:t>
            </a:r>
            <a:endParaRPr lang="en-US" dirty="0"/>
          </a:p>
        </p:txBody>
      </p:sp>
    </p:spTree>
    <p:extLst>
      <p:ext uri="{BB962C8B-B14F-4D97-AF65-F5344CB8AC3E}">
        <p14:creationId xmlns:p14="http://schemas.microsoft.com/office/powerpoint/2010/main" val="1056998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59</a:t>
            </a:fld>
            <a:endParaRPr lang="en-US" dirty="0"/>
          </a:p>
        </p:txBody>
      </p:sp>
      <p:pic>
        <p:nvPicPr>
          <p:cNvPr id="2050"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4844" b="4844"/>
          <a:stretch>
            <a:fillRect/>
          </a:stretch>
        </p:blipFill>
        <p:spPr bwMode="auto">
          <a:xfrm>
            <a:off x="457200" y="1219200"/>
            <a:ext cx="7994316"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52600" y="152400"/>
            <a:ext cx="6858000" cy="461665"/>
          </a:xfrm>
          <a:prstGeom prst="rect">
            <a:avLst/>
          </a:prstGeom>
          <a:noFill/>
        </p:spPr>
        <p:txBody>
          <a:bodyPr wrap="square" rtlCol="0">
            <a:spAutoFit/>
          </a:bodyPr>
          <a:lstStyle/>
          <a:p>
            <a:pPr lvl="0"/>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4" name="TextBox 3"/>
          <p:cNvSpPr txBox="1"/>
          <p:nvPr/>
        </p:nvSpPr>
        <p:spPr>
          <a:xfrm>
            <a:off x="1752600" y="614065"/>
            <a:ext cx="73152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4: e-Summary Registration &gt; Introduction</a:t>
            </a:r>
          </a:p>
        </p:txBody>
      </p:sp>
      <p:sp>
        <p:nvSpPr>
          <p:cNvPr id="5" name="TextBox 4"/>
          <p:cNvSpPr txBox="1"/>
          <p:nvPr/>
        </p:nvSpPr>
        <p:spPr>
          <a:xfrm>
            <a:off x="0" y="5254829"/>
            <a:ext cx="914400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 user will select the </a:t>
            </a:r>
            <a:r>
              <a:rPr lang="en-US" b="1" dirty="0" smtClean="0">
                <a:latin typeface="Arial" panose="020B0604020202020204" pitchFamily="34" charset="0"/>
                <a:cs typeface="Arial" panose="020B0604020202020204" pitchFamily="34" charset="0"/>
              </a:rPr>
              <a:t>e-App Status </a:t>
            </a:r>
            <a:r>
              <a:rPr lang="en-US" dirty="0" smtClean="0">
                <a:latin typeface="Arial" panose="020B0604020202020204" pitchFamily="34" charset="0"/>
                <a:cs typeface="Arial" panose="020B0604020202020204" pitchFamily="34" charset="0"/>
              </a:rPr>
              <a:t>and </a:t>
            </a:r>
            <a:r>
              <a:rPr lang="en-US" b="1" dirty="0" smtClean="0">
                <a:latin typeface="Arial" panose="020B0604020202020204" pitchFamily="34" charset="0"/>
                <a:cs typeface="Arial" panose="020B0604020202020204" pitchFamily="34" charset="0"/>
              </a:rPr>
              <a:t>Type</a:t>
            </a:r>
            <a:r>
              <a:rPr lang="en-US" dirty="0" smtClean="0">
                <a:latin typeface="Arial" panose="020B0604020202020204" pitchFamily="34" charset="0"/>
                <a:cs typeface="Arial" panose="020B0604020202020204" pitchFamily="34" charset="0"/>
              </a:rPr>
              <a:t>.  To make the search easier, the user may also want to choose a date range.  Any e-Application falling within those criteria will be displayed.  The user would then click the </a:t>
            </a:r>
            <a:r>
              <a:rPr lang="en-US" b="1" dirty="0" smtClean="0">
                <a:latin typeface="Arial" panose="020B0604020202020204" pitchFamily="34" charset="0"/>
                <a:cs typeface="Arial" panose="020B0604020202020204" pitchFamily="34" charset="0"/>
              </a:rPr>
              <a:t>e-Application Number </a:t>
            </a:r>
            <a:r>
              <a:rPr lang="en-US" dirty="0" smtClean="0">
                <a:latin typeface="Arial" panose="020B0604020202020204" pitchFamily="34" charset="0"/>
                <a:cs typeface="Arial" panose="020B0604020202020204" pitchFamily="34" charset="0"/>
              </a:rPr>
              <a:t>of the chosen case.</a:t>
            </a:r>
            <a:endParaRPr lang="en-US" dirty="0">
              <a:latin typeface="Arial" panose="020B0604020202020204" pitchFamily="34" charset="0"/>
              <a:cs typeface="Arial" panose="020B0604020202020204" pitchFamily="34" charset="0"/>
            </a:endParaRPr>
          </a:p>
        </p:txBody>
      </p:sp>
      <p:cxnSp>
        <p:nvCxnSpPr>
          <p:cNvPr id="7" name="Straight Arrow Connector 6"/>
          <p:cNvCxnSpPr/>
          <p:nvPr/>
        </p:nvCxnSpPr>
        <p:spPr>
          <a:xfrm flipH="1">
            <a:off x="1981200" y="1981200"/>
            <a:ext cx="3048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1981200" y="2590800"/>
            <a:ext cx="3048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981200" y="3048000"/>
            <a:ext cx="5334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048000" y="3048000"/>
            <a:ext cx="685800" cy="152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3437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60</a:t>
            </a:fld>
            <a:endParaRPr lang="en-US" dirty="0"/>
          </a:p>
        </p:txBody>
      </p:sp>
      <p:sp>
        <p:nvSpPr>
          <p:cNvPr id="7"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e-Application Summary</a:t>
            </a:r>
            <a:endParaRPr lang="en-US" dirty="0"/>
          </a:p>
        </p:txBody>
      </p:sp>
      <p:sp>
        <p:nvSpPr>
          <p:cNvPr id="3" name="TextBox 2"/>
          <p:cNvSpPr txBox="1"/>
          <p:nvPr/>
        </p:nvSpPr>
        <p:spPr>
          <a:xfrm>
            <a:off x="381000" y="5410200"/>
            <a:ext cx="8305800"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To begin the e-Application Registration process, the user will click the </a:t>
            </a:r>
            <a:r>
              <a:rPr lang="en-US" b="1" dirty="0">
                <a:latin typeface="Arial" panose="020B0604020202020204" pitchFamily="34" charset="0"/>
                <a:cs typeface="Arial" panose="020B0604020202020204" pitchFamily="34" charset="0"/>
              </a:rPr>
              <a:t>Link e-App to Case </a:t>
            </a:r>
            <a:r>
              <a:rPr lang="en-US" dirty="0">
                <a:latin typeface="Arial" panose="020B0604020202020204" pitchFamily="34" charset="0"/>
                <a:cs typeface="Arial" panose="020B0604020202020204" pitchFamily="34" charset="0"/>
              </a:rPr>
              <a:t>button in the upper-right </a:t>
            </a:r>
            <a:r>
              <a:rPr lang="en-US" dirty="0" smtClean="0">
                <a:latin typeface="Arial" panose="020B0604020202020204" pitchFamily="34" charset="0"/>
                <a:cs typeface="Arial" panose="020B0604020202020204" pitchFamily="34" charset="0"/>
              </a:rPr>
              <a:t>corner.</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70" y="1257300"/>
            <a:ext cx="8376730" cy="391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467600" y="1066800"/>
            <a:ext cx="762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5506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61</a:t>
            </a:fld>
            <a:endParaRPr lang="en-US" dirty="0"/>
          </a:p>
        </p:txBody>
      </p:sp>
      <p:sp>
        <p:nvSpPr>
          <p:cNvPr id="3" name="Content Placeholder 2"/>
          <p:cNvSpPr>
            <a:spLocks noGrp="1"/>
          </p:cNvSpPr>
          <p:nvPr>
            <p:ph idx="1"/>
          </p:nvPr>
        </p:nvSpPr>
        <p:spPr>
          <a:xfrm>
            <a:off x="228600" y="5105400"/>
            <a:ext cx="8763000" cy="1066800"/>
          </a:xfrm>
        </p:spPr>
        <p:txBody>
          <a:bodyPr anchor="ctr">
            <a:noAutofit/>
          </a:bodyPr>
          <a:lstStyle/>
          <a:p>
            <a:pPr marL="0" indent="0" algn="just">
              <a:buNone/>
            </a:pPr>
            <a:r>
              <a:rPr lang="en-US" sz="1800" dirty="0" smtClean="0"/>
              <a:t>The user is brought directly to the </a:t>
            </a:r>
            <a:r>
              <a:rPr lang="en-US" sz="1800" b="1" dirty="0" smtClean="0"/>
              <a:t>Registration Person Search Results </a:t>
            </a:r>
            <a:r>
              <a:rPr lang="en-US" sz="1800" dirty="0" smtClean="0"/>
              <a:t>page. The information has been pulled in from the e-App Summary automatically. Since the person was not known to </a:t>
            </a:r>
            <a:r>
              <a:rPr lang="en-US" sz="1800" b="1" dirty="0" smtClean="0"/>
              <a:t>KEES</a:t>
            </a:r>
            <a:r>
              <a:rPr lang="en-US" sz="1800" dirty="0" smtClean="0"/>
              <a:t>, the user will click the </a:t>
            </a:r>
            <a:r>
              <a:rPr lang="en-US" sz="1800" b="1" dirty="0" smtClean="0"/>
              <a:t>Add New Person </a:t>
            </a:r>
            <a:r>
              <a:rPr lang="en-US" sz="1800" dirty="0" smtClean="0"/>
              <a:t>button. Had the person been known to </a:t>
            </a:r>
            <a:r>
              <a:rPr lang="en-US" sz="1800" b="1" dirty="0" smtClean="0"/>
              <a:t>KEES</a:t>
            </a:r>
            <a:r>
              <a:rPr lang="en-US" sz="1800" dirty="0" smtClean="0"/>
              <a:t>, the user would click the radio button to the left of the person’s name and click </a:t>
            </a:r>
            <a:r>
              <a:rPr lang="en-US" sz="1800" b="1" dirty="0" smtClean="0"/>
              <a:t>Select</a:t>
            </a:r>
            <a:r>
              <a:rPr lang="en-US" sz="1800" dirty="0" smtClean="0"/>
              <a:t>.</a:t>
            </a:r>
            <a:endParaRPr lang="en-US" sz="1800" dirty="0"/>
          </a:p>
        </p:txBody>
      </p:sp>
      <p:sp>
        <p:nvSpPr>
          <p:cNvPr id="5" name="Title 3"/>
          <p:cNvSpPr txBox="1">
            <a:spLocks/>
          </p:cNvSpPr>
          <p:nvPr/>
        </p:nvSpPr>
        <p:spPr>
          <a:xfrm>
            <a:off x="1447800" y="73152"/>
            <a:ext cx="72390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4478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Registration Person Search Results</a:t>
            </a:r>
            <a:endParaRPr lang="en-US" dirty="0"/>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46" y="1282968"/>
            <a:ext cx="8517554" cy="3564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0310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62</a:t>
            </a:fld>
            <a:endParaRPr lang="en-US" dirty="0"/>
          </a:p>
        </p:txBody>
      </p:sp>
      <p:sp>
        <p:nvSpPr>
          <p:cNvPr id="3" name="Content Placeholder 2"/>
          <p:cNvSpPr>
            <a:spLocks noGrp="1"/>
          </p:cNvSpPr>
          <p:nvPr>
            <p:ph idx="1"/>
          </p:nvPr>
        </p:nvSpPr>
        <p:spPr/>
        <p:txBody>
          <a:bodyPr anchor="ctr">
            <a:normAutofit fontScale="62500" lnSpcReduction="20000"/>
          </a:bodyPr>
          <a:lstStyle/>
          <a:p>
            <a:pPr marL="0" indent="0" algn="just">
              <a:buNone/>
            </a:pPr>
            <a:r>
              <a:rPr lang="en-US" dirty="0" smtClean="0"/>
              <a:t>This brings the user to the </a:t>
            </a:r>
            <a:r>
              <a:rPr lang="en-US" b="1" dirty="0" smtClean="0"/>
              <a:t>Registration Person Detail </a:t>
            </a:r>
            <a:r>
              <a:rPr lang="en-US" dirty="0" smtClean="0"/>
              <a:t>page, and just like in the Manual </a:t>
            </a:r>
            <a:r>
              <a:rPr lang="en-US" dirty="0"/>
              <a:t>R</a:t>
            </a:r>
            <a:r>
              <a:rPr lang="en-US" dirty="0" smtClean="0"/>
              <a:t>egistration Process, the user would enter the person’s Alternative Client ID if they were only known to KAECSES. Then the user will click the </a:t>
            </a:r>
            <a:r>
              <a:rPr lang="en-US" b="1" dirty="0" smtClean="0"/>
              <a:t>Save and Continue </a:t>
            </a:r>
            <a:r>
              <a:rPr lang="en-US" dirty="0" smtClean="0"/>
              <a:t>button.</a:t>
            </a:r>
            <a:endParaRPr lang="en-US" dirty="0"/>
          </a:p>
        </p:txBody>
      </p:sp>
      <p:sp>
        <p:nvSpPr>
          <p:cNvPr id="5" name="Title 3"/>
          <p:cNvSpPr txBox="1">
            <a:spLocks/>
          </p:cNvSpPr>
          <p:nvPr/>
        </p:nvSpPr>
        <p:spPr>
          <a:xfrm>
            <a:off x="1447800" y="73152"/>
            <a:ext cx="72390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4478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Registration Person Detail</a:t>
            </a:r>
            <a:endParaRPr lang="en-US" dirty="0"/>
          </a:p>
        </p:txBody>
      </p:sp>
      <p:pic>
        <p:nvPicPr>
          <p:cNvPr id="4098" name="Picture 2"/>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128" r="1128"/>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504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63</a:t>
            </a:fld>
            <a:endParaRPr lang="en-US" dirty="0"/>
          </a:p>
        </p:txBody>
      </p:sp>
      <p:sp>
        <p:nvSpPr>
          <p:cNvPr id="3" name="Content Placeholder 2"/>
          <p:cNvSpPr>
            <a:spLocks noGrp="1"/>
          </p:cNvSpPr>
          <p:nvPr>
            <p:ph idx="1"/>
          </p:nvPr>
        </p:nvSpPr>
        <p:spPr/>
        <p:txBody>
          <a:bodyPr anchor="ctr">
            <a:normAutofit/>
          </a:bodyPr>
          <a:lstStyle/>
          <a:p>
            <a:pPr marL="0" indent="0" algn="just">
              <a:buNone/>
            </a:pPr>
            <a:r>
              <a:rPr lang="en-US" sz="1800" dirty="0" smtClean="0"/>
              <a:t>KEES will continue to give the </a:t>
            </a:r>
            <a:r>
              <a:rPr lang="en-US" sz="1800" b="1" dirty="0" smtClean="0"/>
              <a:t>Add Person </a:t>
            </a:r>
            <a:r>
              <a:rPr lang="en-US" sz="1800" dirty="0" smtClean="0"/>
              <a:t>option until all Case Persons have been file cleared.</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Case Member List</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8458200" cy="301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4391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64</a:t>
            </a:fld>
            <a:endParaRPr lang="en-US" dirty="0"/>
          </a:p>
        </p:txBody>
      </p:sp>
      <p:sp>
        <p:nvSpPr>
          <p:cNvPr id="3" name="Content Placeholder 2"/>
          <p:cNvSpPr>
            <a:spLocks noGrp="1"/>
          </p:cNvSpPr>
          <p:nvPr>
            <p:ph idx="1"/>
          </p:nvPr>
        </p:nvSpPr>
        <p:spPr/>
        <p:txBody>
          <a:bodyPr>
            <a:normAutofit/>
          </a:bodyPr>
          <a:lstStyle/>
          <a:p>
            <a:pPr marL="0" indent="0">
              <a:buNone/>
            </a:pPr>
            <a:r>
              <a:rPr lang="en-US" sz="1800" dirty="0" smtClean="0"/>
              <a:t>Once all Case Persons have been file cleared, the </a:t>
            </a:r>
            <a:r>
              <a:rPr lang="en-US" sz="1800" b="1" dirty="0" smtClean="0"/>
              <a:t>Save and Continue </a:t>
            </a:r>
            <a:r>
              <a:rPr lang="en-US" sz="1800" dirty="0" smtClean="0"/>
              <a:t>button will display. </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Case Member List</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80010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4161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65</a:t>
            </a:fld>
            <a:endParaRPr lang="en-US" dirty="0"/>
          </a:p>
        </p:txBody>
      </p:sp>
      <p:sp>
        <p:nvSpPr>
          <p:cNvPr id="3" name="Content Placeholder 2"/>
          <p:cNvSpPr>
            <a:spLocks noGrp="1"/>
          </p:cNvSpPr>
          <p:nvPr>
            <p:ph idx="1"/>
          </p:nvPr>
        </p:nvSpPr>
        <p:spPr>
          <a:xfrm>
            <a:off x="228600" y="5105400"/>
            <a:ext cx="8763000" cy="1143000"/>
          </a:xfrm>
        </p:spPr>
        <p:txBody>
          <a:bodyPr anchor="ctr">
            <a:normAutofit/>
          </a:bodyPr>
          <a:lstStyle/>
          <a:p>
            <a:pPr marL="0" indent="0" algn="just">
              <a:buNone/>
            </a:pPr>
            <a:r>
              <a:rPr lang="en-US" sz="1800" dirty="0" smtClean="0"/>
              <a:t>The </a:t>
            </a:r>
            <a:r>
              <a:rPr lang="en-US" sz="1800" b="1" dirty="0" smtClean="0"/>
              <a:t>Pending Assignment List </a:t>
            </a:r>
            <a:r>
              <a:rPr lang="en-US" sz="1800" dirty="0" smtClean="0"/>
              <a:t>page works the same as in the Manual Registration Process – the user can either choose </a:t>
            </a:r>
            <a:r>
              <a:rPr lang="en-US" sz="1800" b="1" dirty="0" smtClean="0"/>
              <a:t>Automatic Assignment </a:t>
            </a:r>
            <a:r>
              <a:rPr lang="en-US" sz="1800" dirty="0" smtClean="0"/>
              <a:t>or </a:t>
            </a:r>
            <a:r>
              <a:rPr lang="en-US" sz="1800" b="1" dirty="0" smtClean="0"/>
              <a:t>Manua</a:t>
            </a:r>
            <a:r>
              <a:rPr lang="en-US" sz="1800" dirty="0" smtClean="0"/>
              <a:t>l </a:t>
            </a:r>
            <a:r>
              <a:rPr lang="en-US" sz="1800" b="1" dirty="0" smtClean="0"/>
              <a:t>Assignment</a:t>
            </a:r>
            <a:r>
              <a:rPr lang="en-US" sz="1800" dirty="0" smtClean="0"/>
              <a:t>.</a:t>
            </a: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Pending Assignment List</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06" y="1219200"/>
            <a:ext cx="8770793" cy="3810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6369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66</a:t>
            </a:fld>
            <a:endParaRPr lang="en-US" dirty="0"/>
          </a:p>
        </p:txBody>
      </p:sp>
      <p:sp>
        <p:nvSpPr>
          <p:cNvPr id="14" name="Content Placeholder 13"/>
          <p:cNvSpPr>
            <a:spLocks noGrp="1"/>
          </p:cNvSpPr>
          <p:nvPr>
            <p:ph idx="1"/>
          </p:nvPr>
        </p:nvSpPr>
        <p:spPr>
          <a:xfrm>
            <a:off x="228600" y="1600201"/>
            <a:ext cx="8763000" cy="4191000"/>
          </a:xfrm>
        </p:spPr>
        <p:txBody>
          <a:bodyPr anchor="t">
            <a:normAutofit/>
          </a:bodyPr>
          <a:lstStyle/>
          <a:p>
            <a:pPr>
              <a:buNone/>
            </a:pPr>
            <a:r>
              <a:rPr lang="en-US" sz="1800" dirty="0" smtClean="0"/>
              <a:t>Basic automatic worker assignment logic:</a:t>
            </a:r>
          </a:p>
          <a:p>
            <a:pPr marL="457200" indent="-457200"/>
            <a:r>
              <a:rPr lang="en-US" sz="1800" dirty="0" smtClean="0"/>
              <a:t>If Outstationed Worker assistance was indicated, assign to the Outstationed Worker ID.</a:t>
            </a:r>
          </a:p>
          <a:p>
            <a:pPr marL="457200" indent="-457200"/>
            <a:endParaRPr lang="en-US" sz="1800" dirty="0" smtClean="0"/>
          </a:p>
          <a:p>
            <a:pPr marL="457200" indent="-457200"/>
            <a:r>
              <a:rPr lang="en-US" sz="1800" dirty="0" smtClean="0"/>
              <a:t>If ALL persons on the program block requested Long Term Care (LTC), assign to DCF.</a:t>
            </a:r>
          </a:p>
          <a:p>
            <a:pPr marL="457200" indent="-457200"/>
            <a:endParaRPr lang="en-US" sz="1800" dirty="0" smtClean="0"/>
          </a:p>
          <a:p>
            <a:pPr marL="457200" indent="-457200"/>
            <a:r>
              <a:rPr lang="en-US" sz="1800" dirty="0" smtClean="0"/>
              <a:t>If ALL persons on the program block requested Medicare Savings Program (MSP), or are age 65 or older and not pregnant, or are a Medicare recipient and not pregnant, assign to DCF.</a:t>
            </a:r>
          </a:p>
          <a:p>
            <a:pPr marL="457200" indent="-457200"/>
            <a:endParaRPr lang="en-US" sz="1800" dirty="0" smtClean="0"/>
          </a:p>
          <a:p>
            <a:pPr marL="457200" indent="-457200"/>
            <a:r>
              <a:rPr lang="en-US" sz="1800" dirty="0" smtClean="0"/>
              <a:t>All other requests are assigned to the Clearinghouse.</a:t>
            </a:r>
          </a:p>
          <a:p>
            <a:pPr marL="457200" indent="-457200"/>
            <a:endParaRPr lang="en-US" dirty="0"/>
          </a:p>
        </p:txBody>
      </p:sp>
      <p:sp>
        <p:nvSpPr>
          <p:cNvPr id="1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16"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Worker Assignment Logic</a:t>
            </a:r>
            <a:endParaRPr lang="en-US" dirty="0"/>
          </a:p>
        </p:txBody>
      </p:sp>
    </p:spTree>
    <p:extLst>
      <p:ext uri="{BB962C8B-B14F-4D97-AF65-F5344CB8AC3E}">
        <p14:creationId xmlns:p14="http://schemas.microsoft.com/office/powerpoint/2010/main" val="3176586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67</a:t>
            </a:fld>
            <a:endParaRPr lang="en-US" dirty="0"/>
          </a:p>
        </p:txBody>
      </p:sp>
      <p:sp>
        <p:nvSpPr>
          <p:cNvPr id="3" name="Content Placeholder 2"/>
          <p:cNvSpPr>
            <a:spLocks noGrp="1"/>
          </p:cNvSpPr>
          <p:nvPr>
            <p:ph idx="1"/>
          </p:nvPr>
        </p:nvSpPr>
        <p:spPr>
          <a:xfrm>
            <a:off x="228600" y="5105400"/>
            <a:ext cx="8763000" cy="1143000"/>
          </a:xfrm>
        </p:spPr>
        <p:txBody>
          <a:bodyPr anchor="ctr">
            <a:noAutofit/>
          </a:bodyPr>
          <a:lstStyle/>
          <a:p>
            <a:pPr marL="0" indent="0" algn="just">
              <a:buNone/>
            </a:pPr>
            <a:r>
              <a:rPr lang="en-US" sz="1800" dirty="0" smtClean="0"/>
              <a:t>Once worker assignment is complete, the user is returned to the </a:t>
            </a:r>
            <a:r>
              <a:rPr lang="en-US" sz="1800" b="1" dirty="0" smtClean="0"/>
              <a:t>e-Application Summary </a:t>
            </a:r>
            <a:r>
              <a:rPr lang="en-US" sz="1800" dirty="0" smtClean="0"/>
              <a:t>page. The information has now been linked to a case number. Clicking on the case number hyperlink will take the user to the </a:t>
            </a:r>
            <a:r>
              <a:rPr lang="en-US" sz="1800" b="1" dirty="0" smtClean="0"/>
              <a:t>Case Summary </a:t>
            </a:r>
            <a:r>
              <a:rPr lang="en-US" sz="1800" dirty="0" smtClean="0"/>
              <a:t>page.</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e-Application Summary </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78572"/>
            <a:ext cx="8796006" cy="3426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200400" y="2514600"/>
            <a:ext cx="609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3130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828801"/>
            <a:ext cx="4876800" cy="3505200"/>
          </a:xfrm>
        </p:spPr>
        <p:txBody>
          <a:bodyPr anchor="ctr">
            <a:normAutofit/>
          </a:bodyPr>
          <a:lstStyle/>
          <a:p>
            <a:pPr marL="0" indent="0">
              <a:buNone/>
            </a:pPr>
            <a:r>
              <a:rPr lang="en-US" sz="1800" dirty="0" smtClean="0"/>
              <a:t>Now that the e-Summary Registration process is complete, we need to verify that everything was set up correctly.</a:t>
            </a:r>
          </a:p>
          <a:p>
            <a:pPr marL="0" indent="0">
              <a:buNone/>
            </a:pPr>
            <a:endParaRPr lang="en-US" dirty="0" smtClean="0"/>
          </a:p>
        </p:txBody>
      </p:sp>
      <p:sp>
        <p:nvSpPr>
          <p:cNvPr id="2" name="Slide Number Placeholder 1"/>
          <p:cNvSpPr>
            <a:spLocks noGrp="1"/>
          </p:cNvSpPr>
          <p:nvPr>
            <p:ph type="sldNum" sz="quarter" idx="12"/>
          </p:nvPr>
        </p:nvSpPr>
        <p:spPr/>
        <p:txBody>
          <a:bodyPr/>
          <a:lstStyle/>
          <a:p>
            <a:fld id="{908B7E1D-52E2-4F04-9DFE-B1650792F521}" type="slidenum">
              <a:rPr lang="en-US" smtClean="0"/>
              <a:t>68</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Additional Steps</a:t>
            </a:r>
            <a:endParaRPr lang="en-US" dirty="0"/>
          </a:p>
        </p:txBody>
      </p:sp>
    </p:spTree>
    <p:extLst>
      <p:ext uri="{BB962C8B-B14F-4D97-AF65-F5344CB8AC3E}">
        <p14:creationId xmlns:p14="http://schemas.microsoft.com/office/powerpoint/2010/main" val="15007582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69</a:t>
            </a:fld>
            <a:endParaRPr lang="en-US" dirty="0"/>
          </a:p>
        </p:txBody>
      </p:sp>
      <p:sp>
        <p:nvSpPr>
          <p:cNvPr id="4" name="Content Placeholder 3"/>
          <p:cNvSpPr>
            <a:spLocks noGrp="1"/>
          </p:cNvSpPr>
          <p:nvPr>
            <p:ph idx="1"/>
          </p:nvPr>
        </p:nvSpPr>
        <p:spPr>
          <a:xfrm>
            <a:off x="228600" y="5181600"/>
            <a:ext cx="8763000" cy="944563"/>
          </a:xfrm>
        </p:spPr>
        <p:txBody>
          <a:bodyPr>
            <a:normAutofit lnSpcReduction="10000"/>
          </a:bodyPr>
          <a:lstStyle/>
          <a:p>
            <a:pPr marL="0" indent="0">
              <a:buNone/>
            </a:pPr>
            <a:r>
              <a:rPr lang="en-US" sz="1800" dirty="0"/>
              <a:t>The Worker Portal only allows for the data entry of up to eight persons. If</a:t>
            </a:r>
          </a:p>
          <a:p>
            <a:pPr marL="0" indent="0">
              <a:buNone/>
            </a:pPr>
            <a:r>
              <a:rPr lang="en-US" sz="1800" dirty="0"/>
              <a:t>more than eight persons were listed on the application, the worker will need to manually file clear them and register them to the newly created case number.</a:t>
            </a:r>
          </a:p>
          <a:p>
            <a:pPr marL="0" indent="0">
              <a:buNone/>
            </a:pPr>
            <a:endParaRPr lang="en-US" sz="1800"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Verify Case Persons</a:t>
            </a:r>
            <a:endParaRPr lang="en-US" dirty="0"/>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1219201"/>
            <a:ext cx="8066087"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629400" y="2590800"/>
            <a:ext cx="762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34211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70</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Check Program Block</a:t>
            </a:r>
            <a:endParaRPr lang="en-US" dirty="0"/>
          </a:p>
        </p:txBody>
      </p:sp>
      <p:sp>
        <p:nvSpPr>
          <p:cNvPr id="7" name="Content Placeholder 2"/>
          <p:cNvSpPr txBox="1">
            <a:spLocks/>
          </p:cNvSpPr>
          <p:nvPr/>
        </p:nvSpPr>
        <p:spPr>
          <a:xfrm>
            <a:off x="1600200" y="1905000"/>
            <a:ext cx="6248400"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You may have also noticed that one of the biggest differences between the manual registration process and the e-Application Summary process is that </a:t>
            </a:r>
            <a:r>
              <a:rPr lang="en-US" sz="1800" b="1" dirty="0" smtClean="0"/>
              <a:t>KEES</a:t>
            </a:r>
            <a:r>
              <a:rPr lang="en-US" sz="1800" dirty="0" smtClean="0"/>
              <a:t> automatically selected the:</a:t>
            </a:r>
          </a:p>
          <a:p>
            <a:pPr marL="0" indent="0">
              <a:buFont typeface="Arial" pitchFamily="34" charset="0"/>
              <a:buNone/>
            </a:pPr>
            <a:endParaRPr lang="en-US" sz="1800" dirty="0" smtClean="0"/>
          </a:p>
          <a:p>
            <a:r>
              <a:rPr lang="en-US" sz="1800" dirty="0" smtClean="0"/>
              <a:t>Program</a:t>
            </a:r>
          </a:p>
          <a:p>
            <a:r>
              <a:rPr lang="en-US" sz="1800" dirty="0" smtClean="0"/>
              <a:t>Program Persons</a:t>
            </a:r>
          </a:p>
          <a:p>
            <a:r>
              <a:rPr lang="en-US" sz="1800" dirty="0" smtClean="0"/>
              <a:t>Requested Medical Type </a:t>
            </a:r>
          </a:p>
          <a:p>
            <a:r>
              <a:rPr lang="en-US" sz="1800" dirty="0" smtClean="0"/>
              <a:t>The worker (Clearinghouse/DCF)</a:t>
            </a:r>
            <a:endParaRPr lang="en-US" sz="1800" dirty="0"/>
          </a:p>
        </p:txBody>
      </p:sp>
      <p:sp>
        <p:nvSpPr>
          <p:cNvPr id="9" name="Content Placeholder 2"/>
          <p:cNvSpPr txBox="1">
            <a:spLocks/>
          </p:cNvSpPr>
          <p:nvPr/>
        </p:nvSpPr>
        <p:spPr>
          <a:xfrm>
            <a:off x="1066800" y="3962400"/>
            <a:ext cx="7391400" cy="2133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3200" dirty="0"/>
          </a:p>
        </p:txBody>
      </p:sp>
    </p:spTree>
    <p:extLst>
      <p:ext uri="{BB962C8B-B14F-4D97-AF65-F5344CB8AC3E}">
        <p14:creationId xmlns:p14="http://schemas.microsoft.com/office/powerpoint/2010/main" val="40244453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71</a:t>
            </a:fld>
            <a:endParaRPr lang="en-US" dirty="0"/>
          </a:p>
        </p:txBody>
      </p:sp>
      <p:sp>
        <p:nvSpPr>
          <p:cNvPr id="3" name="Content Placeholder 2"/>
          <p:cNvSpPr>
            <a:spLocks noGrp="1"/>
          </p:cNvSpPr>
          <p:nvPr>
            <p:ph idx="1"/>
          </p:nvPr>
        </p:nvSpPr>
        <p:spPr>
          <a:xfrm>
            <a:off x="228600" y="5334000"/>
            <a:ext cx="8763000" cy="914399"/>
          </a:xfrm>
        </p:spPr>
        <p:txBody>
          <a:bodyPr anchor="t">
            <a:noAutofit/>
          </a:bodyPr>
          <a:lstStyle/>
          <a:p>
            <a:pPr marL="0" indent="0">
              <a:buNone/>
            </a:pPr>
            <a:r>
              <a:rPr lang="en-US" sz="1800" dirty="0" smtClean="0"/>
              <a:t>Check the </a:t>
            </a:r>
            <a:r>
              <a:rPr lang="en-US" sz="1800" b="1" dirty="0" smtClean="0"/>
              <a:t>Case Summary </a:t>
            </a:r>
            <a:r>
              <a:rPr lang="en-US" sz="1800" dirty="0" smtClean="0"/>
              <a:t>page to verify if any of the Program Persons need to be added or removed from the program block due to their RMT. </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Check Program Block</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169720"/>
            <a:ext cx="8839201" cy="4038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3473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819400" y="2057400"/>
            <a:ext cx="6172200" cy="4068763"/>
          </a:xfrm>
        </p:spPr>
        <p:txBody>
          <a:bodyPr/>
          <a:lstStyle/>
          <a:p>
            <a:pPr marL="0" indent="0">
              <a:buNone/>
            </a:pPr>
            <a:r>
              <a:rPr lang="en-US" sz="1800" dirty="0" smtClean="0"/>
              <a:t>Remember</a:t>
            </a:r>
          </a:p>
          <a:p>
            <a:pPr marL="0" indent="0">
              <a:buNone/>
            </a:pPr>
            <a:endParaRPr lang="en-US" sz="1800" dirty="0" smtClean="0"/>
          </a:p>
          <a:p>
            <a:r>
              <a:rPr lang="en-US" sz="1800" dirty="0" smtClean="0"/>
              <a:t>KDHE managed medical programs and DCF managed medical programs can never be combined on the same program block</a:t>
            </a:r>
            <a:r>
              <a:rPr lang="en-US" sz="1800" dirty="0"/>
              <a:t>.</a:t>
            </a:r>
            <a:endParaRPr lang="en-US" sz="1800" dirty="0" smtClean="0"/>
          </a:p>
          <a:p>
            <a:endParaRPr lang="en-US" sz="1800" dirty="0" smtClean="0"/>
          </a:p>
          <a:p>
            <a:pPr>
              <a:spcBef>
                <a:spcPts val="0"/>
              </a:spcBef>
            </a:pPr>
            <a:r>
              <a:rPr lang="en-US" sz="1800" dirty="0" smtClean="0"/>
              <a:t>LTC/HCBS applicants must always get their own Medical Program block.</a:t>
            </a:r>
            <a:endParaRPr lang="en-US" dirty="0"/>
          </a:p>
        </p:txBody>
      </p:sp>
      <p:sp>
        <p:nvSpPr>
          <p:cNvPr id="2" name="Slide Number Placeholder 1"/>
          <p:cNvSpPr>
            <a:spLocks noGrp="1"/>
          </p:cNvSpPr>
          <p:nvPr>
            <p:ph type="sldNum" sz="quarter" idx="12"/>
          </p:nvPr>
        </p:nvSpPr>
        <p:spPr/>
        <p:txBody>
          <a:bodyPr/>
          <a:lstStyle/>
          <a:p>
            <a:fld id="{908B7E1D-52E2-4F04-9DFE-B1650792F521}" type="slidenum">
              <a:rPr lang="en-US" smtClean="0"/>
              <a:t>72</a:t>
            </a:fld>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Check Program Block</a:t>
            </a:r>
            <a:endParaRPr lang="en-US" dirty="0"/>
          </a:p>
        </p:txBody>
      </p:sp>
    </p:spTree>
    <p:extLst>
      <p:ext uri="{BB962C8B-B14F-4D97-AF65-F5344CB8AC3E}">
        <p14:creationId xmlns:p14="http://schemas.microsoft.com/office/powerpoint/2010/main" val="18968469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73</a:t>
            </a:fld>
            <a:endParaRPr lang="en-US" dirty="0"/>
          </a:p>
        </p:txBody>
      </p:sp>
      <p:sp>
        <p:nvSpPr>
          <p:cNvPr id="7" name="Content Placeholder 6"/>
          <p:cNvSpPr>
            <a:spLocks noGrp="1"/>
          </p:cNvSpPr>
          <p:nvPr>
            <p:ph sz="quarter" idx="13"/>
          </p:nvPr>
        </p:nvSpPr>
        <p:spPr>
          <a:xfrm>
            <a:off x="914400" y="1447800"/>
            <a:ext cx="7239000" cy="4724400"/>
          </a:xfrm>
        </p:spPr>
        <p:txBody>
          <a:bodyPr>
            <a:noAutofit/>
          </a:bodyPr>
          <a:lstStyle/>
          <a:p>
            <a:pPr marL="0" indent="0">
              <a:lnSpc>
                <a:spcPct val="110000"/>
              </a:lnSpc>
              <a:buNone/>
            </a:pPr>
            <a:r>
              <a:rPr lang="en-US" sz="1800" dirty="0" smtClean="0"/>
              <a:t>If there is more than one consumer on the application, the user will need to consider how many program blocks are needed.</a:t>
            </a:r>
          </a:p>
          <a:p>
            <a:pPr marL="0" indent="0">
              <a:lnSpc>
                <a:spcPct val="110000"/>
              </a:lnSpc>
              <a:buNone/>
            </a:pPr>
            <a:endParaRPr lang="en-US" sz="1800" dirty="0" smtClean="0"/>
          </a:p>
          <a:p>
            <a:pPr>
              <a:lnSpc>
                <a:spcPct val="110000"/>
              </a:lnSpc>
            </a:pPr>
            <a:r>
              <a:rPr lang="en-US" sz="1800" dirty="0" smtClean="0"/>
              <a:t>MAGI, MAGI = 1 program block</a:t>
            </a:r>
          </a:p>
          <a:p>
            <a:pPr>
              <a:lnSpc>
                <a:spcPct val="110000"/>
              </a:lnSpc>
            </a:pPr>
            <a:r>
              <a:rPr lang="en-US" sz="1800" dirty="0" smtClean="0"/>
              <a:t>MAGI, MEDICAL = 2 program blocks</a:t>
            </a:r>
          </a:p>
          <a:p>
            <a:pPr>
              <a:lnSpc>
                <a:spcPct val="110000"/>
              </a:lnSpc>
            </a:pPr>
            <a:r>
              <a:rPr lang="en-US" sz="1800" dirty="0" smtClean="0"/>
              <a:t>MAGI, LTC = 2 program blocks</a:t>
            </a:r>
          </a:p>
          <a:p>
            <a:pPr>
              <a:lnSpc>
                <a:spcPct val="110000"/>
              </a:lnSpc>
            </a:pPr>
            <a:r>
              <a:rPr lang="en-US" sz="1800" dirty="0" smtClean="0"/>
              <a:t>MAGI, MSP = 2 program blocks</a:t>
            </a:r>
          </a:p>
          <a:p>
            <a:pPr>
              <a:lnSpc>
                <a:spcPct val="110000"/>
              </a:lnSpc>
            </a:pPr>
            <a:r>
              <a:rPr lang="en-US" sz="1800" dirty="0" smtClean="0"/>
              <a:t>MAGI, LTC, MSP = 3 program blocks</a:t>
            </a:r>
          </a:p>
          <a:p>
            <a:pPr>
              <a:lnSpc>
                <a:spcPct val="110000"/>
              </a:lnSpc>
            </a:pPr>
            <a:r>
              <a:rPr lang="en-US" sz="1800" dirty="0" smtClean="0"/>
              <a:t>LTC, LTC = 2 program blocks</a:t>
            </a:r>
          </a:p>
          <a:p>
            <a:pPr>
              <a:lnSpc>
                <a:spcPct val="110000"/>
              </a:lnSpc>
            </a:pPr>
            <a:r>
              <a:rPr lang="en-US" sz="1800" dirty="0" smtClean="0"/>
              <a:t>LTC, MSP = 2 program blocks</a:t>
            </a:r>
          </a:p>
          <a:p>
            <a:pPr>
              <a:lnSpc>
                <a:spcPct val="110000"/>
              </a:lnSpc>
            </a:pPr>
            <a:r>
              <a:rPr lang="en-US" sz="1800" dirty="0" smtClean="0"/>
              <a:t>MSP, MSP = 1 program block</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e-Summary Registration &gt; Check Program Block</a:t>
            </a:r>
            <a:endParaRPr lang="en-US" dirty="0"/>
          </a:p>
        </p:txBody>
      </p:sp>
    </p:spTree>
    <p:extLst>
      <p:ext uri="{BB962C8B-B14F-4D97-AF65-F5344CB8AC3E}">
        <p14:creationId xmlns:p14="http://schemas.microsoft.com/office/powerpoint/2010/main" val="14166872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600200" y="1752599"/>
            <a:ext cx="5562600" cy="3276601"/>
          </a:xfrm>
        </p:spPr>
        <p:txBody>
          <a:bodyPr anchor="ctr">
            <a:normAutofit/>
          </a:bodyPr>
          <a:lstStyle/>
          <a:p>
            <a:r>
              <a:rPr lang="en-US" sz="1800" dirty="0" smtClean="0"/>
              <a:t>Lesson 1: Performing a Person Search</a:t>
            </a:r>
          </a:p>
          <a:p>
            <a:r>
              <a:rPr lang="en-US" sz="1800" dirty="0" smtClean="0"/>
              <a:t>Lesson 2: Completing File Clearance</a:t>
            </a:r>
          </a:p>
          <a:p>
            <a:r>
              <a:rPr lang="en-US" sz="1800" dirty="0" smtClean="0"/>
              <a:t>Lesson 3: Registration</a:t>
            </a:r>
          </a:p>
          <a:p>
            <a:r>
              <a:rPr lang="en-US" sz="1800" dirty="0" smtClean="0"/>
              <a:t>Lesson 4: e-Summary Registration (CH only)</a:t>
            </a:r>
          </a:p>
          <a:p>
            <a:r>
              <a:rPr lang="en-US" sz="1800" b="1" dirty="0" smtClean="0"/>
              <a:t>Lesson 5: Existing Case Registration</a:t>
            </a:r>
          </a:p>
        </p:txBody>
      </p:sp>
      <p:sp>
        <p:nvSpPr>
          <p:cNvPr id="4" name="Slide Number Placeholder 3"/>
          <p:cNvSpPr>
            <a:spLocks noGrp="1"/>
          </p:cNvSpPr>
          <p:nvPr>
            <p:ph type="sldNum" sz="quarter" idx="12"/>
          </p:nvPr>
        </p:nvSpPr>
        <p:spPr/>
        <p:txBody>
          <a:bodyPr/>
          <a:lstStyle/>
          <a:p>
            <a:fld id="{908B7E1D-52E2-4F04-9DFE-B1650792F521}" type="slidenum">
              <a:rPr lang="en-US" smtClean="0"/>
              <a:t>74</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11617293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2438400"/>
            <a:ext cx="4800600" cy="2590800"/>
          </a:xfrm>
        </p:spPr>
        <p:txBody>
          <a:bodyPr>
            <a:normAutofit/>
          </a:bodyPr>
          <a:lstStyle/>
          <a:p>
            <a:pPr marL="0" indent="0">
              <a:buNone/>
            </a:pPr>
            <a:r>
              <a:rPr lang="en-US" sz="1800" dirty="0" smtClean="0"/>
              <a:t>In this lesson we will look at what steps are needed for  existing case registration.</a:t>
            </a:r>
            <a:endParaRPr lang="en-US" sz="1800" dirty="0"/>
          </a:p>
        </p:txBody>
      </p:sp>
      <p:sp>
        <p:nvSpPr>
          <p:cNvPr id="3" name="Slide Number Placeholder 2"/>
          <p:cNvSpPr>
            <a:spLocks noGrp="1"/>
          </p:cNvSpPr>
          <p:nvPr>
            <p:ph type="sldNum" sz="quarter" idx="12"/>
          </p:nvPr>
        </p:nvSpPr>
        <p:spPr/>
        <p:txBody>
          <a:bodyPr/>
          <a:lstStyle/>
          <a:p>
            <a:fld id="{908B7E1D-52E2-4F04-9DFE-B1650792F521}" type="slidenum">
              <a:rPr lang="en-US" smtClean="0"/>
              <a:t>75</a:t>
            </a:fld>
            <a:endParaRPr lang="en-US"/>
          </a:p>
        </p:txBody>
      </p:sp>
      <p:sp>
        <p:nvSpPr>
          <p:cNvPr id="4" name="TextBox 3"/>
          <p:cNvSpPr txBox="1"/>
          <p:nvPr/>
        </p:nvSpPr>
        <p:spPr>
          <a:xfrm>
            <a:off x="1676400" y="152400"/>
            <a:ext cx="7162800" cy="461665"/>
          </a:xfrm>
          <a:prstGeom prst="rect">
            <a:avLst/>
          </a:prstGeom>
          <a:noFill/>
        </p:spPr>
        <p:txBody>
          <a:bodyPr wrap="square" rtlCol="0">
            <a:spAutoFit/>
          </a:bodyPr>
          <a:lstStyle/>
          <a:p>
            <a:pPr lvl="0"/>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a:t>
            </a:r>
            <a:r>
              <a:rPr lang="en-US" sz="2400" b="1" dirty="0" smtClean="0">
                <a:solidFill>
                  <a:schemeClr val="accent6">
                    <a:lumMod val="90000"/>
                    <a:lumOff val="10000"/>
                  </a:schemeClr>
                </a:solidFill>
                <a:latin typeface="Arial" panose="020B0604020202020204" pitchFamily="34" charset="0"/>
                <a:cs typeface="Arial" panose="020B0604020202020204" pitchFamily="34" charset="0"/>
              </a:rPr>
              <a:t>:  Registration </a:t>
            </a:r>
            <a:endParaRPr lang="en-US" sz="2400" b="1"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5" name="TextBox 4"/>
          <p:cNvSpPr txBox="1"/>
          <p:nvPr/>
        </p:nvSpPr>
        <p:spPr>
          <a:xfrm>
            <a:off x="1676400" y="614065"/>
            <a:ext cx="71628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5: Existing Case Registration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&gt; Introduction	 </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3482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76</a:t>
            </a:fld>
            <a:endParaRPr lang="en-US" dirty="0"/>
          </a:p>
        </p:txBody>
      </p:sp>
      <p:sp>
        <p:nvSpPr>
          <p:cNvPr id="7" name="Content Placeholder 6"/>
          <p:cNvSpPr>
            <a:spLocks noGrp="1"/>
          </p:cNvSpPr>
          <p:nvPr>
            <p:ph idx="1"/>
          </p:nvPr>
        </p:nvSpPr>
        <p:spPr>
          <a:xfrm>
            <a:off x="2362200" y="1676400"/>
            <a:ext cx="6172200" cy="3505199"/>
          </a:xfrm>
        </p:spPr>
        <p:txBody>
          <a:bodyPr>
            <a:normAutofit/>
          </a:bodyPr>
          <a:lstStyle/>
          <a:p>
            <a:pPr>
              <a:buNone/>
            </a:pPr>
            <a:r>
              <a:rPr lang="en-US" sz="1800" dirty="0"/>
              <a:t>The most important thing to remember about existing case registration is that a user must find a usable case </a:t>
            </a:r>
            <a:r>
              <a:rPr lang="en-US" sz="1800" dirty="0" smtClean="0"/>
              <a:t>number.</a:t>
            </a:r>
          </a:p>
          <a:p>
            <a:pPr>
              <a:buNone/>
            </a:pPr>
            <a:endParaRPr lang="en-US" sz="1800" dirty="0" smtClean="0"/>
          </a:p>
          <a:p>
            <a:pPr>
              <a:buNone/>
            </a:pPr>
            <a:r>
              <a:rPr lang="en-US" sz="1800" dirty="0" smtClean="0"/>
              <a:t>Are all persons listed on the application also listed under the “All People Associated with the Case” block? </a:t>
            </a:r>
          </a:p>
          <a:p>
            <a:pPr>
              <a:buNone/>
            </a:pPr>
            <a:endParaRPr lang="en-US" sz="1800" dirty="0" smtClean="0"/>
          </a:p>
          <a:p>
            <a:pPr marL="457200" indent="-457200">
              <a:buFont typeface="Wingdings" pitchFamily="2" charset="2"/>
              <a:buChar char="Ø"/>
            </a:pPr>
            <a:r>
              <a:rPr lang="en-US" sz="1800" dirty="0" smtClean="0"/>
              <a:t>If any persons need to be added to the case, complete the Add A Case Person Process.</a:t>
            </a:r>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Existing Case Registration &gt; Add Case Persons</a:t>
            </a:r>
            <a:endParaRPr lang="en-US" dirty="0"/>
          </a:p>
        </p:txBody>
      </p:sp>
    </p:spTree>
    <p:extLst>
      <p:ext uri="{BB962C8B-B14F-4D97-AF65-F5344CB8AC3E}">
        <p14:creationId xmlns:p14="http://schemas.microsoft.com/office/powerpoint/2010/main" val="5996935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77</a:t>
            </a:fld>
            <a:endParaRPr lang="en-US"/>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47800"/>
            <a:ext cx="5577840" cy="4628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096000" y="2057400"/>
            <a:ext cx="2590800" cy="2031325"/>
          </a:xfrm>
          <a:prstGeom prst="rect">
            <a:avLst/>
          </a:prstGeom>
          <a:noFill/>
        </p:spPr>
        <p:txBody>
          <a:bodyPr wrap="square" rtlCol="0">
            <a:spAutoFit/>
          </a:bodyPr>
          <a:lstStyle/>
          <a:p>
            <a:r>
              <a:rPr lang="en-US" dirty="0"/>
              <a:t>On the </a:t>
            </a:r>
            <a:r>
              <a:rPr lang="en-US" b="1" dirty="0"/>
              <a:t>Case Summary</a:t>
            </a:r>
            <a:r>
              <a:rPr lang="en-US" dirty="0"/>
              <a:t> page select </a:t>
            </a:r>
            <a:r>
              <a:rPr lang="en-US" b="1" dirty="0"/>
              <a:t>New Person</a:t>
            </a:r>
            <a:r>
              <a:rPr lang="en-US" dirty="0"/>
              <a:t> in the Task Navigation to access the </a:t>
            </a:r>
            <a:r>
              <a:rPr lang="en-US" b="1" dirty="0"/>
              <a:t>Registration Person Search</a:t>
            </a:r>
            <a:r>
              <a:rPr lang="en-US" dirty="0"/>
              <a:t> page.</a:t>
            </a:r>
          </a:p>
          <a:p>
            <a:endParaRPr lang="en-US" dirty="0"/>
          </a:p>
        </p:txBody>
      </p:sp>
      <p:sp>
        <p:nvSpPr>
          <p:cNvPr id="10" name="TextBox 9"/>
          <p:cNvSpPr txBox="1"/>
          <p:nvPr/>
        </p:nvSpPr>
        <p:spPr>
          <a:xfrm>
            <a:off x="1676400" y="152400"/>
            <a:ext cx="7010400" cy="461665"/>
          </a:xfrm>
          <a:prstGeom prst="rect">
            <a:avLst/>
          </a:prstGeom>
          <a:noFill/>
        </p:spPr>
        <p:txBody>
          <a:bodyPr wrap="square" rtlCol="0">
            <a:spAutoFit/>
          </a:bodyPr>
          <a:lstStyle/>
          <a:p>
            <a:pPr lvl="0"/>
            <a:r>
              <a:rPr lang="en-US" sz="2400" b="1" dirty="0">
                <a:solidFill>
                  <a:schemeClr val="accent6">
                    <a:lumMod val="90000"/>
                    <a:lumOff val="10000"/>
                  </a:schemeClr>
                </a:solidFill>
                <a:latin typeface="Arial" panose="020B0604020202020204" pitchFamily="34" charset="0"/>
                <a:cs typeface="Arial" panose="020B0604020202020204" pitchFamily="34" charset="0"/>
              </a:rPr>
              <a:t>Medical Eligibility: Registration</a:t>
            </a:r>
          </a:p>
        </p:txBody>
      </p:sp>
      <p:sp>
        <p:nvSpPr>
          <p:cNvPr id="11" name="TextBox 10"/>
          <p:cNvSpPr txBox="1"/>
          <p:nvPr/>
        </p:nvSpPr>
        <p:spPr>
          <a:xfrm>
            <a:off x="1676400" y="614065"/>
            <a:ext cx="73152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5: Existing Case Registration &gt; Add Case Persons</a:t>
            </a:r>
          </a:p>
        </p:txBody>
      </p:sp>
    </p:spTree>
    <p:extLst>
      <p:ext uri="{BB962C8B-B14F-4D97-AF65-F5344CB8AC3E}">
        <p14:creationId xmlns:p14="http://schemas.microsoft.com/office/powerpoint/2010/main" val="24494990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78</a:t>
            </a:fld>
            <a:endParaRPr lang="en-US"/>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 y="1295400"/>
            <a:ext cx="7980363" cy="468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828800" y="228600"/>
            <a:ext cx="70866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7" name="TextBox 6"/>
          <p:cNvSpPr txBox="1"/>
          <p:nvPr/>
        </p:nvSpPr>
        <p:spPr>
          <a:xfrm>
            <a:off x="1828800" y="690265"/>
            <a:ext cx="72390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Case Persons</a:t>
            </a:r>
          </a:p>
        </p:txBody>
      </p:sp>
    </p:spTree>
    <p:extLst>
      <p:ext uri="{BB962C8B-B14F-4D97-AF65-F5344CB8AC3E}">
        <p14:creationId xmlns:p14="http://schemas.microsoft.com/office/powerpoint/2010/main" val="7907169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79</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8018463"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524000" y="152400"/>
            <a:ext cx="72390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8" name="TextBox 7"/>
          <p:cNvSpPr txBox="1"/>
          <p:nvPr/>
        </p:nvSpPr>
        <p:spPr>
          <a:xfrm>
            <a:off x="1600200" y="614065"/>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Case Persons</a:t>
            </a:r>
          </a:p>
        </p:txBody>
      </p:sp>
    </p:spTree>
    <p:extLst>
      <p:ext uri="{BB962C8B-B14F-4D97-AF65-F5344CB8AC3E}">
        <p14:creationId xmlns:p14="http://schemas.microsoft.com/office/powerpoint/2010/main" val="21886784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80</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7989887"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28600" y="4800600"/>
            <a:ext cx="8610600" cy="923330"/>
          </a:xfrm>
          <a:prstGeom prst="rect">
            <a:avLst/>
          </a:prstGeom>
          <a:noFill/>
        </p:spPr>
        <p:txBody>
          <a:bodyPr wrap="square" rtlCol="0">
            <a:spAutoFit/>
          </a:bodyPr>
          <a:lstStyle/>
          <a:p>
            <a:r>
              <a:rPr lang="en-US" dirty="0"/>
              <a:t>The </a:t>
            </a:r>
            <a:r>
              <a:rPr lang="en-US" b="1" dirty="0"/>
              <a:t>Case Member List</a:t>
            </a:r>
            <a:r>
              <a:rPr lang="en-US" dirty="0"/>
              <a:t> page displays. To repeat the File Clearance process for another new Case Person, click </a:t>
            </a:r>
            <a:r>
              <a:rPr lang="en-US" b="1" dirty="0"/>
              <a:t>Add Person</a:t>
            </a:r>
            <a:r>
              <a:rPr lang="en-US" dirty="0"/>
              <a:t>. If no other Case Persons are needed, click the </a:t>
            </a:r>
            <a:r>
              <a:rPr lang="en-US" b="1" dirty="0"/>
              <a:t>Save and Continue</a:t>
            </a:r>
            <a:r>
              <a:rPr lang="en-US" dirty="0"/>
              <a:t> button.</a:t>
            </a:r>
          </a:p>
        </p:txBody>
      </p:sp>
      <p:sp>
        <p:nvSpPr>
          <p:cNvPr id="7" name="TextBox 6"/>
          <p:cNvSpPr txBox="1"/>
          <p:nvPr/>
        </p:nvSpPr>
        <p:spPr>
          <a:xfrm>
            <a:off x="1752600" y="152400"/>
            <a:ext cx="70104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8" name="TextBox 7"/>
          <p:cNvSpPr txBox="1"/>
          <p:nvPr/>
        </p:nvSpPr>
        <p:spPr>
          <a:xfrm>
            <a:off x="1752600" y="614065"/>
            <a:ext cx="7086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Case Persons</a:t>
            </a:r>
          </a:p>
        </p:txBody>
      </p:sp>
    </p:spTree>
    <p:extLst>
      <p:ext uri="{BB962C8B-B14F-4D97-AF65-F5344CB8AC3E}">
        <p14:creationId xmlns:p14="http://schemas.microsoft.com/office/powerpoint/2010/main" val="20707355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81</a:t>
            </a:fld>
            <a:endParaRPr 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52137"/>
            <a:ext cx="6400800" cy="4591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007431" y="2362200"/>
            <a:ext cx="1752600" cy="2862322"/>
          </a:xfrm>
          <a:prstGeom prst="rect">
            <a:avLst/>
          </a:prstGeom>
          <a:noFill/>
        </p:spPr>
        <p:txBody>
          <a:bodyPr wrap="square" rtlCol="0">
            <a:spAutoFit/>
          </a:bodyPr>
          <a:lstStyle/>
          <a:p>
            <a:r>
              <a:rPr lang="en-US" dirty="0"/>
              <a:t>After the</a:t>
            </a:r>
            <a:r>
              <a:rPr lang="en-US" b="1" dirty="0"/>
              <a:t> Save and Continue </a:t>
            </a:r>
            <a:r>
              <a:rPr lang="en-US" dirty="0"/>
              <a:t>button</a:t>
            </a:r>
            <a:r>
              <a:rPr lang="en-US" b="1" dirty="0"/>
              <a:t> </a:t>
            </a:r>
            <a:r>
              <a:rPr lang="en-US" dirty="0"/>
              <a:t>is selected the</a:t>
            </a:r>
            <a:r>
              <a:rPr lang="en-US" b="1" dirty="0"/>
              <a:t> Case </a:t>
            </a:r>
            <a:r>
              <a:rPr lang="en-US" dirty="0"/>
              <a:t>page displays with the new person added to the case.</a:t>
            </a:r>
          </a:p>
          <a:p>
            <a:endParaRPr lang="en-US" dirty="0"/>
          </a:p>
        </p:txBody>
      </p:sp>
      <p:sp>
        <p:nvSpPr>
          <p:cNvPr id="7" name="TextBox 6"/>
          <p:cNvSpPr txBox="1"/>
          <p:nvPr/>
        </p:nvSpPr>
        <p:spPr>
          <a:xfrm>
            <a:off x="1676400" y="152400"/>
            <a:ext cx="7083631"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8" name="TextBox 7"/>
          <p:cNvSpPr txBox="1"/>
          <p:nvPr/>
        </p:nvSpPr>
        <p:spPr>
          <a:xfrm>
            <a:off x="1676400" y="614065"/>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Case Persons</a:t>
            </a:r>
          </a:p>
        </p:txBody>
      </p:sp>
    </p:spTree>
    <p:extLst>
      <p:ext uri="{BB962C8B-B14F-4D97-AF65-F5344CB8AC3E}">
        <p14:creationId xmlns:p14="http://schemas.microsoft.com/office/powerpoint/2010/main" val="9672185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09600" y="1752600"/>
            <a:ext cx="5943600" cy="3429001"/>
          </a:xfrm>
        </p:spPr>
        <p:txBody>
          <a:bodyPr>
            <a:normAutofit/>
          </a:bodyPr>
          <a:lstStyle/>
          <a:p>
            <a:pPr indent="0">
              <a:buNone/>
            </a:pPr>
            <a:r>
              <a:rPr lang="en-US" sz="1800" dirty="0" smtClean="0"/>
              <a:t>Can any of the applicants be added to any of the  program blocks? If yes, complete one of the following:</a:t>
            </a:r>
          </a:p>
          <a:p>
            <a:pPr indent="0">
              <a:buNone/>
            </a:pPr>
            <a:endParaRPr lang="en-US" sz="1800" dirty="0" smtClean="0"/>
          </a:p>
          <a:p>
            <a:pPr marL="857250" lvl="1" indent="-457200">
              <a:buFont typeface="Wingdings" pitchFamily="2" charset="2"/>
              <a:buChar char="Ø"/>
            </a:pPr>
            <a:r>
              <a:rPr lang="en-US" sz="1800" dirty="0" smtClean="0"/>
              <a:t>Rescind Program Person</a:t>
            </a:r>
          </a:p>
          <a:p>
            <a:pPr marL="857250" lvl="1" indent="-457200">
              <a:buFont typeface="Wingdings" pitchFamily="2" charset="2"/>
              <a:buChar char="Ø"/>
            </a:pPr>
            <a:r>
              <a:rPr lang="en-US" sz="1800" dirty="0" smtClean="0"/>
              <a:t>Reapply Program Person</a:t>
            </a:r>
          </a:p>
          <a:p>
            <a:pPr marL="857250" lvl="1" indent="-457200">
              <a:buFont typeface="Wingdings" pitchFamily="2" charset="2"/>
              <a:buChar char="Ø"/>
            </a:pPr>
            <a:r>
              <a:rPr lang="en-US" sz="1800" dirty="0" smtClean="0"/>
              <a:t>Add Program Person</a:t>
            </a:r>
          </a:p>
          <a:p>
            <a:pPr marL="857250" lvl="1" indent="-457200">
              <a:buFont typeface="Wingdings" pitchFamily="2" charset="2"/>
              <a:buChar char="Ø"/>
            </a:pPr>
            <a:endParaRPr lang="en-US" sz="1800" dirty="0"/>
          </a:p>
          <a:p>
            <a:pPr marL="400050" lvl="1" indent="0">
              <a:buNone/>
            </a:pPr>
            <a:r>
              <a:rPr lang="en-US" sz="1800" dirty="0" smtClean="0"/>
              <a:t>If no, the user would add a new </a:t>
            </a:r>
            <a:r>
              <a:rPr lang="en-US" sz="1800" dirty="0"/>
              <a:t>p</a:t>
            </a:r>
            <a:r>
              <a:rPr lang="en-US" sz="1800" dirty="0" smtClean="0"/>
              <a:t>rogram </a:t>
            </a:r>
            <a:r>
              <a:rPr lang="en-US" sz="1800" dirty="0"/>
              <a:t>b</a:t>
            </a:r>
            <a:r>
              <a:rPr lang="en-US" sz="1800" dirty="0" smtClean="0"/>
              <a:t>lock</a:t>
            </a:r>
          </a:p>
        </p:txBody>
      </p:sp>
      <p:sp>
        <p:nvSpPr>
          <p:cNvPr id="4" name="Slide Number Placeholder 3"/>
          <p:cNvSpPr>
            <a:spLocks noGrp="1"/>
          </p:cNvSpPr>
          <p:nvPr>
            <p:ph type="sldNum" sz="quarter" idx="12"/>
          </p:nvPr>
        </p:nvSpPr>
        <p:spPr/>
        <p:txBody>
          <a:bodyPr/>
          <a:lstStyle/>
          <a:p>
            <a:fld id="{908B7E1D-52E2-4F04-9DFE-B1650792F521}" type="slidenum">
              <a:rPr lang="en-US" smtClean="0"/>
              <a:t>82</a:t>
            </a:fld>
            <a:endParaRPr lang="en-US"/>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Existing Case Registration &gt; Add Program Person </a:t>
            </a:r>
            <a:endParaRPr lang="en-US" dirty="0"/>
          </a:p>
        </p:txBody>
      </p:sp>
    </p:spTree>
    <p:extLst>
      <p:ext uri="{BB962C8B-B14F-4D97-AF65-F5344CB8AC3E}">
        <p14:creationId xmlns:p14="http://schemas.microsoft.com/office/powerpoint/2010/main" val="131556935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83</a:t>
            </a:fld>
            <a:endParaRPr lang="en-US"/>
          </a:p>
        </p:txBody>
      </p:sp>
      <p:pic>
        <p:nvPicPr>
          <p:cNvPr id="5" name="Snagit_PPT19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7302" y="1676400"/>
            <a:ext cx="6777497" cy="4390246"/>
          </a:xfrm>
          <a:prstGeom prst="rect">
            <a:avLst/>
          </a:prstGeom>
        </p:spPr>
      </p:pic>
      <p:sp>
        <p:nvSpPr>
          <p:cNvPr id="6" name="Rectangle 5"/>
          <p:cNvSpPr/>
          <p:nvPr/>
        </p:nvSpPr>
        <p:spPr>
          <a:xfrm>
            <a:off x="6934200" y="5181600"/>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42753" y="137073"/>
            <a:ext cx="70104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2" name="TextBox 1"/>
          <p:cNvSpPr txBox="1"/>
          <p:nvPr/>
        </p:nvSpPr>
        <p:spPr>
          <a:xfrm>
            <a:off x="1642753" y="598738"/>
            <a:ext cx="7196447"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5: Existing Case Registration &gt;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Add Program Person</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4" name="TextBox 3"/>
          <p:cNvSpPr txBox="1"/>
          <p:nvPr/>
        </p:nvSpPr>
        <p:spPr>
          <a:xfrm>
            <a:off x="76198" y="1143000"/>
            <a:ext cx="8915401"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Medical Program Detail </a:t>
            </a:r>
            <a:r>
              <a:rPr lang="en-US" dirty="0" smtClean="0">
                <a:latin typeface="Arial" panose="020B0604020202020204" pitchFamily="34" charset="0"/>
                <a:cs typeface="Arial" panose="020B0604020202020204" pitchFamily="34" charset="0"/>
              </a:rPr>
              <a:t>page is where to find the reapply and rescind buttons.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32352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84</a:t>
            </a:fld>
            <a:endParaRPr lang="en-US"/>
          </a:p>
        </p:txBody>
      </p:sp>
      <p:pic>
        <p:nvPicPr>
          <p:cNvPr id="5" name="Snagit_PPTFF0B"/>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30086"/>
            <a:ext cx="7924800" cy="4290173"/>
          </a:xfrm>
          <a:prstGeom prst="rect">
            <a:avLst/>
          </a:prstGeom>
        </p:spPr>
      </p:pic>
      <p:sp>
        <p:nvSpPr>
          <p:cNvPr id="6" name="TextBox 5"/>
          <p:cNvSpPr txBox="1"/>
          <p:nvPr/>
        </p:nvSpPr>
        <p:spPr>
          <a:xfrm>
            <a:off x="1524000" y="152400"/>
            <a:ext cx="73914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3" name="TextBox 2"/>
          <p:cNvSpPr txBox="1"/>
          <p:nvPr/>
        </p:nvSpPr>
        <p:spPr>
          <a:xfrm>
            <a:off x="1524000" y="61406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Program Person</a:t>
            </a:r>
          </a:p>
        </p:txBody>
      </p:sp>
    </p:spTree>
    <p:extLst>
      <p:ext uri="{BB962C8B-B14F-4D97-AF65-F5344CB8AC3E}">
        <p14:creationId xmlns:p14="http://schemas.microsoft.com/office/powerpoint/2010/main" val="50891208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85</a:t>
            </a:fld>
            <a:endParaRPr lang="en-US"/>
          </a:p>
        </p:txBody>
      </p:sp>
      <p:pic>
        <p:nvPicPr>
          <p:cNvPr id="4" name="Snagit_PPT2B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19200"/>
            <a:ext cx="7696200" cy="4256748"/>
          </a:xfrm>
          <a:prstGeom prst="rect">
            <a:avLst/>
          </a:prstGeom>
        </p:spPr>
      </p:pic>
      <p:sp>
        <p:nvSpPr>
          <p:cNvPr id="5" name="TextBox 4"/>
          <p:cNvSpPr txBox="1"/>
          <p:nvPr/>
        </p:nvSpPr>
        <p:spPr>
          <a:xfrm>
            <a:off x="1600200" y="152400"/>
            <a:ext cx="7162800" cy="461665"/>
          </a:xfrm>
          <a:prstGeom prst="rect">
            <a:avLst/>
          </a:prstGeom>
          <a:noFill/>
        </p:spPr>
        <p:txBody>
          <a:bodyPr wrap="square" rtlCol="0">
            <a:spAutoFit/>
          </a:bodyPr>
          <a:lstStyle/>
          <a:p>
            <a:pPr lvl="0"/>
            <a:r>
              <a:rPr lang="en-US" sz="2400" b="1" dirty="0">
                <a:solidFill>
                  <a:srgbClr val="00194D">
                    <a:lumMod val="90000"/>
                    <a:lumOff val="10000"/>
                  </a:srgbClr>
                </a:solidFill>
                <a:latin typeface="Arial" panose="020B0604020202020204" pitchFamily="34" charset="0"/>
                <a:cs typeface="Arial" panose="020B0604020202020204" pitchFamily="34" charset="0"/>
              </a:rPr>
              <a:t>Medical Eligibility: Registration</a:t>
            </a:r>
          </a:p>
        </p:txBody>
      </p:sp>
      <p:sp>
        <p:nvSpPr>
          <p:cNvPr id="3" name="TextBox 2"/>
          <p:cNvSpPr txBox="1"/>
          <p:nvPr/>
        </p:nvSpPr>
        <p:spPr>
          <a:xfrm>
            <a:off x="1600200" y="614065"/>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5: Existing Case Registration &gt; Add Program Person</a:t>
            </a:r>
          </a:p>
        </p:txBody>
      </p:sp>
      <p:sp>
        <p:nvSpPr>
          <p:cNvPr id="6" name="TextBox 5"/>
          <p:cNvSpPr txBox="1"/>
          <p:nvPr/>
        </p:nvSpPr>
        <p:spPr>
          <a:xfrm>
            <a:off x="381000" y="5638800"/>
            <a:ext cx="853440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Case Summary </a:t>
            </a:r>
            <a:r>
              <a:rPr lang="en-US" dirty="0" smtClean="0">
                <a:latin typeface="Arial" panose="020B0604020202020204" pitchFamily="34" charset="0"/>
                <a:cs typeface="Arial" panose="020B0604020202020204" pitchFamily="34" charset="0"/>
              </a:rPr>
              <a:t>page displays showing the applicant is in pending status with the new application date.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947854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86</a:t>
            </a:fld>
            <a:endParaRPr lang="en-US"/>
          </a:p>
        </p:txBody>
      </p:sp>
      <p:sp>
        <p:nvSpPr>
          <p:cNvPr id="7" name="Content Placeholder 6"/>
          <p:cNvSpPr>
            <a:spLocks noGrp="1"/>
          </p:cNvSpPr>
          <p:nvPr>
            <p:ph idx="1"/>
          </p:nvPr>
        </p:nvSpPr>
        <p:spPr>
          <a:xfrm>
            <a:off x="2743200" y="2438400"/>
            <a:ext cx="5943600" cy="3459163"/>
          </a:xfrm>
        </p:spPr>
        <p:txBody>
          <a:bodyPr>
            <a:normAutofit/>
          </a:bodyPr>
          <a:lstStyle/>
          <a:p>
            <a:pPr>
              <a:buNone/>
            </a:pPr>
            <a:r>
              <a:rPr lang="en-US" sz="1800" dirty="0" smtClean="0"/>
              <a:t> Are there any applicants left that have not been addressed? If yes, complete one of the following:</a:t>
            </a:r>
          </a:p>
          <a:p>
            <a:pPr>
              <a:buNone/>
            </a:pPr>
            <a:endParaRPr lang="en-US" sz="1800" dirty="0" smtClean="0"/>
          </a:p>
          <a:p>
            <a:pPr marL="457200" indent="-457200"/>
            <a:r>
              <a:rPr lang="en-US" sz="1800" dirty="0" smtClean="0"/>
              <a:t>Reapply Program (if there is a usable inactive program block available)</a:t>
            </a:r>
          </a:p>
          <a:p>
            <a:pPr marL="457200" indent="-457200"/>
            <a:r>
              <a:rPr lang="en-US" sz="1800" dirty="0" smtClean="0"/>
              <a:t>Add New Program (if there is no usable inactive program block)</a:t>
            </a:r>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9"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Existing Case Registration &gt; Reapply/Add Program </a:t>
            </a:r>
            <a:endParaRPr lang="en-US" dirty="0"/>
          </a:p>
        </p:txBody>
      </p:sp>
    </p:spTree>
    <p:extLst>
      <p:ext uri="{BB962C8B-B14F-4D97-AF65-F5344CB8AC3E}">
        <p14:creationId xmlns:p14="http://schemas.microsoft.com/office/powerpoint/2010/main" val="121800668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90600" y="1600200"/>
            <a:ext cx="6019800" cy="4114800"/>
          </a:xfrm>
        </p:spPr>
        <p:txBody>
          <a:bodyPr>
            <a:normAutofit/>
          </a:bodyPr>
          <a:lstStyle/>
          <a:p>
            <a:pPr indent="0">
              <a:buNone/>
            </a:pPr>
            <a:r>
              <a:rPr lang="en-US" sz="1800" dirty="0" smtClean="0"/>
              <a:t>If needed, a worker would then complete the steps below:</a:t>
            </a:r>
          </a:p>
          <a:p>
            <a:pPr indent="0">
              <a:buNone/>
            </a:pPr>
            <a:endParaRPr lang="en-US" sz="1800" dirty="0" smtClean="0"/>
          </a:p>
          <a:p>
            <a:pPr marL="628650" indent="-285750"/>
            <a:r>
              <a:rPr lang="en-US" sz="1800" dirty="0" smtClean="0"/>
              <a:t>Update or add RMT  </a:t>
            </a:r>
          </a:p>
          <a:p>
            <a:pPr marL="628650" indent="-285750"/>
            <a:r>
              <a:rPr lang="en-US" sz="1800" dirty="0" smtClean="0"/>
              <a:t>Update or add administrative </a:t>
            </a:r>
            <a:r>
              <a:rPr lang="en-US" sz="1800" dirty="0"/>
              <a:t>r</a:t>
            </a:r>
            <a:r>
              <a:rPr lang="en-US" sz="1800" dirty="0" smtClean="0"/>
              <a:t>ole </a:t>
            </a:r>
          </a:p>
          <a:p>
            <a:pPr marL="628650" indent="-285750"/>
            <a:r>
              <a:rPr lang="en-US" sz="1800" dirty="0" smtClean="0"/>
              <a:t>Update the worker  </a:t>
            </a:r>
          </a:p>
          <a:p>
            <a:pPr marL="628650" indent="-285750"/>
            <a:r>
              <a:rPr lang="en-US" sz="1800" dirty="0" smtClean="0"/>
              <a:t>Update contact </a:t>
            </a:r>
            <a:r>
              <a:rPr lang="en-US" sz="1800" dirty="0"/>
              <a:t>i</a:t>
            </a:r>
            <a:r>
              <a:rPr lang="en-US" sz="1800" dirty="0" smtClean="0"/>
              <a:t>nformation</a:t>
            </a:r>
          </a:p>
          <a:p>
            <a:pPr marL="628650" indent="-285750"/>
            <a:r>
              <a:rPr lang="en-US" sz="1800" dirty="0" smtClean="0"/>
              <a:t>Complete the e-linking process</a:t>
            </a:r>
          </a:p>
          <a:p>
            <a:pPr marL="628650" indent="-285750"/>
            <a:r>
              <a:rPr lang="en-US" sz="1800" dirty="0" smtClean="0"/>
              <a:t>Update the priority of the task </a:t>
            </a:r>
          </a:p>
          <a:p>
            <a:pPr marL="628650" indent="-285750"/>
            <a:endParaRPr lang="en-US" sz="1800" dirty="0" smtClean="0"/>
          </a:p>
          <a:p>
            <a:pPr marL="628650" indent="-285750"/>
            <a:endParaRPr lang="en-US" sz="1800" dirty="0" smtClean="0"/>
          </a:p>
        </p:txBody>
      </p:sp>
      <p:sp>
        <p:nvSpPr>
          <p:cNvPr id="4" name="Slide Number Placeholder 3"/>
          <p:cNvSpPr>
            <a:spLocks noGrp="1"/>
          </p:cNvSpPr>
          <p:nvPr>
            <p:ph type="sldNum" sz="quarter" idx="12"/>
          </p:nvPr>
        </p:nvSpPr>
        <p:spPr/>
        <p:txBody>
          <a:bodyPr/>
          <a:lstStyle/>
          <a:p>
            <a:fld id="{908B7E1D-52E2-4F04-9DFE-B1650792F521}" type="slidenum">
              <a:rPr lang="en-US" smtClean="0"/>
              <a:t>87</a:t>
            </a:fld>
            <a:endParaRPr lang="en-US"/>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Existing Case Registration &gt; Update Contact Info </a:t>
            </a:r>
            <a:endParaRPr lang="en-US" dirty="0"/>
          </a:p>
        </p:txBody>
      </p:sp>
    </p:spTree>
    <p:extLst>
      <p:ext uri="{BB962C8B-B14F-4D97-AF65-F5344CB8AC3E}">
        <p14:creationId xmlns:p14="http://schemas.microsoft.com/office/powerpoint/2010/main" val="647322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88</a:t>
            </a:fld>
            <a:endParaRPr lang="en-US"/>
          </a:p>
        </p:txBody>
      </p:sp>
      <p:sp>
        <p:nvSpPr>
          <p:cNvPr id="7" name="Content Placeholder 6"/>
          <p:cNvSpPr>
            <a:spLocks noGrp="1"/>
          </p:cNvSpPr>
          <p:nvPr>
            <p:ph idx="1"/>
          </p:nvPr>
        </p:nvSpPr>
        <p:spPr>
          <a:xfrm>
            <a:off x="2514600" y="2057400"/>
            <a:ext cx="6477000" cy="4068763"/>
          </a:xfrm>
        </p:spPr>
        <p:txBody>
          <a:bodyPr>
            <a:normAutofit/>
          </a:bodyPr>
          <a:lstStyle/>
          <a:p>
            <a:pPr>
              <a:buNone/>
            </a:pPr>
            <a:r>
              <a:rPr lang="en-US" sz="1800" dirty="0" smtClean="0"/>
              <a:t>This lesson has covered many different processes:</a:t>
            </a:r>
          </a:p>
          <a:p>
            <a:pPr marL="514350" indent="-514350">
              <a:buFont typeface="+mj-lt"/>
              <a:buAutoNum type="arabicPeriod"/>
            </a:pPr>
            <a:r>
              <a:rPr lang="en-US" sz="1800" dirty="0" smtClean="0"/>
              <a:t>Add Case Person</a:t>
            </a:r>
          </a:p>
          <a:p>
            <a:pPr marL="514350" indent="-514350">
              <a:buFont typeface="+mj-lt"/>
              <a:buAutoNum type="arabicPeriod"/>
            </a:pPr>
            <a:r>
              <a:rPr lang="en-US" sz="1800" dirty="0" smtClean="0"/>
              <a:t>Rescind/Reapply</a:t>
            </a:r>
          </a:p>
          <a:p>
            <a:pPr marL="514350" indent="-514350">
              <a:buFont typeface="+mj-lt"/>
              <a:buAutoNum type="arabicPeriod"/>
            </a:pPr>
            <a:r>
              <a:rPr lang="en-US" sz="1800" dirty="0" smtClean="0"/>
              <a:t>Add Program Person</a:t>
            </a:r>
          </a:p>
          <a:p>
            <a:pPr marL="514350" indent="-514350">
              <a:buFont typeface="+mj-lt"/>
              <a:buAutoNum type="arabicPeriod"/>
            </a:pPr>
            <a:r>
              <a:rPr lang="en-US" sz="1800" dirty="0" smtClean="0"/>
              <a:t>Add New Program</a:t>
            </a:r>
          </a:p>
          <a:p>
            <a:pPr marL="514350" indent="-514350">
              <a:buFont typeface="+mj-lt"/>
              <a:buAutoNum type="arabicPeriod"/>
            </a:pPr>
            <a:r>
              <a:rPr lang="en-US" sz="1800" dirty="0" smtClean="0"/>
              <a:t>Update Contact Information (DCF only)</a:t>
            </a:r>
          </a:p>
          <a:p>
            <a:pPr marL="514350" indent="-514350">
              <a:buFont typeface="+mj-lt"/>
              <a:buAutoNum type="arabicPeriod"/>
            </a:pPr>
            <a:r>
              <a:rPr lang="en-US" sz="1800" dirty="0" smtClean="0"/>
              <a:t>Update RMT</a:t>
            </a:r>
          </a:p>
          <a:p>
            <a:pPr marL="514350" indent="-514350">
              <a:buFont typeface="+mj-lt"/>
              <a:buAutoNum type="arabicPeriod"/>
            </a:pPr>
            <a:r>
              <a:rPr lang="en-US" sz="1800" dirty="0" smtClean="0"/>
              <a:t>Add/Update Admin. Roles</a:t>
            </a:r>
          </a:p>
          <a:p>
            <a:pPr marL="514350" indent="-514350">
              <a:buFont typeface="+mj-lt"/>
              <a:buAutoNum type="arabicPeriod"/>
            </a:pPr>
            <a:r>
              <a:rPr lang="en-US" sz="1800" dirty="0" smtClean="0"/>
              <a:t>Update Household Status</a:t>
            </a:r>
          </a:p>
          <a:p>
            <a:pPr marL="514350" indent="-514350">
              <a:buFont typeface="+mj-lt"/>
              <a:buAutoNum type="arabicPeriod"/>
            </a:pPr>
            <a:r>
              <a:rPr lang="en-US" sz="1800" dirty="0" smtClean="0"/>
              <a:t>Reassign Work</a:t>
            </a:r>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Existing Case Registration &gt; Summary</a:t>
            </a:r>
            <a:endParaRPr lang="en-US" dirty="0"/>
          </a:p>
        </p:txBody>
      </p:sp>
    </p:spTree>
    <p:extLst>
      <p:ext uri="{BB962C8B-B14F-4D97-AF65-F5344CB8AC3E}">
        <p14:creationId xmlns:p14="http://schemas.microsoft.com/office/powerpoint/2010/main" val="110497425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Wrap up</a:t>
            </a:r>
            <a:endParaRPr lang="en-US" dirty="0"/>
          </a:p>
        </p:txBody>
      </p:sp>
      <p:sp>
        <p:nvSpPr>
          <p:cNvPr id="9" name="Content Placeholder 8"/>
          <p:cNvSpPr>
            <a:spLocks noGrp="1"/>
          </p:cNvSpPr>
          <p:nvPr>
            <p:ph idx="1"/>
          </p:nvPr>
        </p:nvSpPr>
        <p:spPr>
          <a:xfrm>
            <a:off x="533400" y="2286000"/>
            <a:ext cx="6096000" cy="3276599"/>
          </a:xfrm>
        </p:spPr>
        <p:txBody>
          <a:bodyPr/>
          <a:lstStyle/>
          <a:p>
            <a:pPr marL="0" indent="0">
              <a:buNone/>
            </a:pPr>
            <a:r>
              <a:rPr lang="en-US" sz="1800" dirty="0" smtClean="0"/>
              <a:t>That concludes the training. In this course, we reviewed the steps needed to complete the following processes in KEES:</a:t>
            </a:r>
          </a:p>
          <a:p>
            <a:pPr marL="0" indent="0">
              <a:buNone/>
            </a:pPr>
            <a:endParaRPr lang="en-US" sz="1800" dirty="0" smtClean="0"/>
          </a:p>
          <a:p>
            <a:r>
              <a:rPr lang="en-US" sz="1800" dirty="0" smtClean="0"/>
              <a:t>Person Search</a:t>
            </a:r>
          </a:p>
          <a:p>
            <a:r>
              <a:rPr lang="en-US" sz="1800" dirty="0" smtClean="0"/>
              <a:t>File Clearance</a:t>
            </a:r>
          </a:p>
          <a:p>
            <a:r>
              <a:rPr lang="en-US" sz="1800" dirty="0" smtClean="0"/>
              <a:t>Case Registration</a:t>
            </a:r>
          </a:p>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89</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smtClean="0"/>
              <a:t>Medical Eligibility: Registration</a:t>
            </a:r>
            <a:endParaRPr lang="en-US" dirty="0"/>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rgbClr val="000000"/>
      </a:dk1>
      <a:lt1>
        <a:sysClr val="window" lastClr="FFFFFF"/>
      </a:lt1>
      <a:dk2>
        <a:srgbClr val="002569"/>
      </a:dk2>
      <a:lt2>
        <a:srgbClr val="FFFFFF"/>
      </a:lt2>
      <a:accent1>
        <a:srgbClr val="B8CEFA"/>
      </a:accent1>
      <a:accent2>
        <a:srgbClr val="E8100C"/>
      </a:accent2>
      <a:accent3>
        <a:srgbClr val="4A7EBB"/>
      </a:accent3>
      <a:accent4>
        <a:srgbClr val="002569"/>
      </a:accent4>
      <a:accent5>
        <a:srgbClr val="F1AD02"/>
      </a:accent5>
      <a:accent6>
        <a:srgbClr val="00194D"/>
      </a:accent6>
      <a:hlink>
        <a:srgbClr val="002569"/>
      </a:hlink>
      <a:folHlink>
        <a:srgbClr val="7F7F7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1.0</_Version>
  </documentManagement>
</p:properties>
</file>

<file path=customXml/itemProps1.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2.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D646DA-2C67-4501-BD98-458790918525}">
  <ds:schemaRefs>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schemas.microsoft.com/sharepoint/v3/field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9867</TotalTime>
  <Words>7514</Words>
  <Application>Microsoft Office PowerPoint</Application>
  <PresentationFormat>On-screen Show (4:3)</PresentationFormat>
  <Paragraphs>868</Paragraphs>
  <Slides>89</Slides>
  <Notes>86</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Office Theme</vt:lpstr>
      <vt:lpstr>Medical Eligibility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jrozwick</cp:lastModifiedBy>
  <cp:revision>522</cp:revision>
  <cp:lastPrinted>2013-07-15T14:32:02Z</cp:lastPrinted>
  <dcterms:created xsi:type="dcterms:W3CDTF">2013-04-09T18:46:34Z</dcterms:created>
  <dcterms:modified xsi:type="dcterms:W3CDTF">2015-05-11T18:24:19Z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