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256" r:id="rId5"/>
    <p:sldId id="258" r:id="rId6"/>
    <p:sldId id="269" r:id="rId7"/>
    <p:sldId id="259" r:id="rId8"/>
    <p:sldId id="260" r:id="rId9"/>
    <p:sldId id="261" r:id="rId10"/>
    <p:sldId id="271" r:id="rId11"/>
    <p:sldId id="270" r:id="rId12"/>
    <p:sldId id="272" r:id="rId13"/>
    <p:sldId id="273" r:id="rId14"/>
    <p:sldId id="274" r:id="rId15"/>
    <p:sldId id="288" r:id="rId16"/>
    <p:sldId id="266" r:id="rId17"/>
    <p:sldId id="287" r:id="rId18"/>
    <p:sldId id="276" r:id="rId19"/>
    <p:sldId id="280" r:id="rId20"/>
    <p:sldId id="279" r:id="rId21"/>
    <p:sldId id="281" r:id="rId22"/>
    <p:sldId id="282" r:id="rId23"/>
    <p:sldId id="283" r:id="rId24"/>
    <p:sldId id="284" r:id="rId25"/>
    <p:sldId id="285" r:id="rId26"/>
    <p:sldId id="289" r:id="rId27"/>
    <p:sldId id="290" r:id="rId28"/>
    <p:sldId id="291" r:id="rId29"/>
    <p:sldId id="293" r:id="rId30"/>
    <p:sldId id="292" r:id="rId31"/>
    <p:sldId id="278" r:id="rId32"/>
    <p:sldId id="26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AD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98" autoAdjust="0"/>
  </p:normalViewPr>
  <p:slideViewPr>
    <p:cSldViewPr>
      <p:cViewPr>
        <p:scale>
          <a:sx n="99" d="100"/>
          <a:sy n="99" d="100"/>
        </p:scale>
        <p:origin x="-394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04E58-140D-4903-BC31-7723914A43DE}" type="datetimeFigureOut">
              <a:rPr lang="en-US" smtClean="0"/>
              <a:t>5/11/2015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D64EB-181A-4E2D-AC89-30FC576AD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5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 participants to the training session.</a:t>
            </a:r>
          </a:p>
          <a:p>
            <a:endParaRPr lang="en-US" dirty="0" smtClean="0"/>
          </a:p>
          <a:p>
            <a:r>
              <a:rPr lang="en-US" dirty="0" smtClean="0"/>
              <a:t>Cover any housekeeping items such as:</a:t>
            </a:r>
          </a:p>
          <a:p>
            <a:pPr lvl="1"/>
            <a:r>
              <a:rPr lang="en-US" dirty="0" smtClean="0"/>
              <a:t>The location of restrooms and </a:t>
            </a:r>
            <a:r>
              <a:rPr lang="en-US" dirty="0" err="1" smtClean="0"/>
              <a:t>breakrooms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Ground rules for the training.</a:t>
            </a:r>
          </a:p>
          <a:p>
            <a:pPr lvl="1"/>
            <a:r>
              <a:rPr lang="en-US" dirty="0" smtClean="0"/>
              <a:t>Instructor introductions.</a:t>
            </a:r>
          </a:p>
          <a:p>
            <a:pPr lvl="1"/>
            <a:r>
              <a:rPr lang="en-US" dirty="0" smtClean="0"/>
              <a:t>Participant introductions.</a:t>
            </a:r>
          </a:p>
          <a:p>
            <a:endParaRPr lang="en-US" dirty="0" smtClean="0"/>
          </a:p>
          <a:p>
            <a:r>
              <a:rPr lang="en-US" dirty="0" smtClean="0"/>
              <a:t>Transition: Let’s talk about why we’re all here.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14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One of the key functionalities the RDB provides is to allow workers to connect a specific resource to a customer based on their location and service needs.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It also acts as the repository to maintain specific resource information.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Some examples</a:t>
            </a:r>
            <a:r>
              <a:rPr lang="en-US" baseline="0" dirty="0" smtClean="0"/>
              <a:t> of Providers are: Guardians, Conservators, DPOA’s &amp; Responsible Persons</a:t>
            </a: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86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86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82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84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 Refer participants to KEES User Manual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24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77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EES and PPS workers will search</a:t>
            </a:r>
            <a:r>
              <a:rPr lang="en-US" baseline="0" dirty="0" smtClean="0"/>
              <a:t> by Category-Provider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57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01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a resource is not found then it needs to be added and the Request New Resource Process is followed. If a resource is found but needs updating or correction then the Request Changes to a Resource Process is followed.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95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PPS Eligibility staff have the authority to make additions and changes to resources.  </a:t>
            </a:r>
          </a:p>
          <a:p>
            <a:endParaRPr lang="en-US" dirty="0" smtClean="0"/>
          </a:p>
          <a:p>
            <a:r>
              <a:rPr lang="en-US" dirty="0" smtClean="0"/>
              <a:t>Requests to make PRTF resource changes or additions are sent to the Clearinghouse using the process above.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15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Medical RDB Request form will be available through the KDHE implementation memo at Go-Live.  Training on this form will be at a later date.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35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1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82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Case Summary &gt; View Details &gt; Edit &gt; Add</a:t>
            </a:r>
            <a:r>
              <a:rPr lang="en-US" baseline="0" dirty="0" smtClean="0"/>
              <a:t> </a:t>
            </a:r>
            <a:r>
              <a:rPr lang="en-US" dirty="0" smtClean="0"/>
              <a:t> (in the Administrative Roles</a:t>
            </a:r>
            <a:r>
              <a:rPr lang="en-US" baseline="0" dirty="0" smtClean="0"/>
              <a:t> block)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15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33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Maintainer Information Block- Even though Update</a:t>
            </a:r>
            <a:r>
              <a:rPr lang="en-US" baseline="0" dirty="0" smtClean="0"/>
              <a:t> Frequency and Next Review Date are mandatory fields, they are not necessary for certain situations (i.e.- Relative Provider).  Please follow your offices’ guidelines on how to populate these fields.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93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31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72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worker would</a:t>
            </a:r>
            <a:r>
              <a:rPr lang="en-US" baseline="0" dirty="0" smtClean="0"/>
              <a:t> close this page to be taken back to the Select Provider Resource page where they would then click the radio button next to the resource they were choosing.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451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150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8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Unit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Course Title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9117-9E3A-4E13-9B89-4B0AF74BE981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289F4-53CA-479D-80E6-B0DFD5AF9977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C:\Users\jlking\Pictures\Captivate Images\RogerMajors_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12" y="2923958"/>
            <a:ext cx="2255888" cy="339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38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jlking\Pictures\Captivate Images\Woman_Phone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725" y="3665838"/>
            <a:ext cx="3459513" cy="266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C245-D8F7-4E8F-9951-ECBED2495234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69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C098-7D44-4CE0-A451-F49D2FAEF88A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C:\Users\jlking\Pictures\Captivate Images\CaseWorker_MarySoto_withfil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522" y="2977116"/>
            <a:ext cx="2234613" cy="335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852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12890-DC6E-49CF-A9B7-0AB2280D24BE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C:\Users\jlking\Pictures\Captivate Images\Worker_JohnBrow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391" y="4194377"/>
            <a:ext cx="2615609" cy="213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011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6200"/>
            <a:ext cx="7086600" cy="563562"/>
          </a:xfrm>
        </p:spPr>
        <p:txBody>
          <a:bodyPr>
            <a:normAutofit/>
          </a:bodyPr>
          <a:lstStyle>
            <a:lvl1pPr algn="l"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5391-01A4-4AD5-8896-58B2DC7FFD4A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908B7E1D-52E2-4F04-9DFE-B1650792F52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 descr="C:\Users\jlking\Pictures\Captivate Images\Girl_Jumpi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683" y="3138617"/>
            <a:ext cx="2538164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29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19B9-A318-4C24-871D-61FD5F93BB52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C:\Users\jlking\Pictures\Captivate Images\Man in business suit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005" y="3838832"/>
            <a:ext cx="3055890" cy="248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760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14600" y="1600200"/>
            <a:ext cx="6477000" cy="4525963"/>
          </a:xfrm>
        </p:spPr>
        <p:txBody>
          <a:bodyPr/>
          <a:lstStyle>
            <a:lvl1pPr marL="0" indent="0" eaLnBrk="0" hangingPunct="0">
              <a:defRPr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marL="0" indent="0" eaLnBrk="0" hangingPunct="0"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Insert question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6B848-056F-4238-957C-E78CA4A03CA7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C:\Users\jlking\Pictures\Captivate Images\Woman2thinki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013795"/>
            <a:ext cx="2543834" cy="231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519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6200"/>
            <a:ext cx="7086600" cy="563562"/>
          </a:xfrm>
        </p:spPr>
        <p:txBody>
          <a:bodyPr>
            <a:normAutofit/>
          </a:bodyPr>
          <a:lstStyle>
            <a:lvl1pPr algn="l"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AFDF-5F34-4BDE-A523-14E645E42F7A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C:\Users\jlking\Pictures\Captivate Images\Female_SarahEst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1435"/>
            <a:ext cx="2191253" cy="344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783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AFDF-5F34-4BDE-A523-14E645E42F7A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C:\Users\jlking\Pictures\Captivate Images\LadyOnComput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" y="3878369"/>
            <a:ext cx="2412114" cy="244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997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3E0-A89E-4D5A-84A5-C50D98FF72A8}" type="datetime1">
              <a:rPr lang="en-US" smtClean="0"/>
              <a:t>5/11/2015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40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131F-2DC4-463A-8F12-C8D2007B82D4}" type="datetime1">
              <a:rPr lang="en-US" smtClean="0"/>
              <a:t>5/11/2015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0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066800"/>
          </a:xfrm>
          <a:prstGeom prst="rect">
            <a:avLst/>
          </a:prstGeom>
          <a:gradFill flip="none" rotWithShape="1">
            <a:gsLst>
              <a:gs pos="2000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200" y="73152"/>
            <a:ext cx="7086600" cy="566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D02D6-4717-4200-9213-C4225A3D1042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H:\AAAScottStuffSTAAdmin\Logos\KEES-blue-gold.png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" cy="7856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250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4" r:id="rId5"/>
    <p:sldLayoutId id="2147483665" r:id="rId6"/>
    <p:sldLayoutId id="2147483662" r:id="rId7"/>
    <p:sldLayoutId id="2147483663" r:id="rId8"/>
    <p:sldLayoutId id="2147483666" r:id="rId9"/>
    <p:sldLayoutId id="2147483667" r:id="rId10"/>
    <p:sldLayoutId id="2147483654" r:id="rId11"/>
    <p:sldLayoutId id="214748365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KSRDBMedicalRepandFa@Policy-Studies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Medical Eligibility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Resource Databank for Workers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800" y="73152"/>
            <a:ext cx="8001000" cy="566928"/>
          </a:xfrm>
        </p:spPr>
        <p:txBody>
          <a:bodyPr>
            <a:noAutofit/>
          </a:bodyPr>
          <a:lstStyle/>
          <a:p>
            <a:r>
              <a:rPr lang="en-US" dirty="0" smtClean="0"/>
              <a:t>Medical Eligibility:  Resource Databank for Workers</a:t>
            </a:r>
            <a:endParaRPr lang="en-US" dirty="0"/>
          </a:p>
        </p:txBody>
      </p:sp>
      <p:sp>
        <p:nvSpPr>
          <p:cNvPr id="10" name="Content Placeholder 19"/>
          <p:cNvSpPr txBox="1">
            <a:spLocks/>
          </p:cNvSpPr>
          <p:nvPr/>
        </p:nvSpPr>
        <p:spPr>
          <a:xfrm>
            <a:off x="1447800" y="609600"/>
            <a:ext cx="72390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Introduction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143000" y="2362201"/>
            <a:ext cx="51816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The Resource Databank (RDB) is the main location to store resource information.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A </a:t>
            </a:r>
            <a:r>
              <a:rPr lang="en-US" sz="1800" dirty="0"/>
              <a:t>resource is defined as any entity that provides a service, paid or unpaid and includes vendors, providers with agreements, community resources, employers, and schools.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0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800" y="73152"/>
            <a:ext cx="7696200" cy="566928"/>
          </a:xfrm>
        </p:spPr>
        <p:txBody>
          <a:bodyPr>
            <a:normAutofit/>
          </a:bodyPr>
          <a:lstStyle/>
          <a:p>
            <a:r>
              <a:rPr lang="en-US" dirty="0"/>
              <a:t>Medical Eligibility:  Resource Databank for Workers</a:t>
            </a:r>
          </a:p>
        </p:txBody>
      </p:sp>
      <p:sp>
        <p:nvSpPr>
          <p:cNvPr id="10" name="Content Placeholder 19"/>
          <p:cNvSpPr txBox="1">
            <a:spLocks/>
          </p:cNvSpPr>
          <p:nvPr/>
        </p:nvSpPr>
        <p:spPr>
          <a:xfrm>
            <a:off x="1447800" y="609600"/>
            <a:ext cx="72390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After completing this course, you will be able to: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Search and locate the Resource Databank for the appropriate resource. </a:t>
            </a:r>
          </a:p>
          <a:p>
            <a:r>
              <a:rPr lang="en-US" sz="1800" dirty="0"/>
              <a:t>Determine if a resource is listed and information is accurate.</a:t>
            </a:r>
          </a:p>
          <a:p>
            <a:r>
              <a:rPr lang="en-US" sz="1800" dirty="0"/>
              <a:t>Request the addition of a resource or a change of a resource’s information or status. </a:t>
            </a:r>
          </a:p>
          <a:p>
            <a:r>
              <a:rPr lang="en-US" sz="1800" dirty="0"/>
              <a:t>Connect a resource to a consumer case in the context of working on a case. </a:t>
            </a:r>
          </a:p>
          <a:p>
            <a:endParaRPr lang="en-US" sz="18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2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47800" y="73152"/>
            <a:ext cx="7924800" cy="566928"/>
          </a:xfrm>
        </p:spPr>
        <p:txBody>
          <a:bodyPr>
            <a:noAutofit/>
          </a:bodyPr>
          <a:lstStyle/>
          <a:p>
            <a:r>
              <a:rPr lang="en-US" dirty="0"/>
              <a:t>Medical Eligibility:  Resource Databank for Workers</a:t>
            </a:r>
          </a:p>
        </p:txBody>
      </p:sp>
      <p:sp>
        <p:nvSpPr>
          <p:cNvPr id="7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05000" y="2362200"/>
            <a:ext cx="5334000" cy="3763963"/>
          </a:xfrm>
        </p:spPr>
        <p:txBody>
          <a:bodyPr/>
          <a:lstStyle/>
          <a:p>
            <a:r>
              <a:rPr lang="en-US" sz="1800" b="1" dirty="0"/>
              <a:t>Lesson 1: Using the Resource </a:t>
            </a:r>
            <a:r>
              <a:rPr lang="en-US" sz="1800" b="1" dirty="0" smtClean="0"/>
              <a:t>Databank</a:t>
            </a:r>
          </a:p>
          <a:p>
            <a:pPr marL="0" indent="0">
              <a:buNone/>
            </a:pPr>
            <a:r>
              <a:rPr lang="en-US" sz="1800" b="1" dirty="0" smtClean="0"/>
              <a:t> </a:t>
            </a:r>
            <a:endParaRPr lang="en-US" sz="1800" b="1" dirty="0"/>
          </a:p>
          <a:p>
            <a:r>
              <a:rPr lang="en-US" sz="1800" dirty="0"/>
              <a:t>Lesson 2: Connecting a Resource to a Case </a:t>
            </a:r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2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3152"/>
            <a:ext cx="7696200" cy="566928"/>
          </a:xfrm>
        </p:spPr>
        <p:txBody>
          <a:bodyPr>
            <a:noAutofit/>
          </a:bodyPr>
          <a:lstStyle/>
          <a:p>
            <a:r>
              <a:rPr lang="en-US" dirty="0"/>
              <a:t>Medical Eligibility:  Resource Databank for Workers</a:t>
            </a:r>
          </a:p>
        </p:txBody>
      </p:sp>
      <p:sp>
        <p:nvSpPr>
          <p:cNvPr id="5" name="Content Placeholder 19"/>
          <p:cNvSpPr txBox="1">
            <a:spLocks/>
          </p:cNvSpPr>
          <p:nvPr/>
        </p:nvSpPr>
        <p:spPr>
          <a:xfrm>
            <a:off x="1524000" y="609600"/>
            <a:ext cx="71628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057400"/>
            <a:ext cx="5029200" cy="406876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To effectively use the Resource Databank you will need to know how to: </a:t>
            </a: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 </a:t>
            </a:r>
            <a:r>
              <a:rPr lang="en-US" sz="1800" dirty="0"/>
              <a:t>Search for a resource </a:t>
            </a:r>
            <a:endParaRPr lang="en-US" sz="1800" dirty="0" smtClean="0"/>
          </a:p>
          <a:p>
            <a:r>
              <a:rPr lang="en-US" sz="1800" dirty="0" smtClean="0"/>
              <a:t> </a:t>
            </a:r>
            <a:r>
              <a:rPr lang="en-US" sz="1800" dirty="0"/>
              <a:t>Request </a:t>
            </a:r>
            <a:r>
              <a:rPr lang="en-US" sz="1800" dirty="0" smtClean="0"/>
              <a:t> a </a:t>
            </a:r>
            <a:r>
              <a:rPr lang="en-US" sz="1800" dirty="0"/>
              <a:t>new resource </a:t>
            </a:r>
            <a:endParaRPr lang="en-US" sz="1800" dirty="0" smtClean="0"/>
          </a:p>
          <a:p>
            <a:r>
              <a:rPr lang="en-US" sz="1800" dirty="0" smtClean="0"/>
              <a:t> </a:t>
            </a:r>
            <a:r>
              <a:rPr lang="en-US" sz="1800" dirty="0"/>
              <a:t>Request a change to an existing resource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5400" y="73152"/>
            <a:ext cx="8458200" cy="566928"/>
          </a:xfrm>
        </p:spPr>
        <p:txBody>
          <a:bodyPr>
            <a:noAutofit/>
          </a:bodyPr>
          <a:lstStyle/>
          <a:p>
            <a:r>
              <a:rPr lang="en-US" dirty="0"/>
              <a:t>Medical Eligibility:  Resource Databank for Workers</a:t>
            </a:r>
          </a:p>
        </p:txBody>
      </p:sp>
      <p:sp>
        <p:nvSpPr>
          <p:cNvPr id="5" name="Content Placeholder 19"/>
          <p:cNvSpPr txBox="1">
            <a:spLocks/>
          </p:cNvSpPr>
          <p:nvPr/>
        </p:nvSpPr>
        <p:spPr>
          <a:xfrm>
            <a:off x="1371600" y="609600"/>
            <a:ext cx="73152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1:  Using the RDB &gt; Searching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6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066800" y="1676400"/>
            <a:ext cx="7391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Searching is always the first step when requesting to add new resources 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making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changes to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 existing resource.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to: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Avoid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duplicates when adding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new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resource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Confirm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information is correct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Searching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standard functionality that is the same throughout KEES. 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0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" y="1143000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standard defaults in KEES are search pages, so the first page in RDB is the Resource Search page.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page there are mandatory fields indicated by a red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asterisk.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20328"/>
            <a:ext cx="7772400" cy="350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762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Eligibility:  Resource Databank for Workers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537865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chemeClr val="accent6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1:  Using the RDB &gt; Searching</a:t>
            </a:r>
          </a:p>
        </p:txBody>
      </p:sp>
    </p:spTree>
    <p:extLst>
      <p:ext uri="{BB962C8B-B14F-4D97-AF65-F5344CB8AC3E}">
        <p14:creationId xmlns:p14="http://schemas.microsoft.com/office/powerpoint/2010/main" val="301565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19200" y="1524000"/>
            <a:ext cx="7086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the fields on the Resource Search screen have “wildcard functionality”. This means you can type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three letters and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an asterisk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the search results will return all resources that start or contain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those letters. 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get more specific results, complete as many fields with accurate information as possible.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These fields are recommended to be completed for more accurate results: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Category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Employer,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Provider, School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Active, Pending, Suspended, Denied, Closed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1447800" y="152400"/>
            <a:ext cx="8001000" cy="566928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Medical Eligibility:  Resource Databank for Workers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7800" y="599746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chemeClr val="accent6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1:  Using the RDB &gt; Searching</a:t>
            </a:r>
          </a:p>
        </p:txBody>
      </p:sp>
    </p:spTree>
    <p:extLst>
      <p:ext uri="{BB962C8B-B14F-4D97-AF65-F5344CB8AC3E}">
        <p14:creationId xmlns:p14="http://schemas.microsoft.com/office/powerpoint/2010/main" val="49353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66800" y="1524001"/>
            <a:ext cx="6705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Service Category and Service Type fields are dynamic and will display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when “Provider” is chosen.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Category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Community Resource, EES Providers, Medical-Facilitators, Medical-Institutional Care, Medical-HCBS, PPS Adult Protective Services, PPS Family Services-Health Related, PPS Family Services-Other, PPS Non-Placement PA Required, PPS Placements, PPS Youth Independent Living, Rehab Services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Type: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a dynamic field where values change dependent on Service Category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478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614065"/>
            <a:ext cx="739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1:  Using the RDB &gt; Searching</a:t>
            </a:r>
          </a:p>
        </p:txBody>
      </p:sp>
    </p:spTree>
    <p:extLst>
      <p:ext uri="{BB962C8B-B14F-4D97-AF65-F5344CB8AC3E}">
        <p14:creationId xmlns:p14="http://schemas.microsoft.com/office/powerpoint/2010/main" val="394249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10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4118" y="12954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results of a search will determine whether a resource needs to be added to the RDB 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the resource is inaccurate and needs edited.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32" y="2590800"/>
            <a:ext cx="8559684" cy="296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1524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Eligibility:  Resource Databank for Workers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614065"/>
            <a:ext cx="7475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1:  Using the RDB &gt; Searching</a:t>
            </a:r>
          </a:p>
        </p:txBody>
      </p:sp>
    </p:spTree>
    <p:extLst>
      <p:ext uri="{BB962C8B-B14F-4D97-AF65-F5344CB8AC3E}">
        <p14:creationId xmlns:p14="http://schemas.microsoft.com/office/powerpoint/2010/main" val="205757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A manual, external process is used to request additions or changes to resources managed by the Clearinghouse such as Long Term Care and Representative/Facilitator providers.</a:t>
            </a:r>
          </a:p>
          <a:p>
            <a:endParaRPr lang="en-US" sz="1800" dirty="0"/>
          </a:p>
          <a:p>
            <a:r>
              <a:rPr lang="en-US" sz="1800" dirty="0" smtClean="0"/>
              <a:t>Requests to add or update Resources will come through the form sent to </a:t>
            </a:r>
            <a:r>
              <a:rPr lang="en-US" sz="1800" dirty="0" smtClean="0">
                <a:hlinkClick r:id="rId3"/>
              </a:rPr>
              <a:t>KSRDBMedicalRepandFa@Policy-Studies.com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/>
              <a:t>A response from the Clearinghouse will be sent indicating that the change was made or an explanation of why it was not made.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11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478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Eligibility:  Resource Databank for Workers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7800" y="614065"/>
            <a:ext cx="7543800" cy="37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614065"/>
            <a:ext cx="746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1:  Using the RDB &gt; </a:t>
            </a:r>
            <a:r>
              <a:rPr lang="en-US" sz="2000" dirty="0" smtClean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or Change Resource</a:t>
            </a:r>
            <a:endParaRPr lang="en-US" sz="2000" dirty="0">
              <a:solidFill>
                <a:srgbClr val="00194D">
                  <a:lumMod val="90000"/>
                  <a:lumOff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19200"/>
            <a:ext cx="4267200" cy="492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716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Eligibility:  Resource Databank for Workers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614065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1:  Using the RDB &gt; Medical RDB Request Form</a:t>
            </a:r>
          </a:p>
        </p:txBody>
      </p:sp>
    </p:spTree>
    <p:extLst>
      <p:ext uri="{BB962C8B-B14F-4D97-AF65-F5344CB8AC3E}">
        <p14:creationId xmlns:p14="http://schemas.microsoft.com/office/powerpoint/2010/main" val="103700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9"/>
          <p:cNvSpPr txBox="1">
            <a:spLocks/>
          </p:cNvSpPr>
          <p:nvPr/>
        </p:nvSpPr>
        <p:spPr>
          <a:xfrm>
            <a:off x="1371600" y="609600"/>
            <a:ext cx="73152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Summary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5181600" cy="4068763"/>
          </a:xfrm>
        </p:spPr>
        <p:txBody>
          <a:bodyPr>
            <a:normAutofit/>
          </a:bodyPr>
          <a:lstStyle/>
          <a:p>
            <a:r>
              <a:rPr lang="en-US" sz="1800" dirty="0"/>
              <a:t>In the previous Lesson you learned how to use the RDB by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Searching </a:t>
            </a:r>
          </a:p>
          <a:p>
            <a:r>
              <a:rPr lang="en-US" sz="1800" dirty="0" smtClean="0"/>
              <a:t>Requesting </a:t>
            </a:r>
            <a:r>
              <a:rPr lang="en-US" sz="1800" dirty="0"/>
              <a:t>new resources </a:t>
            </a:r>
            <a:endParaRPr lang="en-US" sz="1800" dirty="0" smtClean="0"/>
          </a:p>
          <a:p>
            <a:r>
              <a:rPr lang="en-US" sz="1800" dirty="0" smtClean="0"/>
              <a:t>Changing </a:t>
            </a:r>
            <a:r>
              <a:rPr lang="en-US" sz="1800" dirty="0"/>
              <a:t>an existing resource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71600" y="1524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Eligibility:  Resource Databank for Workers</a:t>
            </a:r>
          </a:p>
        </p:txBody>
      </p:sp>
    </p:spTree>
    <p:extLst>
      <p:ext uri="{BB962C8B-B14F-4D97-AF65-F5344CB8AC3E}">
        <p14:creationId xmlns:p14="http://schemas.microsoft.com/office/powerpoint/2010/main" val="121524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47800" y="73152"/>
            <a:ext cx="7924800" cy="566928"/>
          </a:xfrm>
        </p:spPr>
        <p:txBody>
          <a:bodyPr>
            <a:noAutofit/>
          </a:bodyPr>
          <a:lstStyle/>
          <a:p>
            <a:r>
              <a:rPr lang="en-US" dirty="0"/>
              <a:t>Medical Eligibility:  Resource Databank for Workers</a:t>
            </a:r>
          </a:p>
        </p:txBody>
      </p:sp>
      <p:sp>
        <p:nvSpPr>
          <p:cNvPr id="7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905000" y="2362200"/>
            <a:ext cx="5334000" cy="3763963"/>
          </a:xfrm>
        </p:spPr>
        <p:txBody>
          <a:bodyPr/>
          <a:lstStyle/>
          <a:p>
            <a:r>
              <a:rPr lang="en-US" sz="1800" dirty="0"/>
              <a:t>Lesson 1: Using the Resource Data </a:t>
            </a:r>
            <a:r>
              <a:rPr lang="en-US" sz="1800" dirty="0" smtClean="0"/>
              <a:t>Bank</a:t>
            </a:r>
          </a:p>
          <a:p>
            <a:pPr marL="0" indent="0">
              <a:buNone/>
            </a:pPr>
            <a:r>
              <a:rPr lang="en-US" sz="1800" b="1" dirty="0" smtClean="0"/>
              <a:t> </a:t>
            </a:r>
            <a:endParaRPr lang="en-US" sz="1800" b="1" dirty="0"/>
          </a:p>
          <a:p>
            <a:r>
              <a:rPr lang="en-US" sz="1800" b="1" dirty="0"/>
              <a:t>Lesson 2: Connecting a Resource to a Case </a:t>
            </a:r>
          </a:p>
          <a:p>
            <a:endParaRPr lang="en-US" sz="18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3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90600" y="1981201"/>
            <a:ext cx="5410200" cy="3352800"/>
          </a:xfrm>
        </p:spPr>
        <p:txBody>
          <a:bodyPr/>
          <a:lstStyle/>
          <a:p>
            <a:r>
              <a:rPr lang="en-US" sz="1800" dirty="0"/>
              <a:t>Resources kept in the RDB are accessed from various pages in KEES. </a:t>
            </a:r>
            <a:endParaRPr lang="en-US" sz="1800" dirty="0" smtClean="0"/>
          </a:p>
          <a:p>
            <a:endParaRPr lang="en-US" sz="1800" dirty="0"/>
          </a:p>
          <a:p>
            <a:r>
              <a:rPr lang="en-US" sz="1800" dirty="0" smtClean="0"/>
              <a:t>Most </a:t>
            </a:r>
            <a:r>
              <a:rPr lang="en-US" sz="1800" dirty="0"/>
              <a:t>are within the context of a case. The most common is setting Administrative Roles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0" y="6858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2000" dirty="0">
              <a:solidFill>
                <a:schemeClr val="accent6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78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67" y="1981200"/>
            <a:ext cx="7971733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5195888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Administrative Role is accessed from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Summary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Page.  PPS workers will choose either PPS Payee or Placement Provider for the Administrative Role.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562600" y="3429000"/>
            <a:ext cx="381000" cy="1595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478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614065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Admin Role</a:t>
            </a:r>
            <a:endParaRPr lang="en-US" sz="2000" dirty="0">
              <a:solidFill>
                <a:schemeClr val="accent6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0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17</a:t>
            </a:fld>
            <a:endParaRPr lang="en-US"/>
          </a:p>
        </p:txBody>
      </p:sp>
      <p:pic>
        <p:nvPicPr>
          <p:cNvPr id="7" name="Snagit_PPT26D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5029199" cy="2411260"/>
          </a:xfrm>
          <a:prstGeom prst="rect">
            <a:avLst/>
          </a:prstGeom>
        </p:spPr>
      </p:pic>
      <p:pic>
        <p:nvPicPr>
          <p:cNvPr id="8" name="Snagit_PPTC0E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079789"/>
            <a:ext cx="5268433" cy="19811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38800" y="1447800"/>
            <a:ext cx="3058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Enter the Name, City, State &amp; Zip Code  for the Resource you are trying to find.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608723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Select Resource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page will display with any matching record.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2286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47800" y="690265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</a:t>
            </a:r>
            <a:r>
              <a:rPr lang="en-US" sz="2000" dirty="0" smtClean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Resource</a:t>
            </a:r>
            <a:endParaRPr lang="en-US" sz="2000" dirty="0">
              <a:solidFill>
                <a:srgbClr val="00194D">
                  <a:lumMod val="90000"/>
                  <a:lumOff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12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18</a:t>
            </a:fld>
            <a:endParaRPr lang="en-US"/>
          </a:p>
        </p:txBody>
      </p:sp>
      <p:pic>
        <p:nvPicPr>
          <p:cNvPr id="4" name="Snagit_PPTE5A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19" y="1295400"/>
            <a:ext cx="8001000" cy="3442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762000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Admin Role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2286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rgbClr val="002266"/>
                </a:solidFill>
                <a:latin typeface="Arial" pitchFamily="34" charset="0"/>
                <a:cs typeface="Arial" pitchFamily="34" charset="0"/>
              </a:rPr>
              <a:t>Medical Eligibility:  Resource Databank for Workers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519" y="5029200"/>
            <a:ext cx="8301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Once the resource is selected, it will populate on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Administrative Role Detail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page.  The user will add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Begin Date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click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Save and Return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button to complete this page.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3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19</a:t>
            </a:fld>
            <a:endParaRPr lang="en-US"/>
          </a:p>
        </p:txBody>
      </p:sp>
      <p:pic>
        <p:nvPicPr>
          <p:cNvPr id="4" name="Snagit_PPTF16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05000"/>
            <a:ext cx="8378689" cy="18449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614065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</a:t>
            </a:r>
            <a:r>
              <a:rPr lang="en-US" sz="2000" dirty="0" smtClean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Summary</a:t>
            </a:r>
            <a:endParaRPr lang="en-US" sz="2000" dirty="0">
              <a:solidFill>
                <a:srgbClr val="00194D">
                  <a:lumMod val="90000"/>
                  <a:lumOff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45720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ummary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page will display the Administrative Role information in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Medical Programs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block.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781800" y="2286000"/>
            <a:ext cx="6096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56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20</a:t>
            </a:fld>
            <a:endParaRPr lang="en-US"/>
          </a:p>
        </p:txBody>
      </p:sp>
      <p:pic>
        <p:nvPicPr>
          <p:cNvPr id="4" name="Snagit_PPT6C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143000"/>
            <a:ext cx="5867400" cy="2636108"/>
          </a:xfrm>
          <a:prstGeom prst="rect">
            <a:avLst/>
          </a:prstGeom>
        </p:spPr>
      </p:pic>
      <p:pic>
        <p:nvPicPr>
          <p:cNvPr id="5" name="Snagit_PPT23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038600"/>
            <a:ext cx="7236940" cy="198757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6477000" y="5032387"/>
            <a:ext cx="609600" cy="1492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47800" y="228601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690266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</a:t>
            </a:r>
            <a:r>
              <a:rPr lang="en-US" sz="2000" dirty="0" smtClean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Search</a:t>
            </a:r>
            <a:endParaRPr lang="en-US" sz="2000" dirty="0">
              <a:solidFill>
                <a:srgbClr val="00194D">
                  <a:lumMod val="90000"/>
                  <a:lumOff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1165654"/>
            <a:ext cx="2438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If a user searched on a resource and that resource was not found, the user would need to either send the request to add the resource or, if PPS, would add the resource by clicking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 Resource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button.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47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21</a:t>
            </a:fld>
            <a:endParaRPr lang="en-US"/>
          </a:p>
        </p:txBody>
      </p:sp>
      <p:pic>
        <p:nvPicPr>
          <p:cNvPr id="4" name="Snagit_PPTDDAB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870" y="1219200"/>
            <a:ext cx="7290767" cy="46123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2286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690265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</a:t>
            </a:r>
            <a:r>
              <a:rPr lang="en-US" sz="2000" dirty="0" smtClean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Detail</a:t>
            </a:r>
            <a:endParaRPr lang="en-US" sz="2000" dirty="0">
              <a:solidFill>
                <a:srgbClr val="00194D">
                  <a:lumMod val="90000"/>
                  <a:lumOff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714" y="1995232"/>
            <a:ext cx="14848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PPS: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worker will fill out all mandatory fields.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25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22</a:t>
            </a:fld>
            <a:endParaRPr lang="en-US"/>
          </a:p>
        </p:txBody>
      </p:sp>
      <p:pic>
        <p:nvPicPr>
          <p:cNvPr id="5" name="Snagit_PPT279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292" y="1219200"/>
            <a:ext cx="6824815" cy="48477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762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537865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</a:t>
            </a:r>
            <a:r>
              <a:rPr lang="en-US" sz="2000" dirty="0" smtClean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Detail</a:t>
            </a:r>
            <a:endParaRPr lang="en-US" sz="2000" dirty="0">
              <a:solidFill>
                <a:srgbClr val="00194D">
                  <a:lumMod val="90000"/>
                  <a:lumOff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7712" y="1519411"/>
            <a:ext cx="1371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PPS:</a:t>
            </a:r>
          </a:p>
          <a:p>
            <a:pPr lvl="0"/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worker will fill out all mandatory fields. 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worker filling out this page will be the Worker ID entered in the last field.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11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716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rgbClr val="002266"/>
                </a:solidFill>
                <a:latin typeface="Arial" pitchFamily="34" charset="0"/>
                <a:cs typeface="Arial" pitchFamily="34" charset="0"/>
              </a:rPr>
              <a:t>Medical Eligibility:  Resource Databank for Workers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614065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LTC Data Detail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773238"/>
            <a:ext cx="6737350" cy="330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931011" y="5334000"/>
            <a:ext cx="76628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RDB will be accessed on the 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LTC Data Detail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by clicking the 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button under the 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Facility Name/Location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heading. </a:t>
            </a:r>
          </a:p>
        </p:txBody>
      </p:sp>
    </p:spTree>
    <p:extLst>
      <p:ext uri="{BB962C8B-B14F-4D97-AF65-F5344CB8AC3E}">
        <p14:creationId xmlns:p14="http://schemas.microsoft.com/office/powerpoint/2010/main" val="157029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24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447800" y="1524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002266"/>
                </a:solidFill>
                <a:latin typeface="Arial" pitchFamily="34" charset="0"/>
                <a:cs typeface="Arial" pitchFamily="34" charset="0"/>
              </a:rPr>
              <a:t>Medical Eligibility:  Resource Databank for Workers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8244" y="623358"/>
            <a:ext cx="75995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</a:t>
            </a:r>
            <a:r>
              <a:rPr lang="en-US" dirty="0" smtClean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Provider Resource</a:t>
            </a:r>
            <a:endParaRPr lang="en-US" dirty="0">
              <a:solidFill>
                <a:srgbClr val="00194D">
                  <a:lumMod val="90000"/>
                  <a:lumOff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1952625"/>
            <a:ext cx="7785100" cy="29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79450" y="5334000"/>
            <a:ext cx="7785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worker will enter the name of the facility and then click the 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button.</a:t>
            </a:r>
          </a:p>
        </p:txBody>
      </p:sp>
    </p:spTree>
    <p:extLst>
      <p:ext uri="{BB962C8B-B14F-4D97-AF65-F5344CB8AC3E}">
        <p14:creationId xmlns:p14="http://schemas.microsoft.com/office/powerpoint/2010/main" val="351124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25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371600" y="107564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002266"/>
                </a:solidFill>
                <a:latin typeface="Arial" pitchFamily="34" charset="0"/>
                <a:cs typeface="Arial" pitchFamily="34" charset="0"/>
              </a:rPr>
              <a:t>Medical Eligibility:  Resource Databank for Workers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16050" y="623765"/>
            <a:ext cx="7683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</a:t>
            </a:r>
            <a:r>
              <a:rPr lang="en-US" dirty="0" smtClean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Provider Resource</a:t>
            </a:r>
            <a:endParaRPr lang="en-US" dirty="0">
              <a:solidFill>
                <a:srgbClr val="00194D">
                  <a:lumMod val="90000"/>
                  <a:lumOff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1941513"/>
            <a:ext cx="8089900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27050" y="5130582"/>
            <a:ext cx="8067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Provider Resource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will display with any matching records.  The worker will click the radio button to the left of the name they would like to choose and then click the 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button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If unsure of resource, the worker will click on the Name hyperlink to be taken to the </a:t>
            </a:r>
            <a:r>
              <a:rPr lang="en-US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Detail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page.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22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26</a:t>
            </a:fld>
            <a:endParaRPr lang="en-US"/>
          </a:p>
        </p:txBody>
      </p:sp>
      <p:pic>
        <p:nvPicPr>
          <p:cNvPr id="5" name="Snagit_PPT539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66" y="1219200"/>
            <a:ext cx="7170897" cy="3886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78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rgbClr val="002266"/>
                </a:solidFill>
                <a:latin typeface="Arial" pitchFamily="34" charset="0"/>
                <a:cs typeface="Arial" pitchFamily="34" charset="0"/>
              </a:rPr>
              <a:t>Medical Eligibility:  Resource Databank for Workers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614065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Resource Detail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683" y="5598506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Resource Detail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page displays with all of the resource’s information.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34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447800" y="76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002266"/>
                </a:solidFill>
                <a:latin typeface="Arial" pitchFamily="34" charset="0"/>
                <a:cs typeface="Arial" pitchFamily="34" charset="0"/>
              </a:rPr>
              <a:t>Medical Eligibility:  Resource Databank for Workers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657255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2:  Connecting a Resource to a Case &gt; </a:t>
            </a:r>
            <a:r>
              <a:rPr lang="en-US" sz="2000" dirty="0" smtClean="0">
                <a:solidFill>
                  <a:srgbClr val="00194D">
                    <a:lumMod val="90000"/>
                    <a:lumOff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LTC Data Detail</a:t>
            </a:r>
            <a:endParaRPr lang="en-US" sz="2000" dirty="0">
              <a:solidFill>
                <a:srgbClr val="00194D">
                  <a:lumMod val="90000"/>
                  <a:lumOff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3" y="1636713"/>
            <a:ext cx="7407275" cy="35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873939" y="5562600"/>
            <a:ext cx="7407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LTC Data Detail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will display showing all the selected resource information populated under the 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Facility Information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block.</a:t>
            </a:r>
          </a:p>
        </p:txBody>
      </p:sp>
    </p:spTree>
    <p:extLst>
      <p:ext uri="{BB962C8B-B14F-4D97-AF65-F5344CB8AC3E}">
        <p14:creationId xmlns:p14="http://schemas.microsoft.com/office/powerpoint/2010/main" val="137366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8200" y="2209800"/>
            <a:ext cx="5562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After completing this lesson you learned the following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connected via different pages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KEES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certain scenarios, specific actions must be taken to connect a resource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1600" y="1524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614065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2000" dirty="0">
              <a:solidFill>
                <a:schemeClr val="accent6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8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9"/>
          <p:cNvSpPr txBox="1">
            <a:spLocks/>
          </p:cNvSpPr>
          <p:nvPr/>
        </p:nvSpPr>
        <p:spPr>
          <a:xfrm>
            <a:off x="1371600" y="609600"/>
            <a:ext cx="73152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Wrap up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dirty="0"/>
              <a:t>After completing this </a:t>
            </a:r>
            <a:r>
              <a:rPr lang="en-US" sz="1900" dirty="0" smtClean="0"/>
              <a:t>course, </a:t>
            </a:r>
            <a:r>
              <a:rPr lang="en-US" sz="1900" dirty="0"/>
              <a:t>you are able to do the following using the Resource Databank pages </a:t>
            </a:r>
            <a:endParaRPr lang="en-US" sz="1900" dirty="0" smtClean="0"/>
          </a:p>
          <a:p>
            <a:pPr marL="0" indent="0">
              <a:buNone/>
            </a:pPr>
            <a:endParaRPr lang="en-US" sz="1900" dirty="0" smtClean="0"/>
          </a:p>
          <a:p>
            <a:r>
              <a:rPr lang="en-US" sz="1900" dirty="0" smtClean="0"/>
              <a:t>Search </a:t>
            </a:r>
            <a:r>
              <a:rPr lang="en-US" sz="1900" dirty="0"/>
              <a:t>and locate the Resource Databank for the appropriate </a:t>
            </a:r>
            <a:r>
              <a:rPr lang="en-US" sz="1900" dirty="0" smtClean="0"/>
              <a:t>resource </a:t>
            </a:r>
          </a:p>
          <a:p>
            <a:r>
              <a:rPr lang="en-US" sz="1900" dirty="0" smtClean="0"/>
              <a:t>Determine </a:t>
            </a:r>
            <a:r>
              <a:rPr lang="en-US" sz="1900" dirty="0"/>
              <a:t>if a resource is listed and information is </a:t>
            </a:r>
            <a:r>
              <a:rPr lang="en-US" sz="1900" dirty="0" smtClean="0"/>
              <a:t>accurate</a:t>
            </a:r>
          </a:p>
          <a:p>
            <a:r>
              <a:rPr lang="en-US" sz="1900" dirty="0" smtClean="0"/>
              <a:t>Request </a:t>
            </a:r>
            <a:r>
              <a:rPr lang="en-US" sz="1900" dirty="0"/>
              <a:t>the addition of a resource or a change of a resource’s information or </a:t>
            </a:r>
            <a:r>
              <a:rPr lang="en-US" sz="1900" dirty="0" smtClean="0"/>
              <a:t>status</a:t>
            </a:r>
          </a:p>
          <a:p>
            <a:r>
              <a:rPr lang="en-US" sz="1900" dirty="0" smtClean="0"/>
              <a:t>Connect </a:t>
            </a:r>
            <a:r>
              <a:rPr lang="en-US" sz="1900" dirty="0"/>
              <a:t>a resource to a consumer case in the context of working on a case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16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266"/>
                </a:solidFill>
                <a:latin typeface="Arial" pitchFamily="34" charset="0"/>
                <a:ea typeface="+mj-ea"/>
                <a:cs typeface="Arial" pitchFamily="34" charset="0"/>
              </a:rPr>
              <a:t>Medical Eligibility:  Resource Databank for Workers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00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KEES">
      <a:dk1>
        <a:sysClr val="windowText" lastClr="000000"/>
      </a:dk1>
      <a:lt1>
        <a:sysClr val="window" lastClr="FFFFFF"/>
      </a:lt1>
      <a:dk2>
        <a:srgbClr val="002266"/>
      </a:dk2>
      <a:lt2>
        <a:srgbClr val="FFFFFF"/>
      </a:lt2>
      <a:accent1>
        <a:srgbClr val="B8CEFF"/>
      </a:accent1>
      <a:accent2>
        <a:srgbClr val="FF0000"/>
      </a:accent2>
      <a:accent3>
        <a:srgbClr val="4A7EBB"/>
      </a:accent3>
      <a:accent4>
        <a:srgbClr val="002569"/>
      </a:accent4>
      <a:accent5>
        <a:srgbClr val="F1AD02"/>
      </a:accent5>
      <a:accent6>
        <a:srgbClr val="00194D"/>
      </a:accent6>
      <a:hlink>
        <a:srgbClr val="002569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65228B5867E142AAD4FAD89329406D" ma:contentTypeVersion="2" ma:contentTypeDescription="Create a new document." ma:contentTypeScope="" ma:versionID="2ac13020b1e0b4e274bf64483d34bd83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66a3ee767f26348ff65248085c503716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8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>1.0</_Version>
  </documentManagement>
</p:properties>
</file>

<file path=customXml/itemProps1.xml><?xml version="1.0" encoding="utf-8"?>
<ds:datastoreItem xmlns:ds="http://schemas.openxmlformats.org/officeDocument/2006/customXml" ds:itemID="{1AA4E4E2-E7BC-4530-8EA2-DDDBE27233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574A44-641E-4BE0-BA59-73ABA7A366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CD646DA-2C67-4501-BD98-458790918525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sharepoint/v3/field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3605</TotalTime>
  <Words>1756</Words>
  <Application>Microsoft Office PowerPoint</Application>
  <PresentationFormat>On-screen Show (4:3)</PresentationFormat>
  <Paragraphs>225</Paragraphs>
  <Slides>29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Medical Eligibility</vt:lpstr>
      <vt:lpstr>Medical Eligibility:  Resource Databank for Workers</vt:lpstr>
      <vt:lpstr>Medical Eligibility:  Resource Databank for Workers</vt:lpstr>
      <vt:lpstr>Medical Eligibility:  Resource Databank for Workers</vt:lpstr>
      <vt:lpstr>Medical Eligibility:  Resource Databank for Workers</vt:lpstr>
      <vt:lpstr>Medical Eligibility:  Resource Databank for Workers</vt:lpstr>
      <vt:lpstr>PowerPoint Presentation</vt:lpstr>
      <vt:lpstr>Medical Eligibility:  Resource Databank for Workers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Medical Eligibility:  Resource Databank for Workers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 McVicker</dc:creator>
  <cp:lastModifiedBy>jrozwick</cp:lastModifiedBy>
  <cp:revision>98</cp:revision>
  <dcterms:created xsi:type="dcterms:W3CDTF">2013-04-09T18:46:34Z</dcterms:created>
  <dcterms:modified xsi:type="dcterms:W3CDTF">2015-05-11T18:23:32Z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0x0101008665228B5867E142AAD4FAD89329406D</vt:lpwstr>
  </property>
</Properties>
</file>