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93"/>
  </p:notesMasterIdLst>
  <p:handoutMasterIdLst>
    <p:handoutMasterId r:id="rId94"/>
  </p:handoutMasterIdLst>
  <p:sldIdLst>
    <p:sldId id="256" r:id="rId5"/>
    <p:sldId id="340" r:id="rId6"/>
    <p:sldId id="261" r:id="rId7"/>
    <p:sldId id="323" r:id="rId8"/>
    <p:sldId id="324" r:id="rId9"/>
    <p:sldId id="342" r:id="rId10"/>
    <p:sldId id="333" r:id="rId11"/>
    <p:sldId id="453" r:id="rId12"/>
    <p:sldId id="344" r:id="rId13"/>
    <p:sldId id="345" r:id="rId14"/>
    <p:sldId id="318" r:id="rId15"/>
    <p:sldId id="319" r:id="rId16"/>
    <p:sldId id="326" r:id="rId17"/>
    <p:sldId id="320" r:id="rId18"/>
    <p:sldId id="454" r:id="rId19"/>
    <p:sldId id="327" r:id="rId20"/>
    <p:sldId id="455" r:id="rId21"/>
    <p:sldId id="456" r:id="rId22"/>
    <p:sldId id="321" r:id="rId23"/>
    <p:sldId id="322" r:id="rId24"/>
    <p:sldId id="479" r:id="rId25"/>
    <p:sldId id="480" r:id="rId26"/>
    <p:sldId id="481" r:id="rId27"/>
    <p:sldId id="328" r:id="rId28"/>
    <p:sldId id="457" r:id="rId29"/>
    <p:sldId id="458" r:id="rId30"/>
    <p:sldId id="330" r:id="rId31"/>
    <p:sldId id="459" r:id="rId32"/>
    <p:sldId id="460" r:id="rId33"/>
    <p:sldId id="332" r:id="rId34"/>
    <p:sldId id="461" r:id="rId35"/>
    <p:sldId id="266" r:id="rId36"/>
    <p:sldId id="336" r:id="rId37"/>
    <p:sldId id="339" r:id="rId38"/>
    <p:sldId id="334" r:id="rId39"/>
    <p:sldId id="268" r:id="rId40"/>
    <p:sldId id="270" r:id="rId41"/>
    <p:sldId id="462" r:id="rId42"/>
    <p:sldId id="272" r:id="rId43"/>
    <p:sldId id="274" r:id="rId44"/>
    <p:sldId id="463" r:id="rId45"/>
    <p:sldId id="464" r:id="rId46"/>
    <p:sldId id="348" r:id="rId47"/>
    <p:sldId id="469" r:id="rId48"/>
    <p:sldId id="470" r:id="rId49"/>
    <p:sldId id="466" r:id="rId50"/>
    <p:sldId id="467" r:id="rId51"/>
    <p:sldId id="393" r:id="rId52"/>
    <p:sldId id="471" r:id="rId53"/>
    <p:sldId id="394" r:id="rId54"/>
    <p:sldId id="382" r:id="rId55"/>
    <p:sldId id="390" r:id="rId56"/>
    <p:sldId id="398" r:id="rId57"/>
    <p:sldId id="392" r:id="rId58"/>
    <p:sldId id="405" r:id="rId59"/>
    <p:sldId id="408" r:id="rId60"/>
    <p:sldId id="472" r:id="rId61"/>
    <p:sldId id="402" r:id="rId62"/>
    <p:sldId id="396" r:id="rId63"/>
    <p:sldId id="409" r:id="rId64"/>
    <p:sldId id="338" r:id="rId65"/>
    <p:sldId id="337" r:id="rId66"/>
    <p:sldId id="259" r:id="rId67"/>
    <p:sldId id="412" r:id="rId68"/>
    <p:sldId id="279" r:id="rId69"/>
    <p:sldId id="367" r:id="rId70"/>
    <p:sldId id="370" r:id="rId71"/>
    <p:sldId id="372" r:id="rId72"/>
    <p:sldId id="476" r:id="rId73"/>
    <p:sldId id="477" r:id="rId74"/>
    <p:sldId id="430" r:id="rId75"/>
    <p:sldId id="431" r:id="rId76"/>
    <p:sldId id="432" r:id="rId77"/>
    <p:sldId id="433" r:id="rId78"/>
    <p:sldId id="436" r:id="rId79"/>
    <p:sldId id="437" r:id="rId80"/>
    <p:sldId id="439" r:id="rId81"/>
    <p:sldId id="478" r:id="rId82"/>
    <p:sldId id="442" r:id="rId83"/>
    <p:sldId id="450" r:id="rId84"/>
    <p:sldId id="443" r:id="rId85"/>
    <p:sldId id="446" r:id="rId86"/>
    <p:sldId id="473" r:id="rId87"/>
    <p:sldId id="474" r:id="rId88"/>
    <p:sldId id="447" r:id="rId89"/>
    <p:sldId id="449" r:id="rId90"/>
    <p:sldId id="475" r:id="rId91"/>
    <p:sldId id="452" r:id="rId9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athy Beck" initials="KB"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F1AD0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7389" autoAdjust="0"/>
  </p:normalViewPr>
  <p:slideViewPr>
    <p:cSldViewPr>
      <p:cViewPr>
        <p:scale>
          <a:sx n="70" d="100"/>
          <a:sy n="70" d="100"/>
        </p:scale>
        <p:origin x="-1234" y="-139"/>
      </p:cViewPr>
      <p:guideLst>
        <p:guide orient="horz" pos="2160"/>
        <p:guide pos="2880"/>
      </p:guideLst>
    </p:cSldViewPr>
  </p:slideViewPr>
  <p:notesTextViewPr>
    <p:cViewPr>
      <p:scale>
        <a:sx n="1" d="1"/>
        <a:sy n="1" d="1"/>
      </p:scale>
      <p:origin x="0" y="0"/>
    </p:cViewPr>
  </p:notesTextViewPr>
  <p:sorterViewPr>
    <p:cViewPr>
      <p:scale>
        <a:sx n="160" d="100"/>
        <a:sy n="160" d="100"/>
      </p:scale>
      <p:origin x="0" y="74632"/>
    </p:cViewPr>
  </p:sorterViewPr>
  <p:notesViewPr>
    <p:cSldViewPr>
      <p:cViewPr varScale="1">
        <p:scale>
          <a:sx n="84" d="100"/>
          <a:sy n="84" d="100"/>
        </p:scale>
        <p:origin x="-3132" y="-78"/>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slide" Target="slides/slide72.xml"/><Relationship Id="rId84" Type="http://schemas.openxmlformats.org/officeDocument/2006/relationships/slide" Target="slides/slide80.xml"/><Relationship Id="rId89" Type="http://schemas.openxmlformats.org/officeDocument/2006/relationships/slide" Target="slides/slide85.xml"/><Relationship Id="rId97" Type="http://schemas.openxmlformats.org/officeDocument/2006/relationships/viewProps" Target="viewProp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slide" Target="slides/slide75.xml"/><Relationship Id="rId87" Type="http://schemas.openxmlformats.org/officeDocument/2006/relationships/slide" Target="slides/slide83.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slide" Target="slides/slide78.xml"/><Relationship Id="rId90" Type="http://schemas.openxmlformats.org/officeDocument/2006/relationships/slide" Target="slides/slide86.xml"/><Relationship Id="rId95" Type="http://schemas.openxmlformats.org/officeDocument/2006/relationships/commentAuthors" Target="commentAuthor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notesMaster" Target="notesMasters/notesMaster1.xml"/><Relationship Id="rId98"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handoutMaster" Target="handoutMasters/handoutMaster1.xml"/><Relationship Id="rId9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9B6FC0B3-EDB5-4C9A-ABB0-587BC44C7B58}" type="datetimeFigureOut">
              <a:rPr lang="en-US" smtClean="0"/>
              <a:t>5/11/2015</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13A2F3D9-9975-4FC4-A10D-1E2651571839}" type="slidenum">
              <a:rPr lang="en-US" smtClean="0"/>
              <a:t>‹#›</a:t>
            </a:fld>
            <a:endParaRPr lang="en-US"/>
          </a:p>
        </p:txBody>
      </p:sp>
    </p:spTree>
    <p:extLst>
      <p:ext uri="{BB962C8B-B14F-4D97-AF65-F5344CB8AC3E}">
        <p14:creationId xmlns:p14="http://schemas.microsoft.com/office/powerpoint/2010/main" val="8709462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1E604E58-140D-4903-BC31-7723914A43DE}" type="datetimeFigureOut">
              <a:rPr lang="en-US" smtClean="0"/>
              <a:t>5/11/2015</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227D64EB-181A-4E2D-AC89-30FC576AD03E}" type="slidenum">
              <a:rPr lang="en-US" smtClean="0"/>
              <a:t>‹#›</a:t>
            </a:fld>
            <a:endParaRPr lang="en-US" dirty="0"/>
          </a:p>
        </p:txBody>
      </p:sp>
    </p:spTree>
    <p:extLst>
      <p:ext uri="{BB962C8B-B14F-4D97-AF65-F5344CB8AC3E}">
        <p14:creationId xmlns:p14="http://schemas.microsoft.com/office/powerpoint/2010/main" val="1562055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Welcome participants to the training session.</a:t>
            </a:r>
          </a:p>
          <a:p>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1</a:t>
            </a:fld>
            <a:endParaRPr lang="en-US" dirty="0"/>
          </a:p>
        </p:txBody>
      </p:sp>
    </p:spTree>
    <p:extLst>
      <p:ext uri="{BB962C8B-B14F-4D97-AF65-F5344CB8AC3E}">
        <p14:creationId xmlns:p14="http://schemas.microsoft.com/office/powerpoint/2010/main" val="40999146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2</a:t>
            </a:fld>
            <a:endParaRPr lang="en-US" dirty="0"/>
          </a:p>
        </p:txBody>
      </p:sp>
    </p:spTree>
    <p:extLst>
      <p:ext uri="{BB962C8B-B14F-4D97-AF65-F5344CB8AC3E}">
        <p14:creationId xmlns:p14="http://schemas.microsoft.com/office/powerpoint/2010/main" val="2571346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3</a:t>
            </a:fld>
            <a:endParaRPr lang="en-US" dirty="0"/>
          </a:p>
        </p:txBody>
      </p:sp>
    </p:spTree>
    <p:extLst>
      <p:ext uri="{BB962C8B-B14F-4D97-AF65-F5344CB8AC3E}">
        <p14:creationId xmlns:p14="http://schemas.microsoft.com/office/powerpoint/2010/main" val="12414248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five lessons in this course</a:t>
            </a:r>
          </a:p>
          <a:p>
            <a:pPr marL="232943" indent="-232943">
              <a:buAutoNum type="arabicPeriod"/>
            </a:pPr>
            <a:r>
              <a:rPr lang="en-US" dirty="0" smtClean="0"/>
              <a:t>Journal</a:t>
            </a:r>
          </a:p>
          <a:p>
            <a:pPr marL="232943" indent="-232943">
              <a:buAutoNum type="arabicPeriod"/>
            </a:pPr>
            <a:r>
              <a:rPr lang="en-US" dirty="0" smtClean="0"/>
              <a:t>Tasks</a:t>
            </a:r>
          </a:p>
          <a:p>
            <a:pPr marL="232943" indent="-232943">
              <a:buAutoNum type="arabicPeriod"/>
            </a:pPr>
            <a:r>
              <a:rPr lang="en-US" dirty="0" smtClean="0"/>
              <a:t>Contact Log</a:t>
            </a:r>
          </a:p>
          <a:p>
            <a:pPr marL="232943" indent="-232943">
              <a:buAutoNum type="arabicPeriod"/>
            </a:pPr>
            <a:r>
              <a:rPr lang="en-US" dirty="0" smtClean="0"/>
              <a:t>Logout</a:t>
            </a:r>
            <a:r>
              <a:rPr lang="en-US" baseline="0" dirty="0" smtClean="0"/>
              <a:t> </a:t>
            </a:r>
          </a:p>
          <a:p>
            <a:pPr marL="232943" indent="-232943">
              <a:buAutoNum type="arabicPeriod"/>
            </a:pPr>
            <a:r>
              <a:rPr lang="en-US" baseline="0" dirty="0" smtClean="0"/>
              <a:t>Help</a:t>
            </a: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4</a:t>
            </a:fld>
            <a:endParaRPr lang="en-US" dirty="0"/>
          </a:p>
        </p:txBody>
      </p:sp>
    </p:spTree>
    <p:extLst>
      <p:ext uri="{BB962C8B-B14F-4D97-AF65-F5344CB8AC3E}">
        <p14:creationId xmlns:p14="http://schemas.microsoft.com/office/powerpoint/2010/main" val="20857192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5</a:t>
            </a:fld>
            <a:endParaRPr lang="en-US" dirty="0"/>
          </a:p>
        </p:txBody>
      </p:sp>
    </p:spTree>
    <p:extLst>
      <p:ext uri="{BB962C8B-B14F-4D97-AF65-F5344CB8AC3E}">
        <p14:creationId xmlns:p14="http://schemas.microsoft.com/office/powerpoint/2010/main" val="11823562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Arial" panose="020B0604020202020204" pitchFamily="34" charset="0"/>
                <a:cs typeface="Arial" panose="020B0604020202020204" pitchFamily="34" charset="0"/>
              </a:rPr>
              <a:t>System generated journal entries are:</a:t>
            </a:r>
          </a:p>
          <a:p>
            <a:pPr marL="742950" lvl="1"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created based on certain actions</a:t>
            </a:r>
          </a:p>
          <a:p>
            <a:pPr marL="742950" lvl="1"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identified as either ‘Auto Logs’ or Batch Process’</a:t>
            </a:r>
          </a:p>
          <a:p>
            <a:pPr lvl="1"/>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User created manual journal entries are automatically identified by the user’s name and Worker ID.</a:t>
            </a:r>
          </a:p>
          <a:p>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Journals are always created within the context of a case.</a:t>
            </a:r>
          </a:p>
          <a:p>
            <a:endParaRPr lang="en-US" sz="18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227D64EB-181A-4E2D-AC89-30FC576AD03E}" type="slidenum">
              <a:rPr lang="en-US" smtClean="0"/>
              <a:t>6</a:t>
            </a:fld>
            <a:endParaRPr lang="en-US" dirty="0"/>
          </a:p>
        </p:txBody>
      </p:sp>
    </p:spTree>
    <p:extLst>
      <p:ext uri="{BB962C8B-B14F-4D97-AF65-F5344CB8AC3E}">
        <p14:creationId xmlns:p14="http://schemas.microsoft.com/office/powerpoint/2010/main" val="39574556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Arial" panose="020B0604020202020204" pitchFamily="34" charset="0"/>
                <a:cs typeface="Arial" panose="020B0604020202020204" pitchFamily="34" charset="0"/>
              </a:rPr>
              <a:t>An example of Auto Logs could be when the Review batch is run on a case and coverage is extended for another year.  An auto log will populate the Journal detailing this action</a:t>
            </a: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7</a:t>
            </a:fld>
            <a:endParaRPr lang="en-US" dirty="0"/>
          </a:p>
        </p:txBody>
      </p:sp>
    </p:spTree>
    <p:extLst>
      <p:ext uri="{BB962C8B-B14F-4D97-AF65-F5344CB8AC3E}">
        <p14:creationId xmlns:p14="http://schemas.microsoft.com/office/powerpoint/2010/main" val="11483613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8</a:t>
            </a:fld>
            <a:endParaRPr lang="en-US" dirty="0"/>
          </a:p>
        </p:txBody>
      </p:sp>
    </p:spTree>
    <p:extLst>
      <p:ext uri="{BB962C8B-B14F-4D97-AF65-F5344CB8AC3E}">
        <p14:creationId xmlns:p14="http://schemas.microsoft.com/office/powerpoint/2010/main" val="11483613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Journal List page will display the Case Name</a:t>
            </a:r>
            <a:r>
              <a:rPr lang="en-US" baseline="0" dirty="0" smtClean="0"/>
              <a:t> and Number at the top.</a:t>
            </a:r>
          </a:p>
          <a:p>
            <a:r>
              <a:rPr lang="en-US" baseline="0" dirty="0" smtClean="0"/>
              <a:t>The list can be sorted using the </a:t>
            </a:r>
            <a:r>
              <a:rPr lang="en-US" b="1" baseline="0" dirty="0" smtClean="0"/>
              <a:t>Sort By:</a:t>
            </a:r>
            <a:r>
              <a:rPr lang="en-US" b="0" baseline="0" dirty="0" smtClean="0"/>
              <a:t> drop-down menu</a:t>
            </a: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9</a:t>
            </a:fld>
            <a:endParaRPr lang="en-US" dirty="0"/>
          </a:p>
        </p:txBody>
      </p:sp>
    </p:spTree>
    <p:extLst>
      <p:ext uri="{BB962C8B-B14F-4D97-AF65-F5344CB8AC3E}">
        <p14:creationId xmlns:p14="http://schemas.microsoft.com/office/powerpoint/2010/main" val="23578263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10</a:t>
            </a:fld>
            <a:endParaRPr lang="en-US" dirty="0"/>
          </a:p>
        </p:txBody>
      </p:sp>
    </p:spTree>
    <p:extLst>
      <p:ext uri="{BB962C8B-B14F-4D97-AF65-F5344CB8AC3E}">
        <p14:creationId xmlns:p14="http://schemas.microsoft.com/office/powerpoint/2010/main" val="11492176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Non-Medical Journals will be IN</a:t>
            </a:r>
            <a:r>
              <a:rPr lang="en-US" baseline="0" dirty="0" smtClean="0"/>
              <a:t> Printed to Image Now by selecting the KEES DCF Non-Medical Application type with the Journaling Document Type.</a:t>
            </a: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11</a:t>
            </a:fld>
            <a:endParaRPr lang="en-US" dirty="0"/>
          </a:p>
        </p:txBody>
      </p:sp>
    </p:spTree>
    <p:extLst>
      <p:ext uri="{BB962C8B-B14F-4D97-AF65-F5344CB8AC3E}">
        <p14:creationId xmlns:p14="http://schemas.microsoft.com/office/powerpoint/2010/main" val="17917038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Arial" panose="020B0604020202020204" pitchFamily="34" charset="0"/>
                <a:cs typeface="Arial" panose="020B0604020202020204" pitchFamily="34" charset="0"/>
              </a:rPr>
              <a:t>The Journal pop-up will be pre-populated with the Worker Name, Worker ID,  Case</a:t>
            </a:r>
          </a:p>
          <a:p>
            <a:r>
              <a:rPr lang="en-US" sz="1200" dirty="0" smtClean="0">
                <a:latin typeface="Arial" panose="020B0604020202020204" pitchFamily="34" charset="0"/>
                <a:cs typeface="Arial" panose="020B0604020202020204" pitchFamily="34" charset="0"/>
              </a:rPr>
              <a:t>Number and Case Name.</a:t>
            </a:r>
          </a:p>
        </p:txBody>
      </p:sp>
      <p:sp>
        <p:nvSpPr>
          <p:cNvPr id="4" name="Slide Number Placeholder 3"/>
          <p:cNvSpPr>
            <a:spLocks noGrp="1"/>
          </p:cNvSpPr>
          <p:nvPr>
            <p:ph type="sldNum" sz="quarter" idx="10"/>
          </p:nvPr>
        </p:nvSpPr>
        <p:spPr/>
        <p:txBody>
          <a:bodyPr/>
          <a:lstStyle/>
          <a:p>
            <a:fld id="{227D64EB-181A-4E2D-AC89-30FC576AD03E}" type="slidenum">
              <a:rPr lang="en-US" smtClean="0"/>
              <a:t>12</a:t>
            </a:fld>
            <a:endParaRPr lang="en-US" dirty="0"/>
          </a:p>
        </p:txBody>
      </p:sp>
    </p:spTree>
    <p:extLst>
      <p:ext uri="{BB962C8B-B14F-4D97-AF65-F5344CB8AC3E}">
        <p14:creationId xmlns:p14="http://schemas.microsoft.com/office/powerpoint/2010/main" val="31021071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13</a:t>
            </a:fld>
            <a:endParaRPr lang="en-US" dirty="0"/>
          </a:p>
        </p:txBody>
      </p:sp>
    </p:spTree>
    <p:extLst>
      <p:ext uri="{BB962C8B-B14F-4D97-AF65-F5344CB8AC3E}">
        <p14:creationId xmlns:p14="http://schemas.microsoft.com/office/powerpoint/2010/main" val="22985537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smtClean="0">
              <a:latin typeface="Arial" panose="020B0604020202020204" pitchFamily="34" charset="0"/>
              <a:cs typeface="Arial" panose="020B0604020202020204" pitchFamily="34" charset="0"/>
            </a:endParaRPr>
          </a:p>
          <a:p>
            <a:endParaRPr lang="en-US" b="1" dirty="0" smtClean="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227D64EB-181A-4E2D-AC89-30FC576AD03E}" type="slidenum">
              <a:rPr lang="en-US" smtClean="0"/>
              <a:t>14</a:t>
            </a:fld>
            <a:endParaRPr lang="en-US" dirty="0"/>
          </a:p>
        </p:txBody>
      </p:sp>
    </p:spTree>
    <p:extLst>
      <p:ext uri="{BB962C8B-B14F-4D97-AF65-F5344CB8AC3E}">
        <p14:creationId xmlns:p14="http://schemas.microsoft.com/office/powerpoint/2010/main" val="39037550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Arial" panose="020B0604020202020204" pitchFamily="34" charset="0"/>
                <a:cs typeface="Arial" panose="020B0604020202020204" pitchFamily="34" charset="0"/>
              </a:rPr>
              <a:t>The</a:t>
            </a:r>
            <a:r>
              <a:rPr lang="en-US" baseline="0" dirty="0" smtClean="0">
                <a:latin typeface="Arial" panose="020B0604020202020204" pitchFamily="34" charset="0"/>
                <a:cs typeface="Arial" panose="020B0604020202020204" pitchFamily="34" charset="0"/>
              </a:rPr>
              <a:t> original text from the Long Description is visible above the text entry box</a:t>
            </a:r>
            <a:r>
              <a:rPr lang="en-US" dirty="0" smtClean="0">
                <a:latin typeface="Arial" panose="020B0604020202020204" pitchFamily="34" charset="0"/>
                <a:cs typeface="Arial" panose="020B0604020202020204" pitchFamily="34" charset="0"/>
              </a:rPr>
              <a:t>.</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Arial" panose="020B0604020202020204" pitchFamily="34" charset="0"/>
                <a:cs typeface="Arial" panose="020B0604020202020204" pitchFamily="34" charset="0"/>
              </a:rPr>
              <a:t>The user can</a:t>
            </a:r>
            <a:r>
              <a:rPr lang="en-US" baseline="0" dirty="0" smtClean="0">
                <a:latin typeface="Arial" panose="020B0604020202020204" pitchFamily="34" charset="0"/>
                <a:cs typeface="Arial" panose="020B0604020202020204" pitchFamily="34" charset="0"/>
              </a:rPr>
              <a:t> make any necessary changes to the entry in the </a:t>
            </a:r>
            <a:r>
              <a:rPr lang="en-US" b="1" baseline="0" dirty="0" smtClean="0">
                <a:latin typeface="Arial" panose="020B0604020202020204" pitchFamily="34" charset="0"/>
                <a:cs typeface="Arial" panose="020B0604020202020204" pitchFamily="34" charset="0"/>
              </a:rPr>
              <a:t>Edit</a:t>
            </a:r>
            <a:r>
              <a:rPr lang="en-US" b="0" baseline="0" dirty="0" smtClean="0">
                <a:latin typeface="Arial" panose="020B0604020202020204" pitchFamily="34" charset="0"/>
                <a:cs typeface="Arial" panose="020B0604020202020204" pitchFamily="34" charset="0"/>
              </a:rPr>
              <a:t> box.  After completing the entry click Save to return to the Journal List page.</a:t>
            </a: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15</a:t>
            </a:fld>
            <a:endParaRPr lang="en-US" dirty="0"/>
          </a:p>
        </p:txBody>
      </p:sp>
    </p:spTree>
    <p:extLst>
      <p:ext uri="{BB962C8B-B14F-4D97-AF65-F5344CB8AC3E}">
        <p14:creationId xmlns:p14="http://schemas.microsoft.com/office/powerpoint/2010/main" val="39657780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a:t>
            </a:r>
            <a:r>
              <a:rPr lang="en-US" baseline="0" dirty="0" smtClean="0"/>
              <a:t> append means to add additional verbiage to an existing entry.  The user will be unable to alter the existing entry’s verbiage</a:t>
            </a: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16</a:t>
            </a:fld>
            <a:endParaRPr lang="en-US" dirty="0"/>
          </a:p>
        </p:txBody>
      </p:sp>
    </p:spTree>
    <p:extLst>
      <p:ext uri="{BB962C8B-B14F-4D97-AF65-F5344CB8AC3E}">
        <p14:creationId xmlns:p14="http://schemas.microsoft.com/office/powerpoint/2010/main" val="28002939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smtClean="0">
              <a:latin typeface="Arial" panose="020B0604020202020204" pitchFamily="34" charset="0"/>
              <a:cs typeface="Arial" panose="020B0604020202020204" pitchFamily="34" charset="0"/>
            </a:endParaRPr>
          </a:p>
          <a:p>
            <a:endParaRPr lang="en-US" b="1" dirty="0" smtClean="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227D64EB-181A-4E2D-AC89-30FC576AD03E}" type="slidenum">
              <a:rPr lang="en-US" smtClean="0"/>
              <a:t>17</a:t>
            </a:fld>
            <a:endParaRPr lang="en-US" dirty="0"/>
          </a:p>
        </p:txBody>
      </p:sp>
    </p:spTree>
    <p:extLst>
      <p:ext uri="{BB962C8B-B14F-4D97-AF65-F5344CB8AC3E}">
        <p14:creationId xmlns:p14="http://schemas.microsoft.com/office/powerpoint/2010/main" val="39037550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Arial" panose="020B0604020202020204" pitchFamily="34" charset="0"/>
                <a:cs typeface="Arial" panose="020B0604020202020204" pitchFamily="34" charset="0"/>
              </a:rPr>
              <a:t>The user can</a:t>
            </a:r>
            <a:r>
              <a:rPr lang="en-US" baseline="0" dirty="0" smtClean="0">
                <a:latin typeface="Arial" panose="020B0604020202020204" pitchFamily="34" charset="0"/>
                <a:cs typeface="Arial" panose="020B0604020202020204" pitchFamily="34" charset="0"/>
              </a:rPr>
              <a:t> add any necessary information to the entry in the </a:t>
            </a:r>
            <a:r>
              <a:rPr lang="en-US" b="1" baseline="0" dirty="0" smtClean="0">
                <a:latin typeface="Arial" panose="020B0604020202020204" pitchFamily="34" charset="0"/>
                <a:cs typeface="Arial" panose="020B0604020202020204" pitchFamily="34" charset="0"/>
              </a:rPr>
              <a:t>Append</a:t>
            </a:r>
            <a:r>
              <a:rPr lang="en-US" b="0" baseline="0" dirty="0" smtClean="0">
                <a:latin typeface="Arial" panose="020B0604020202020204" pitchFamily="34" charset="0"/>
                <a:cs typeface="Arial" panose="020B0604020202020204" pitchFamily="34" charset="0"/>
              </a:rPr>
              <a:t> box.  After completing the entry click Save to return to the Journal List page.</a:t>
            </a:r>
            <a:endParaRPr lang="en-US" b="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NOTE:</a:t>
            </a:r>
            <a:r>
              <a:rPr lang="en-US" dirty="0" smtClean="0"/>
              <a:t> Once the entry is saved, a pushpin displays to the right of the entry to notate the entry was appended.</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18</a:t>
            </a:fld>
            <a:endParaRPr lang="en-US" dirty="0"/>
          </a:p>
        </p:txBody>
      </p:sp>
    </p:spTree>
    <p:extLst>
      <p:ext uri="{BB962C8B-B14F-4D97-AF65-F5344CB8AC3E}">
        <p14:creationId xmlns:p14="http://schemas.microsoft.com/office/powerpoint/2010/main" val="39657780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19</a:t>
            </a:fld>
            <a:endParaRPr lang="en-US" dirty="0"/>
          </a:p>
        </p:txBody>
      </p:sp>
    </p:spTree>
    <p:extLst>
      <p:ext uri="{BB962C8B-B14F-4D97-AF65-F5344CB8AC3E}">
        <p14:creationId xmlns:p14="http://schemas.microsoft.com/office/powerpoint/2010/main" val="41155453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20</a:t>
            </a:fld>
            <a:endParaRPr lang="en-US" dirty="0"/>
          </a:p>
        </p:txBody>
      </p:sp>
    </p:spTree>
    <p:extLst>
      <p:ext uri="{BB962C8B-B14F-4D97-AF65-F5344CB8AC3E}">
        <p14:creationId xmlns:p14="http://schemas.microsoft.com/office/powerpoint/2010/main" val="40278839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21</a:t>
            </a:fld>
            <a:endParaRPr lang="en-US" dirty="0"/>
          </a:p>
        </p:txBody>
      </p:sp>
    </p:spTree>
    <p:extLst>
      <p:ext uri="{BB962C8B-B14F-4D97-AF65-F5344CB8AC3E}">
        <p14:creationId xmlns:p14="http://schemas.microsoft.com/office/powerpoint/2010/main" val="40278839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Enter why the entry is being suppressed in the </a:t>
            </a:r>
            <a:r>
              <a:rPr lang="en-US" b="1" dirty="0" smtClean="0">
                <a:latin typeface="Arial" panose="020B0604020202020204" pitchFamily="34" charset="0"/>
                <a:cs typeface="Arial" panose="020B0604020202020204" pitchFamily="34" charset="0"/>
              </a:rPr>
              <a:t>Suppress</a:t>
            </a:r>
            <a:r>
              <a:rPr lang="en-US" dirty="0" smtClean="0">
                <a:latin typeface="Arial" panose="020B0604020202020204" pitchFamily="34" charset="0"/>
                <a:cs typeface="Arial" panose="020B0604020202020204" pitchFamily="34" charset="0"/>
              </a:rPr>
              <a:t> text box.</a:t>
            </a: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Review the Narrative </a:t>
            </a:r>
          </a:p>
          <a:p>
            <a:pPr marL="742950" lvl="1"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Click the Save button to save the entry</a:t>
            </a:r>
          </a:p>
          <a:p>
            <a:pPr marL="742950" lvl="1"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Click the Cancel button to cancel the entry and return to the Journal List page</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22</a:t>
            </a:fld>
            <a:endParaRPr lang="en-US" dirty="0"/>
          </a:p>
        </p:txBody>
      </p:sp>
    </p:spTree>
    <p:extLst>
      <p:ext uri="{BB962C8B-B14F-4D97-AF65-F5344CB8AC3E}">
        <p14:creationId xmlns:p14="http://schemas.microsoft.com/office/powerpoint/2010/main" val="39657780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To view a suppressed journal</a:t>
            </a:r>
            <a:r>
              <a:rPr lang="en-US" baseline="0" dirty="0" smtClean="0"/>
              <a:t> entry:</a:t>
            </a: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Select the checkbox to the left of the entry to view.</a:t>
            </a: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Click the </a:t>
            </a:r>
            <a:r>
              <a:rPr lang="en-US" b="1" dirty="0" smtClean="0">
                <a:latin typeface="Arial" panose="020B0604020202020204" pitchFamily="34" charset="0"/>
                <a:cs typeface="Arial" panose="020B0604020202020204" pitchFamily="34" charset="0"/>
              </a:rPr>
              <a:t>Suppress</a:t>
            </a:r>
            <a:r>
              <a:rPr lang="en-US" dirty="0" smtClean="0">
                <a:latin typeface="Arial" panose="020B0604020202020204" pitchFamily="34" charset="0"/>
                <a:cs typeface="Arial" panose="020B0604020202020204" pitchFamily="34" charset="0"/>
              </a:rPr>
              <a:t> button to open the </a:t>
            </a:r>
            <a:r>
              <a:rPr lang="en-US" b="1" dirty="0" smtClean="0">
                <a:latin typeface="Arial" panose="020B0604020202020204" pitchFamily="34" charset="0"/>
                <a:cs typeface="Arial" panose="020B0604020202020204" pitchFamily="34" charset="0"/>
              </a:rPr>
              <a:t>Journal Entry </a:t>
            </a:r>
            <a:r>
              <a:rPr lang="en-US" dirty="0" smtClean="0">
                <a:latin typeface="Arial" panose="020B0604020202020204" pitchFamily="34" charset="0"/>
                <a:cs typeface="Arial" panose="020B0604020202020204" pitchFamily="34" charset="0"/>
              </a:rPr>
              <a:t>page.</a:t>
            </a: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The Suppressed information displays.</a:t>
            </a: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Click the Save button, if</a:t>
            </a:r>
            <a:r>
              <a:rPr lang="en-US" baseline="0" dirty="0" smtClean="0">
                <a:latin typeface="Arial" panose="020B0604020202020204" pitchFamily="34" charset="0"/>
                <a:cs typeface="Arial" panose="020B0604020202020204" pitchFamily="34" charset="0"/>
              </a:rPr>
              <a:t> adding additional information to the suppressed entry reason.</a:t>
            </a:r>
            <a:endParaRPr lang="en-US"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Click the Cancel button if no changes were</a:t>
            </a:r>
            <a:r>
              <a:rPr lang="en-US" baseline="0" dirty="0" smtClean="0">
                <a:latin typeface="Arial" panose="020B0604020202020204" pitchFamily="34" charset="0"/>
                <a:cs typeface="Arial" panose="020B0604020202020204" pitchFamily="34" charset="0"/>
              </a:rPr>
              <a:t> made</a:t>
            </a:r>
            <a:r>
              <a:rPr lang="en-US" dirty="0" smtClean="0">
                <a:latin typeface="Arial" panose="020B0604020202020204" pitchFamily="34" charset="0"/>
                <a:cs typeface="Arial" panose="020B0604020202020204" pitchFamily="34" charset="0"/>
              </a:rPr>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23</a:t>
            </a:fld>
            <a:endParaRPr lang="en-US" dirty="0"/>
          </a:p>
        </p:txBody>
      </p:sp>
    </p:spTree>
    <p:extLst>
      <p:ext uri="{BB962C8B-B14F-4D97-AF65-F5344CB8AC3E}">
        <p14:creationId xmlns:p14="http://schemas.microsoft.com/office/powerpoint/2010/main" val="39657780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Arial" panose="020B0604020202020204" pitchFamily="34" charset="0"/>
                <a:cs typeface="Arial" panose="020B0604020202020204" pitchFamily="34" charset="0"/>
              </a:rPr>
              <a:t>Journal entries can be copied if the information applies to more than one case and it does not violate HIPPA.</a:t>
            </a:r>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24</a:t>
            </a:fld>
            <a:endParaRPr lang="en-US" dirty="0"/>
          </a:p>
        </p:txBody>
      </p:sp>
    </p:spTree>
    <p:extLst>
      <p:ext uri="{BB962C8B-B14F-4D97-AF65-F5344CB8AC3E}">
        <p14:creationId xmlns:p14="http://schemas.microsoft.com/office/powerpoint/2010/main" val="12905921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Arial" panose="020B0604020202020204" pitchFamily="34" charset="0"/>
                <a:cs typeface="Arial" panose="020B0604020202020204" pitchFamily="34" charset="0"/>
              </a:rPr>
              <a:t>NOTE:  </a:t>
            </a:r>
            <a:r>
              <a:rPr lang="en-US" dirty="0" smtClean="0">
                <a:latin typeface="Arial" panose="020B0604020202020204" pitchFamily="34" charset="0"/>
                <a:cs typeface="Arial" panose="020B0604020202020204" pitchFamily="34" charset="0"/>
              </a:rPr>
              <a:t>PPS staff may use the copy feature when processing a sibling group of children placed in foster care and the entry is needed for each case.</a:t>
            </a:r>
          </a:p>
          <a:p>
            <a:endParaRPr lang="en-US" b="1" dirty="0" smtClean="0">
              <a:latin typeface="Arial" panose="020B0604020202020204" pitchFamily="34" charset="0"/>
              <a:cs typeface="Arial" panose="020B0604020202020204" pitchFamily="34" charset="0"/>
            </a:endParaRPr>
          </a:p>
          <a:p>
            <a:endParaRPr lang="en-US" b="1" dirty="0" smtClean="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227D64EB-181A-4E2D-AC89-30FC576AD03E}" type="slidenum">
              <a:rPr lang="en-US" smtClean="0"/>
              <a:t>25</a:t>
            </a:fld>
            <a:endParaRPr lang="en-US" dirty="0"/>
          </a:p>
        </p:txBody>
      </p:sp>
    </p:spTree>
    <p:extLst>
      <p:ext uri="{BB962C8B-B14F-4D97-AF65-F5344CB8AC3E}">
        <p14:creationId xmlns:p14="http://schemas.microsoft.com/office/powerpoint/2010/main" val="39037550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Arial" panose="020B0604020202020204" pitchFamily="34" charset="0"/>
                <a:cs typeface="Arial" panose="020B0604020202020204" pitchFamily="34" charset="0"/>
              </a:rPr>
              <a:t>After</a:t>
            </a:r>
            <a:r>
              <a:rPr lang="en-US" baseline="0" dirty="0" smtClean="0">
                <a:latin typeface="Arial" panose="020B0604020202020204" pitchFamily="34" charset="0"/>
                <a:cs typeface="Arial" panose="020B0604020202020204" pitchFamily="34" charset="0"/>
              </a:rPr>
              <a:t> clicking Copy the window will close.  The user can verify the entry has been duplicated on the case entered by accessing the Journal list for that case.</a:t>
            </a: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26</a:t>
            </a:fld>
            <a:endParaRPr lang="en-US" dirty="0"/>
          </a:p>
        </p:txBody>
      </p:sp>
    </p:spTree>
    <p:extLst>
      <p:ext uri="{BB962C8B-B14F-4D97-AF65-F5344CB8AC3E}">
        <p14:creationId xmlns:p14="http://schemas.microsoft.com/office/powerpoint/2010/main" val="39657780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Transferring journal</a:t>
            </a:r>
            <a:r>
              <a:rPr lang="en-US" baseline="0" dirty="0" smtClean="0"/>
              <a:t> entries is NOT the same as copying.  </a:t>
            </a:r>
          </a:p>
          <a:p>
            <a:r>
              <a:rPr lang="en-US" dirty="0" smtClean="0"/>
              <a:t>If a journal entry is mistakenly entered</a:t>
            </a:r>
            <a:r>
              <a:rPr lang="en-US" baseline="0" dirty="0" smtClean="0"/>
              <a:t> on the wrong case, the user could use the transfer feature to move the entry to the appropriate case.</a:t>
            </a: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27</a:t>
            </a:fld>
            <a:endParaRPr lang="en-US" dirty="0"/>
          </a:p>
        </p:txBody>
      </p:sp>
    </p:spTree>
    <p:extLst>
      <p:ext uri="{BB962C8B-B14F-4D97-AF65-F5344CB8AC3E}">
        <p14:creationId xmlns:p14="http://schemas.microsoft.com/office/powerpoint/2010/main" val="35916141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smtClean="0">
              <a:latin typeface="Arial" panose="020B0604020202020204" pitchFamily="34" charset="0"/>
              <a:cs typeface="Arial" panose="020B0604020202020204" pitchFamily="34" charset="0"/>
            </a:endParaRPr>
          </a:p>
          <a:p>
            <a:endParaRPr lang="en-US" b="1" dirty="0" smtClean="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227D64EB-181A-4E2D-AC89-30FC576AD03E}" type="slidenum">
              <a:rPr lang="en-US" smtClean="0"/>
              <a:t>28</a:t>
            </a:fld>
            <a:endParaRPr lang="en-US" dirty="0"/>
          </a:p>
        </p:txBody>
      </p:sp>
    </p:spTree>
    <p:extLst>
      <p:ext uri="{BB962C8B-B14F-4D97-AF65-F5344CB8AC3E}">
        <p14:creationId xmlns:p14="http://schemas.microsoft.com/office/powerpoint/2010/main" val="39037550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Arial" panose="020B0604020202020204" pitchFamily="34" charset="0"/>
                <a:cs typeface="Arial" panose="020B0604020202020204" pitchFamily="34" charset="0"/>
              </a:rPr>
              <a:t>After</a:t>
            </a:r>
            <a:r>
              <a:rPr lang="en-US" baseline="0" dirty="0" smtClean="0">
                <a:latin typeface="Arial" panose="020B0604020202020204" pitchFamily="34" charset="0"/>
                <a:cs typeface="Arial" panose="020B0604020202020204" pitchFamily="34" charset="0"/>
              </a:rPr>
              <a:t> clicking Transfer the window will close.  The user can verify the entry has been removed from the journal list page after closing the window and clicking </a:t>
            </a:r>
            <a:r>
              <a:rPr lang="en-US" b="0" baseline="0" dirty="0" smtClean="0">
                <a:latin typeface="Arial" panose="020B0604020202020204" pitchFamily="34" charset="0"/>
                <a:cs typeface="Arial" panose="020B0604020202020204" pitchFamily="34" charset="0"/>
              </a:rPr>
              <a:t>Journal to open the List page again.  To verify the entry appears </a:t>
            </a:r>
            <a:r>
              <a:rPr lang="en-US" baseline="0" dirty="0" smtClean="0">
                <a:latin typeface="Arial" panose="020B0604020202020204" pitchFamily="34" charset="0"/>
                <a:cs typeface="Arial" panose="020B0604020202020204" pitchFamily="34" charset="0"/>
              </a:rPr>
              <a:t>on the new case access the Journal list for that case.</a:t>
            </a: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29</a:t>
            </a:fld>
            <a:endParaRPr lang="en-US" dirty="0"/>
          </a:p>
        </p:txBody>
      </p:sp>
    </p:spTree>
    <p:extLst>
      <p:ext uri="{BB962C8B-B14F-4D97-AF65-F5344CB8AC3E}">
        <p14:creationId xmlns:p14="http://schemas.microsoft.com/office/powerpoint/2010/main" val="39657780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30</a:t>
            </a:fld>
            <a:endParaRPr lang="en-US" dirty="0"/>
          </a:p>
        </p:txBody>
      </p:sp>
    </p:spTree>
    <p:extLst>
      <p:ext uri="{BB962C8B-B14F-4D97-AF65-F5344CB8AC3E}">
        <p14:creationId xmlns:p14="http://schemas.microsoft.com/office/powerpoint/2010/main" val="42017491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 typeface="Arial" panose="020B0604020202020204" pitchFamily="34" charset="0"/>
              <a:buChar char="•"/>
            </a:pPr>
            <a:r>
              <a:rPr lang="en-US" dirty="0" smtClean="0">
                <a:latin typeface="Arial" panose="020B0604020202020204" pitchFamily="34" charset="0"/>
                <a:cs typeface="Arial" panose="020B0604020202020204" pitchFamily="34" charset="0"/>
              </a:rPr>
              <a:t>The File Download window will appear.  Select </a:t>
            </a:r>
            <a:r>
              <a:rPr lang="en-US" b="1" dirty="0" smtClean="0">
                <a:latin typeface="Arial" panose="020B0604020202020204" pitchFamily="34" charset="0"/>
                <a:cs typeface="Arial" panose="020B0604020202020204" pitchFamily="34" charset="0"/>
              </a:rPr>
              <a:t>Open, Save or Cancel.</a:t>
            </a:r>
          </a:p>
          <a:p>
            <a:pPr marL="628650" lvl="1" indent="-171450">
              <a:buFont typeface="Arial" panose="020B0604020202020204" pitchFamily="34" charset="0"/>
              <a:buChar char="•"/>
            </a:pPr>
            <a:r>
              <a:rPr lang="en-US" dirty="0" smtClean="0">
                <a:latin typeface="Arial" panose="020B0604020202020204" pitchFamily="34" charset="0"/>
                <a:cs typeface="Arial" panose="020B0604020202020204" pitchFamily="34" charset="0"/>
              </a:rPr>
              <a:t>Once you have selected open or save the user can choose the print function.</a:t>
            </a:r>
          </a:p>
          <a:p>
            <a:endParaRPr lang="en-US" b="1" dirty="0" smtClean="0">
              <a:latin typeface="Arial" panose="020B0604020202020204" pitchFamily="34" charset="0"/>
              <a:cs typeface="Arial" panose="020B0604020202020204" pitchFamily="34" charset="0"/>
            </a:endParaRPr>
          </a:p>
          <a:p>
            <a:endParaRPr lang="en-US" b="1" dirty="0" smtClean="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227D64EB-181A-4E2D-AC89-30FC576AD03E}" type="slidenum">
              <a:rPr lang="en-US" smtClean="0"/>
              <a:t>31</a:t>
            </a:fld>
            <a:endParaRPr lang="en-US" dirty="0"/>
          </a:p>
        </p:txBody>
      </p:sp>
    </p:spTree>
    <p:extLst>
      <p:ext uri="{BB962C8B-B14F-4D97-AF65-F5344CB8AC3E}">
        <p14:creationId xmlns:p14="http://schemas.microsoft.com/office/powerpoint/2010/main" val="39037550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32</a:t>
            </a:fld>
            <a:endParaRPr lang="en-US" dirty="0"/>
          </a:p>
        </p:txBody>
      </p:sp>
    </p:spTree>
    <p:extLst>
      <p:ext uri="{BB962C8B-B14F-4D97-AF65-F5344CB8AC3E}">
        <p14:creationId xmlns:p14="http://schemas.microsoft.com/office/powerpoint/2010/main" val="959211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33</a:t>
            </a:fld>
            <a:endParaRPr lang="en-US" dirty="0"/>
          </a:p>
        </p:txBody>
      </p:sp>
    </p:spTree>
    <p:extLst>
      <p:ext uri="{BB962C8B-B14F-4D97-AF65-F5344CB8AC3E}">
        <p14:creationId xmlns:p14="http://schemas.microsoft.com/office/powerpoint/2010/main" val="11149176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34</a:t>
            </a:fld>
            <a:endParaRPr lang="en-US" dirty="0"/>
          </a:p>
        </p:txBody>
      </p:sp>
    </p:spTree>
    <p:extLst>
      <p:ext uri="{BB962C8B-B14F-4D97-AF65-F5344CB8AC3E}">
        <p14:creationId xmlns:p14="http://schemas.microsoft.com/office/powerpoint/2010/main" val="79959494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35</a:t>
            </a:fld>
            <a:endParaRPr lang="en-US" dirty="0"/>
          </a:p>
        </p:txBody>
      </p:sp>
    </p:spTree>
    <p:extLst>
      <p:ext uri="{BB962C8B-B14F-4D97-AF65-F5344CB8AC3E}">
        <p14:creationId xmlns:p14="http://schemas.microsoft.com/office/powerpoint/2010/main" val="128980107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Arial" panose="020B0604020202020204" pitchFamily="34" charset="0"/>
                <a:cs typeface="Arial" panose="020B0604020202020204" pitchFamily="34" charset="0"/>
              </a:rPr>
              <a:t>Queue</a:t>
            </a:r>
            <a:r>
              <a:rPr lang="en-US" dirty="0" smtClean="0">
                <a:latin typeface="Arial" panose="020B0604020202020204" pitchFamily="34" charset="0"/>
                <a:cs typeface="Arial" panose="020B0604020202020204" pitchFamily="34" charset="0"/>
              </a:rPr>
              <a:t>- A series of tasks assigned according to the type of work completed.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DCF- Queue- Your team color (i.e.-</a:t>
            </a:r>
            <a:r>
              <a:rPr lang="en-US" baseline="0" dirty="0" smtClean="0"/>
              <a:t> Red/Green/Purple)</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36</a:t>
            </a:fld>
            <a:endParaRPr lang="en-US"/>
          </a:p>
        </p:txBody>
      </p:sp>
    </p:spTree>
    <p:extLst>
      <p:ext uri="{BB962C8B-B14F-4D97-AF65-F5344CB8AC3E}">
        <p14:creationId xmlns:p14="http://schemas.microsoft.com/office/powerpoint/2010/main" val="426834057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37</a:t>
            </a:fld>
            <a:endParaRPr lang="en-US"/>
          </a:p>
        </p:txBody>
      </p:sp>
    </p:spTree>
    <p:extLst>
      <p:ext uri="{BB962C8B-B14F-4D97-AF65-F5344CB8AC3E}">
        <p14:creationId xmlns:p14="http://schemas.microsoft.com/office/powerpoint/2010/main" val="158388116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38</a:t>
            </a:fld>
            <a:endParaRPr lang="en-US"/>
          </a:p>
        </p:txBody>
      </p:sp>
    </p:spTree>
    <p:extLst>
      <p:ext uri="{BB962C8B-B14F-4D97-AF65-F5344CB8AC3E}">
        <p14:creationId xmlns:p14="http://schemas.microsoft.com/office/powerpoint/2010/main" val="158388116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smtClean="0">
                <a:latin typeface="Arial" pitchFamily="34" charset="0"/>
                <a:cs typeface="Arial" pitchFamily="34" charset="0"/>
              </a:rPr>
              <a:t>Available Filters: </a:t>
            </a:r>
          </a:p>
          <a:p>
            <a:r>
              <a:rPr lang="en-US" sz="1400" dirty="0" smtClean="0">
                <a:latin typeface="Arial" pitchFamily="34" charset="0"/>
                <a:cs typeface="Arial" pitchFamily="34" charset="0"/>
              </a:rPr>
              <a:t>Region, Location, Queue, Task, Review Due, Worker, Priority, Status, Status Reason, Contact Type, Case Number, Case Name, Date Range, Date Type, App ID and Assigned to Me</a:t>
            </a:r>
            <a:endParaRPr lang="en-US" sz="1400"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227D64EB-181A-4E2D-AC89-30FC576AD03E}" type="slidenum">
              <a:rPr lang="en-US" smtClean="0"/>
              <a:t>39</a:t>
            </a:fld>
            <a:endParaRPr lang="en-US"/>
          </a:p>
        </p:txBody>
      </p:sp>
    </p:spTree>
    <p:extLst>
      <p:ext uri="{BB962C8B-B14F-4D97-AF65-F5344CB8AC3E}">
        <p14:creationId xmlns:p14="http://schemas.microsoft.com/office/powerpoint/2010/main" val="234598321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8027" indent="-178027" defTabSz="949478">
              <a:buFont typeface="Arial" pitchFamily="34" charset="0"/>
              <a:buChar char="•"/>
              <a:defRPr/>
            </a:pPr>
            <a:r>
              <a:rPr lang="en-US" baseline="0" dirty="0" smtClean="0"/>
              <a:t>It is a shared page between the agencies. As a result, some columns may not pertain to your agency and or business process.</a:t>
            </a:r>
          </a:p>
          <a:p>
            <a:pPr marL="178027" indent="-178027" defTabSz="949478">
              <a:buFont typeface="Arial" pitchFamily="34" charset="0"/>
              <a:buChar char="•"/>
              <a:defRPr/>
            </a:pPr>
            <a:r>
              <a:rPr lang="en-US" baseline="0" dirty="0" smtClean="0"/>
              <a:t>The Search Results Summary can be sorted by the caret associated to each column header.  The image above is sorted by the Rec’d Date column.</a:t>
            </a:r>
          </a:p>
        </p:txBody>
      </p:sp>
      <p:sp>
        <p:nvSpPr>
          <p:cNvPr id="4" name="Slide Number Placeholder 3"/>
          <p:cNvSpPr>
            <a:spLocks noGrp="1"/>
          </p:cNvSpPr>
          <p:nvPr>
            <p:ph type="sldNum" sz="quarter" idx="10"/>
          </p:nvPr>
        </p:nvSpPr>
        <p:spPr/>
        <p:txBody>
          <a:bodyPr/>
          <a:lstStyle/>
          <a:p>
            <a:fld id="{227D64EB-181A-4E2D-AC89-30FC576AD03E}" type="slidenum">
              <a:rPr lang="en-US" smtClean="0"/>
              <a:t>40</a:t>
            </a:fld>
            <a:endParaRPr lang="en-US"/>
          </a:p>
        </p:txBody>
      </p:sp>
    </p:spTree>
    <p:extLst>
      <p:ext uri="{BB962C8B-B14F-4D97-AF65-F5344CB8AC3E}">
        <p14:creationId xmlns:p14="http://schemas.microsoft.com/office/powerpoint/2010/main" val="307388907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lang="en-US" dirty="0" smtClean="0">
                <a:latin typeface="Arial" panose="020B0604020202020204" pitchFamily="34" charset="0"/>
                <a:cs typeface="Arial" panose="020B0604020202020204" pitchFamily="34" charset="0"/>
              </a:rPr>
              <a:t>Task Management is accessed within the context of a case.</a:t>
            </a:r>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41</a:t>
            </a:fld>
            <a:endParaRPr lang="en-US"/>
          </a:p>
        </p:txBody>
      </p:sp>
    </p:spTree>
    <p:extLst>
      <p:ext uri="{BB962C8B-B14F-4D97-AF65-F5344CB8AC3E}">
        <p14:creationId xmlns:p14="http://schemas.microsoft.com/office/powerpoint/2010/main" val="14852011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42</a:t>
            </a:fld>
            <a:endParaRPr lang="en-US"/>
          </a:p>
        </p:txBody>
      </p:sp>
    </p:spTree>
    <p:extLst>
      <p:ext uri="{BB962C8B-B14F-4D97-AF65-F5344CB8AC3E}">
        <p14:creationId xmlns:p14="http://schemas.microsoft.com/office/powerpoint/2010/main" val="324173548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itchFamily="34" charset="0"/>
              <a:buNone/>
            </a:pPr>
            <a:r>
              <a:rPr lang="en-US" b="0" dirty="0" smtClean="0"/>
              <a:t>Manual Task-No</a:t>
            </a:r>
            <a:r>
              <a:rPr lang="en-US" b="0" baseline="0" dirty="0" smtClean="0"/>
              <a:t> Case will only be used in rare instances.  It could be used when a task is needed, but the case has not yet been registered.</a:t>
            </a:r>
          </a:p>
          <a:p>
            <a:pPr marL="0" indent="0">
              <a:buFont typeface="Arial" pitchFamily="34" charset="0"/>
              <a:buNone/>
            </a:pPr>
            <a:r>
              <a:rPr lang="en-US" b="0" baseline="0" dirty="0" smtClean="0"/>
              <a:t>Staff will almost always add a task within the context of a case.</a:t>
            </a:r>
            <a:endParaRPr lang="en-US" b="0" dirty="0"/>
          </a:p>
        </p:txBody>
      </p:sp>
      <p:sp>
        <p:nvSpPr>
          <p:cNvPr id="4" name="Slide Number Placeholder 3"/>
          <p:cNvSpPr>
            <a:spLocks noGrp="1"/>
          </p:cNvSpPr>
          <p:nvPr>
            <p:ph type="sldNum" sz="quarter" idx="10"/>
          </p:nvPr>
        </p:nvSpPr>
        <p:spPr/>
        <p:txBody>
          <a:bodyPr/>
          <a:lstStyle/>
          <a:p>
            <a:fld id="{227D64EB-181A-4E2D-AC89-30FC576AD03E}" type="slidenum">
              <a:rPr lang="en-US" smtClean="0"/>
              <a:t>43</a:t>
            </a:fld>
            <a:endParaRPr lang="en-US"/>
          </a:p>
        </p:txBody>
      </p:sp>
    </p:spTree>
    <p:extLst>
      <p:ext uri="{BB962C8B-B14F-4D97-AF65-F5344CB8AC3E}">
        <p14:creationId xmlns:p14="http://schemas.microsoft.com/office/powerpoint/2010/main" val="285718504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itchFamily="34" charset="0"/>
              <a:buNone/>
            </a:pPr>
            <a:r>
              <a:rPr lang="en-US" b="0" dirty="0" smtClean="0"/>
              <a:t>When creating a manual task, the user has the option to set a priority.  The priorities</a:t>
            </a:r>
            <a:r>
              <a:rPr lang="en-US" b="0" baseline="0" dirty="0" smtClean="0"/>
              <a:t> include:  Accelerated, Expedited, KDHE-Passive Review, None, Urgent Need.</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US" b="1" dirty="0" smtClean="0">
              <a:latin typeface="Arial" panose="020B0604020202020204" pitchFamily="34" charset="0"/>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b="1" dirty="0" smtClean="0">
                <a:latin typeface="Arial" panose="020B0604020202020204" pitchFamily="34" charset="0"/>
                <a:cs typeface="Arial" panose="020B0604020202020204" pitchFamily="34" charset="0"/>
              </a:rPr>
              <a:t>Due Date </a:t>
            </a:r>
            <a:r>
              <a:rPr lang="en-US" dirty="0" smtClean="0">
                <a:latin typeface="Arial" panose="020B0604020202020204" pitchFamily="34" charset="0"/>
                <a:cs typeface="Arial" panose="020B0604020202020204" pitchFamily="34" charset="0"/>
              </a:rPr>
              <a:t>is required using current policy. Application = 30 days; all other 10 days.</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b="1" u="none" dirty="0" smtClean="0">
                <a:latin typeface="Arial" panose="020B0604020202020204" pitchFamily="34" charset="0"/>
                <a:cs typeface="Arial" panose="020B0604020202020204" pitchFamily="34" charset="0"/>
              </a:rPr>
              <a:t>Task Detail </a:t>
            </a:r>
            <a:r>
              <a:rPr lang="en-US" dirty="0" smtClean="0">
                <a:latin typeface="Arial" panose="020B0604020202020204" pitchFamily="34" charset="0"/>
                <a:cs typeface="Arial" panose="020B0604020202020204" pitchFamily="34" charset="0"/>
              </a:rPr>
              <a:t>is where you would enter the KAECSES ID# to link to a non-medical case.</a:t>
            </a:r>
          </a:p>
          <a:p>
            <a:pPr marL="0" indent="0">
              <a:buFont typeface="Arial" pitchFamily="34" charset="0"/>
              <a:buNone/>
            </a:pPr>
            <a:endParaRPr lang="en-US" b="0" dirty="0"/>
          </a:p>
        </p:txBody>
      </p:sp>
      <p:sp>
        <p:nvSpPr>
          <p:cNvPr id="4" name="Slide Number Placeholder 3"/>
          <p:cNvSpPr>
            <a:spLocks noGrp="1"/>
          </p:cNvSpPr>
          <p:nvPr>
            <p:ph type="sldNum" sz="quarter" idx="10"/>
          </p:nvPr>
        </p:nvSpPr>
        <p:spPr/>
        <p:txBody>
          <a:bodyPr/>
          <a:lstStyle/>
          <a:p>
            <a:fld id="{227D64EB-181A-4E2D-AC89-30FC576AD03E}" type="slidenum">
              <a:rPr lang="en-US" smtClean="0"/>
              <a:t>44</a:t>
            </a:fld>
            <a:endParaRPr lang="en-US"/>
          </a:p>
        </p:txBody>
      </p:sp>
    </p:spTree>
    <p:extLst>
      <p:ext uri="{BB962C8B-B14F-4D97-AF65-F5344CB8AC3E}">
        <p14:creationId xmlns:p14="http://schemas.microsoft.com/office/powerpoint/2010/main" val="285718504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all fields have been completed:</a:t>
            </a:r>
          </a:p>
          <a:p>
            <a:pPr marL="171450" indent="-171450">
              <a:buFont typeface="Arial" panose="020B0604020202020204" pitchFamily="34" charset="0"/>
              <a:buChar char="•"/>
            </a:pPr>
            <a:r>
              <a:rPr lang="en-US" dirty="0" smtClean="0"/>
              <a:t>Check</a:t>
            </a:r>
            <a:r>
              <a:rPr lang="en-US" baseline="0" dirty="0" smtClean="0"/>
              <a:t> Spelling</a:t>
            </a:r>
          </a:p>
          <a:p>
            <a:pPr marL="171450" indent="-171450">
              <a:buFont typeface="Arial" panose="020B0604020202020204" pitchFamily="34" charset="0"/>
              <a:buChar char="•"/>
            </a:pPr>
            <a:r>
              <a:rPr lang="en-US" baseline="0" dirty="0" smtClean="0"/>
              <a:t>Click Save and Continue</a:t>
            </a: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46</a:t>
            </a:fld>
            <a:endParaRPr lang="en-US" dirty="0"/>
          </a:p>
        </p:txBody>
      </p:sp>
    </p:spTree>
    <p:extLst>
      <p:ext uri="{BB962C8B-B14F-4D97-AF65-F5344CB8AC3E}">
        <p14:creationId xmlns:p14="http://schemas.microsoft.com/office/powerpoint/2010/main" val="74149275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Arial" panose="020B0604020202020204" pitchFamily="34" charset="0"/>
                <a:cs typeface="Arial" panose="020B0604020202020204" pitchFamily="34" charset="0"/>
              </a:rPr>
              <a:t>In creating future tasks:</a:t>
            </a:r>
          </a:p>
          <a:p>
            <a:pPr marL="742950" lvl="1"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Received Date: Use the date the information was received .</a:t>
            </a:r>
          </a:p>
          <a:p>
            <a:pPr marL="742950" lvl="1"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Due Date: Use the date when you want to take action on the case.</a:t>
            </a:r>
          </a:p>
          <a:p>
            <a:pPr marL="742950" lvl="1" indent="-285750">
              <a:buFont typeface="Arial" panose="020B0604020202020204" pitchFamily="34" charset="0"/>
              <a:buChar char="•"/>
            </a:pPr>
            <a:endParaRPr lang="en-US" dirty="0" smtClean="0">
              <a:latin typeface="Arial" panose="020B0604020202020204" pitchFamily="34" charset="0"/>
              <a:cs typeface="Arial" panose="020B0604020202020204" pitchFamily="34" charset="0"/>
            </a:endParaRPr>
          </a:p>
          <a:p>
            <a:pPr marL="0" lvl="0" indent="0">
              <a:buFont typeface="Arial" panose="020B0604020202020204" pitchFamily="34" charset="0"/>
              <a:buNone/>
            </a:pPr>
            <a:r>
              <a:rPr lang="en-US" dirty="0" smtClean="0">
                <a:latin typeface="Arial" panose="020B0604020202020204" pitchFamily="34" charset="0"/>
                <a:cs typeface="Arial" panose="020B0604020202020204" pitchFamily="34" charset="0"/>
              </a:rPr>
              <a:t>Now</a:t>
            </a:r>
            <a:r>
              <a:rPr lang="en-US" baseline="0" dirty="0" smtClean="0">
                <a:latin typeface="Arial" panose="020B0604020202020204" pitchFamily="34" charset="0"/>
                <a:cs typeface="Arial" panose="020B0604020202020204" pitchFamily="34" charset="0"/>
              </a:rPr>
              <a:t> that we’ve learned how to Add Tasks, we’ll walk through how to claim a task.</a:t>
            </a:r>
            <a:endParaRPr lang="en-US" dirty="0" smtClean="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47</a:t>
            </a:fld>
            <a:endParaRPr lang="en-US"/>
          </a:p>
        </p:txBody>
      </p:sp>
    </p:spTree>
    <p:extLst>
      <p:ext uri="{BB962C8B-B14F-4D97-AF65-F5344CB8AC3E}">
        <p14:creationId xmlns:p14="http://schemas.microsoft.com/office/powerpoint/2010/main" val="225118872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Next</a:t>
            </a:r>
            <a:r>
              <a:rPr lang="en-US" baseline="0" dirty="0" smtClean="0"/>
              <a:t> will show you how to claim a task from the Task Detail window.</a:t>
            </a:r>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48</a:t>
            </a:fld>
            <a:endParaRPr lang="en-US"/>
          </a:p>
        </p:txBody>
      </p:sp>
    </p:spTree>
    <p:extLst>
      <p:ext uri="{BB962C8B-B14F-4D97-AF65-F5344CB8AC3E}">
        <p14:creationId xmlns:p14="http://schemas.microsoft.com/office/powerpoint/2010/main" val="109804478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Next we will show you how to claim a task within</a:t>
            </a:r>
            <a:r>
              <a:rPr lang="en-US" baseline="0" dirty="0" smtClean="0"/>
              <a:t> the context of a case, from the Task Management window.</a:t>
            </a: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49</a:t>
            </a:fld>
            <a:endParaRPr lang="en-US"/>
          </a:p>
        </p:txBody>
      </p:sp>
    </p:spTree>
    <p:extLst>
      <p:ext uri="{BB962C8B-B14F-4D97-AF65-F5344CB8AC3E}">
        <p14:creationId xmlns:p14="http://schemas.microsoft.com/office/powerpoint/2010/main" val="109804478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Arial" panose="020B0604020202020204" pitchFamily="34" charset="0"/>
                <a:cs typeface="Arial" panose="020B0604020202020204" pitchFamily="34" charset="0"/>
              </a:rPr>
              <a:t>Occasionally when you claim a task from the Task Details page, and there are other tasks associated with that case those will be assigned to you as well.</a:t>
            </a:r>
          </a:p>
          <a:p>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You will have to release each one of them if they should not be assigned to you.</a:t>
            </a:r>
          </a:p>
          <a:p>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Releasing a task can be done from the Task </a:t>
            </a:r>
            <a:r>
              <a:rPr lang="en-US" dirty="0" err="1" smtClean="0">
                <a:latin typeface="Arial" panose="020B0604020202020204" pitchFamily="34" charset="0"/>
                <a:cs typeface="Arial" panose="020B0604020202020204" pitchFamily="34" charset="0"/>
              </a:rPr>
              <a:t>Portlet</a:t>
            </a:r>
            <a:r>
              <a:rPr lang="en-US" dirty="0" smtClean="0">
                <a:latin typeface="Arial" panose="020B0604020202020204" pitchFamily="34" charset="0"/>
                <a:cs typeface="Arial" panose="020B0604020202020204" pitchFamily="34" charset="0"/>
              </a:rPr>
              <a:t> on the home page, the Task Management page, or Task Inventory page by filtering by “assigned to me”. </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227D64EB-181A-4E2D-AC89-30FC576AD03E}" type="slidenum">
              <a:rPr lang="en-US" smtClean="0"/>
              <a:t>50</a:t>
            </a:fld>
            <a:endParaRPr lang="en-US" dirty="0"/>
          </a:p>
        </p:txBody>
      </p:sp>
    </p:spTree>
    <p:extLst>
      <p:ext uri="{BB962C8B-B14F-4D97-AF65-F5344CB8AC3E}">
        <p14:creationId xmlns:p14="http://schemas.microsoft.com/office/powerpoint/2010/main" val="164967226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Arial" panose="020B0604020202020204" pitchFamily="34" charset="0"/>
                <a:cs typeface="Arial" panose="020B0604020202020204" pitchFamily="34" charset="0"/>
              </a:rPr>
              <a:t>Queue will be either PPS or EES team colors.</a:t>
            </a: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51</a:t>
            </a:fld>
            <a:endParaRPr lang="en-US"/>
          </a:p>
        </p:txBody>
      </p:sp>
    </p:spTree>
    <p:extLst>
      <p:ext uri="{BB962C8B-B14F-4D97-AF65-F5344CB8AC3E}">
        <p14:creationId xmlns:p14="http://schemas.microsoft.com/office/powerpoint/2010/main" val="357546143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53</a:t>
            </a:fld>
            <a:endParaRPr lang="en-US"/>
          </a:p>
        </p:txBody>
      </p:sp>
    </p:spTree>
    <p:extLst>
      <p:ext uri="{BB962C8B-B14F-4D97-AF65-F5344CB8AC3E}">
        <p14:creationId xmlns:p14="http://schemas.microsoft.com/office/powerpoint/2010/main" val="218158848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dirty="0" smtClean="0">
                <a:latin typeface="Arial" panose="020B0604020202020204" pitchFamily="34" charset="0"/>
                <a:cs typeface="Arial" panose="020B0604020202020204" pitchFamily="34" charset="0"/>
              </a:rPr>
              <a:t>When an application belongs to a worker in the same office the task can be assigned to a worker in a different office.</a:t>
            </a:r>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55</a:t>
            </a:fld>
            <a:endParaRPr lang="en-US" dirty="0"/>
          </a:p>
        </p:txBody>
      </p:sp>
    </p:spTree>
    <p:extLst>
      <p:ext uri="{BB962C8B-B14F-4D97-AF65-F5344CB8AC3E}">
        <p14:creationId xmlns:p14="http://schemas.microsoft.com/office/powerpoint/2010/main" val="358739254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smtClean="0"/>
              <a:t>The Reassign Tasks page will appear after clicking Reassign.</a:t>
            </a: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56</a:t>
            </a:fld>
            <a:endParaRPr lang="en-US" dirty="0"/>
          </a:p>
        </p:txBody>
      </p:sp>
    </p:spTree>
    <p:extLst>
      <p:ext uri="{BB962C8B-B14F-4D97-AF65-F5344CB8AC3E}">
        <p14:creationId xmlns:p14="http://schemas.microsoft.com/office/powerpoint/2010/main" val="325369996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Arial" panose="020B0604020202020204" pitchFamily="34" charset="0"/>
                <a:cs typeface="Arial" panose="020B0604020202020204" pitchFamily="34" charset="0"/>
              </a:rPr>
              <a:t>Clicking the Save and Continue button will return you to the Task Inventory page.</a:t>
            </a:r>
          </a:p>
          <a:p>
            <a:endParaRPr lang="en-US" sz="1200"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57</a:t>
            </a:fld>
            <a:endParaRPr lang="en-US" dirty="0"/>
          </a:p>
        </p:txBody>
      </p:sp>
    </p:spTree>
    <p:extLst>
      <p:ext uri="{BB962C8B-B14F-4D97-AF65-F5344CB8AC3E}">
        <p14:creationId xmlns:p14="http://schemas.microsoft.com/office/powerpoint/2010/main" val="325369996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latin typeface="Arial" panose="020B0604020202020204" pitchFamily="34" charset="0"/>
                <a:cs typeface="Arial" panose="020B0604020202020204" pitchFamily="34" charset="0"/>
              </a:rPr>
              <a:t>The</a:t>
            </a:r>
            <a:r>
              <a:rPr lang="en-US" b="0" baseline="0" dirty="0" smtClean="0">
                <a:latin typeface="Arial" panose="020B0604020202020204" pitchFamily="34" charset="0"/>
                <a:cs typeface="Arial" panose="020B0604020202020204" pitchFamily="34" charset="0"/>
              </a:rPr>
              <a:t> definitions of the status reasons may vary between agencies and may be repurposed based on business needs.</a:t>
            </a:r>
          </a:p>
          <a:p>
            <a:pPr marL="0" marR="0" lvl="1"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Arial" panose="020B0604020202020204" pitchFamily="34" charset="0"/>
                <a:cs typeface="Arial" panose="020B0604020202020204" pitchFamily="34" charset="0"/>
              </a:rPr>
              <a:t>PPS</a:t>
            </a:r>
            <a:r>
              <a:rPr lang="en-US" dirty="0" smtClean="0">
                <a:latin typeface="Arial" panose="020B0604020202020204" pitchFamily="34" charset="0"/>
                <a:cs typeface="Arial" panose="020B0604020202020204" pitchFamily="34" charset="0"/>
              </a:rPr>
              <a:t> will not select Pending as a status reason</a:t>
            </a:r>
          </a:p>
          <a:p>
            <a:endParaRPr lang="en-US" b="0" dirty="0" smtClean="0">
              <a:latin typeface="Arial" panose="020B0604020202020204" pitchFamily="34" charset="0"/>
              <a:cs typeface="Arial" panose="020B0604020202020204" pitchFamily="34" charset="0"/>
            </a:endParaRPr>
          </a:p>
          <a:p>
            <a:r>
              <a:rPr lang="en-US" b="1" dirty="0" smtClean="0">
                <a:latin typeface="Arial" panose="020B0604020202020204" pitchFamily="34" charset="0"/>
                <a:cs typeface="Arial" panose="020B0604020202020204" pitchFamily="34" charset="0"/>
              </a:rPr>
              <a:t>Complete</a:t>
            </a:r>
            <a:r>
              <a:rPr lang="en-US" dirty="0" smtClean="0">
                <a:latin typeface="Arial" panose="020B0604020202020204" pitchFamily="34" charset="0"/>
                <a:cs typeface="Arial" panose="020B0604020202020204" pitchFamily="34" charset="0"/>
              </a:rPr>
              <a:t> button will appear if the status is ‘assigned’. </a:t>
            </a:r>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58</a:t>
            </a:fld>
            <a:endParaRPr lang="en-US" dirty="0"/>
          </a:p>
        </p:txBody>
      </p:sp>
    </p:spTree>
    <p:extLst>
      <p:ext uri="{BB962C8B-B14F-4D97-AF65-F5344CB8AC3E}">
        <p14:creationId xmlns:p14="http://schemas.microsoft.com/office/powerpoint/2010/main" val="404320313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it is determined that all</a:t>
            </a:r>
            <a:r>
              <a:rPr lang="en-US" baseline="0" dirty="0" smtClean="0"/>
              <a:t> action necessary has been taken on a task and it is ready to completed.  The user MUST complete a task from the Task Details page.</a:t>
            </a: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59</a:t>
            </a:fld>
            <a:endParaRPr lang="en-US" dirty="0"/>
          </a:p>
        </p:txBody>
      </p:sp>
    </p:spTree>
    <p:extLst>
      <p:ext uri="{BB962C8B-B14F-4D97-AF65-F5344CB8AC3E}">
        <p14:creationId xmlns:p14="http://schemas.microsoft.com/office/powerpoint/2010/main" val="5854152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When the task is voided the system will change the status to Rejected. </a:t>
            </a:r>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60</a:t>
            </a:fld>
            <a:endParaRPr lang="en-US" dirty="0"/>
          </a:p>
        </p:txBody>
      </p:sp>
    </p:spTree>
    <p:extLst>
      <p:ext uri="{BB962C8B-B14F-4D97-AF65-F5344CB8AC3E}">
        <p14:creationId xmlns:p14="http://schemas.microsoft.com/office/powerpoint/2010/main" val="281560527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61</a:t>
            </a:fld>
            <a:endParaRPr lang="en-US"/>
          </a:p>
        </p:txBody>
      </p:sp>
    </p:spTree>
    <p:extLst>
      <p:ext uri="{BB962C8B-B14F-4D97-AF65-F5344CB8AC3E}">
        <p14:creationId xmlns:p14="http://schemas.microsoft.com/office/powerpoint/2010/main" val="9592112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Next we will discuss Contact Log.</a:t>
            </a: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62</a:t>
            </a:fld>
            <a:endParaRPr lang="en-US"/>
          </a:p>
        </p:txBody>
      </p:sp>
    </p:spTree>
    <p:extLst>
      <p:ext uri="{BB962C8B-B14F-4D97-AF65-F5344CB8AC3E}">
        <p14:creationId xmlns:p14="http://schemas.microsoft.com/office/powerpoint/2010/main" val="251474556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63</a:t>
            </a:fld>
            <a:endParaRPr lang="en-US"/>
          </a:p>
        </p:txBody>
      </p:sp>
    </p:spTree>
    <p:extLst>
      <p:ext uri="{BB962C8B-B14F-4D97-AF65-F5344CB8AC3E}">
        <p14:creationId xmlns:p14="http://schemas.microsoft.com/office/powerpoint/2010/main" val="295368266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Arial" panose="020B0604020202020204" pitchFamily="34" charset="0"/>
                <a:cs typeface="Arial" panose="020B0604020202020204" pitchFamily="34" charset="0"/>
              </a:rPr>
              <a:t>NOTE:  DCF will </a:t>
            </a:r>
            <a:r>
              <a:rPr lang="en-US" baseline="0" dirty="0" smtClean="0">
                <a:latin typeface="Arial" panose="020B0604020202020204" pitchFamily="34" charset="0"/>
                <a:cs typeface="Arial" panose="020B0604020202020204" pitchFamily="34" charset="0"/>
              </a:rPr>
              <a:t>use the Contact Log in communicating to the Clearinghouse.  The BPM Tracker will continue to be used for other </a:t>
            </a:r>
            <a:r>
              <a:rPr lang="en-US" baseline="0" smtClean="0">
                <a:latin typeface="Arial" panose="020B0604020202020204" pitchFamily="34" charset="0"/>
                <a:cs typeface="Arial" panose="020B0604020202020204" pitchFamily="34" charset="0"/>
              </a:rPr>
              <a:t>processes.</a:t>
            </a:r>
          </a:p>
          <a:p>
            <a:pPr marL="0" marR="0" indent="0" algn="l" defTabSz="914400" rtl="0" eaLnBrk="1" fontAlgn="auto" latinLnBrk="0" hangingPunct="1">
              <a:lnSpc>
                <a:spcPct val="100000"/>
              </a:lnSpc>
              <a:spcBef>
                <a:spcPts val="0"/>
              </a:spcBef>
              <a:spcAft>
                <a:spcPts val="0"/>
              </a:spcAft>
              <a:buClrTx/>
              <a:buSzTx/>
              <a:buFontTx/>
              <a:buNone/>
              <a:tabLst/>
              <a:defRPr/>
            </a:pPr>
            <a:r>
              <a:rPr lang="en-US" smtClean="0">
                <a:latin typeface="Arial" panose="020B0604020202020204" pitchFamily="34" charset="0"/>
                <a:cs typeface="Arial" panose="020B0604020202020204" pitchFamily="34" charset="0"/>
              </a:rPr>
              <a:t>In </a:t>
            </a:r>
            <a:r>
              <a:rPr lang="en-US" dirty="0" smtClean="0">
                <a:latin typeface="Arial" panose="020B0604020202020204" pitchFamily="34" charset="0"/>
                <a:cs typeface="Arial" panose="020B0604020202020204" pitchFamily="34" charset="0"/>
              </a:rPr>
              <a:t>order to understand how the Contact Log will assist users in their daily job, we will first familiarize ourselves with the fields of the Contact Log.  </a:t>
            </a:r>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64</a:t>
            </a:fld>
            <a:endParaRPr lang="en-US"/>
          </a:p>
        </p:txBody>
      </p:sp>
    </p:spTree>
    <p:extLst>
      <p:ext uri="{BB962C8B-B14F-4D97-AF65-F5344CB8AC3E}">
        <p14:creationId xmlns:p14="http://schemas.microsoft.com/office/powerpoint/2010/main" val="110698867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Within</a:t>
            </a:r>
            <a:r>
              <a:rPr lang="en-US" baseline="0" dirty="0" smtClean="0"/>
              <a:t> the context of a case the Contact Log Entry window displays with the Case Number and Person pre-populated.</a:t>
            </a:r>
          </a:p>
          <a:p>
            <a:r>
              <a:rPr lang="en-US" baseline="0" dirty="0" smtClean="0"/>
              <a:t>Outside of the context of a case the Contact Log Entry window displays with no case information.</a:t>
            </a: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65</a:t>
            </a:fld>
            <a:endParaRPr lang="en-US"/>
          </a:p>
        </p:txBody>
      </p:sp>
    </p:spTree>
    <p:extLst>
      <p:ext uri="{BB962C8B-B14F-4D97-AF65-F5344CB8AC3E}">
        <p14:creationId xmlns:p14="http://schemas.microsoft.com/office/powerpoint/2010/main" val="250264856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a:t>
            </a:r>
            <a:r>
              <a:rPr lang="en-US" baseline="0" dirty="0" smtClean="0"/>
              <a:t> creating a contact log, Contact Type, Contacted By, Agency, Category and Contact Reason are required fields.  The user should enter any known information, even if not required.</a:t>
            </a:r>
            <a:endParaRPr lang="en-US" dirty="0" smtClean="0"/>
          </a:p>
          <a:p>
            <a:endParaRPr lang="en-US" dirty="0" smtClean="0"/>
          </a:p>
          <a:p>
            <a:r>
              <a:rPr lang="en-US" dirty="0" smtClean="0"/>
              <a:t>If a</a:t>
            </a:r>
            <a:r>
              <a:rPr lang="en-US" baseline="0" dirty="0" smtClean="0"/>
              <a:t> contact log is not created within the context of a case, the </a:t>
            </a:r>
            <a:r>
              <a:rPr lang="en-US" b="1" baseline="0" dirty="0" smtClean="0"/>
              <a:t>Person Search </a:t>
            </a:r>
            <a:r>
              <a:rPr lang="en-US" baseline="0" dirty="0" smtClean="0"/>
              <a:t>page will display after entering the </a:t>
            </a:r>
            <a:r>
              <a:rPr lang="en-US" b="1" baseline="0" dirty="0" smtClean="0"/>
              <a:t>Case Number</a:t>
            </a:r>
            <a:r>
              <a:rPr lang="en-US" baseline="0" dirty="0" smtClean="0"/>
              <a:t> and clicking </a:t>
            </a:r>
            <a:r>
              <a:rPr lang="en-US" b="1" baseline="0" dirty="0" smtClean="0"/>
              <a:t>Select</a:t>
            </a:r>
            <a:r>
              <a:rPr lang="en-US" b="0" baseline="0" dirty="0" smtClean="0"/>
              <a:t>.</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If there is more than one person on the case, a list of case persons will be visible under the Person drop-down.  </a:t>
            </a:r>
          </a:p>
          <a:p>
            <a:endParaRPr lang="en-US" b="0" baseline="0" dirty="0" smtClean="0"/>
          </a:p>
          <a:p>
            <a:endParaRPr lang="en-US" b="0" baseline="0" dirty="0" smtClean="0"/>
          </a:p>
          <a:p>
            <a:endParaRPr lang="en-US" b="1" dirty="0"/>
          </a:p>
        </p:txBody>
      </p:sp>
      <p:sp>
        <p:nvSpPr>
          <p:cNvPr id="4" name="Slide Number Placeholder 3"/>
          <p:cNvSpPr>
            <a:spLocks noGrp="1"/>
          </p:cNvSpPr>
          <p:nvPr>
            <p:ph type="sldNum" sz="quarter" idx="10"/>
          </p:nvPr>
        </p:nvSpPr>
        <p:spPr/>
        <p:txBody>
          <a:bodyPr/>
          <a:lstStyle/>
          <a:p>
            <a:fld id="{227D64EB-181A-4E2D-AC89-30FC576AD03E}" type="slidenum">
              <a:rPr lang="en-US" smtClean="0"/>
              <a:t>66</a:t>
            </a:fld>
            <a:endParaRPr lang="en-US"/>
          </a:p>
        </p:txBody>
      </p:sp>
    </p:spTree>
    <p:extLst>
      <p:ext uri="{BB962C8B-B14F-4D97-AF65-F5344CB8AC3E}">
        <p14:creationId xmlns:p14="http://schemas.microsoft.com/office/powerpoint/2010/main" val="249008955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67</a:t>
            </a:fld>
            <a:endParaRPr lang="en-US" dirty="0"/>
          </a:p>
        </p:txBody>
      </p:sp>
    </p:spTree>
    <p:extLst>
      <p:ext uri="{BB962C8B-B14F-4D97-AF65-F5344CB8AC3E}">
        <p14:creationId xmlns:p14="http://schemas.microsoft.com/office/powerpoint/2010/main" val="202141784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68</a:t>
            </a:fld>
            <a:endParaRPr lang="en-US"/>
          </a:p>
        </p:txBody>
      </p:sp>
    </p:spTree>
    <p:extLst>
      <p:ext uri="{BB962C8B-B14F-4D97-AF65-F5344CB8AC3E}">
        <p14:creationId xmlns:p14="http://schemas.microsoft.com/office/powerpoint/2010/main" val="92171122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69</a:t>
            </a:fld>
            <a:endParaRPr lang="en-US"/>
          </a:p>
        </p:txBody>
      </p:sp>
    </p:spTree>
    <p:extLst>
      <p:ext uri="{BB962C8B-B14F-4D97-AF65-F5344CB8AC3E}">
        <p14:creationId xmlns:p14="http://schemas.microsoft.com/office/powerpoint/2010/main" val="92171122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Arial" panose="020B0604020202020204" pitchFamily="34" charset="0"/>
                <a:cs typeface="Arial" panose="020B0604020202020204" pitchFamily="34" charset="0"/>
              </a:rPr>
              <a:t>Contact Log Entries can create tasks.  The Location selection DCF or KDHE assists in routing the task to the appropriate Location and Agency.</a:t>
            </a:r>
          </a:p>
          <a:p>
            <a:r>
              <a:rPr lang="en-US" dirty="0" smtClean="0">
                <a:latin typeface="Arial" panose="020B0604020202020204" pitchFamily="34" charset="0"/>
                <a:cs typeface="Arial" panose="020B0604020202020204" pitchFamily="34" charset="0"/>
              </a:rPr>
              <a:t>By marking “Work Completed During Contact”, a task is generated and completed for the user so no task is entered in the Queue.</a:t>
            </a:r>
          </a:p>
          <a:p>
            <a:r>
              <a:rPr lang="en-US" dirty="0" smtClean="0">
                <a:latin typeface="Arial" panose="020B0604020202020204" pitchFamily="34" charset="0"/>
                <a:cs typeface="Arial" panose="020B0604020202020204" pitchFamily="34" charset="0"/>
              </a:rPr>
              <a:t>By</a:t>
            </a:r>
            <a:r>
              <a:rPr lang="en-US" baseline="0" dirty="0" smtClean="0">
                <a:latin typeface="Arial" panose="020B0604020202020204" pitchFamily="34" charset="0"/>
                <a:cs typeface="Arial" panose="020B0604020202020204" pitchFamily="34" charset="0"/>
              </a:rPr>
              <a:t> clicking </a:t>
            </a:r>
            <a:r>
              <a:rPr lang="en-US" b="1" baseline="0" dirty="0" smtClean="0">
                <a:latin typeface="Arial" panose="020B0604020202020204" pitchFamily="34" charset="0"/>
                <a:cs typeface="Arial" panose="020B0604020202020204" pitchFamily="34" charset="0"/>
              </a:rPr>
              <a:t>Add</a:t>
            </a:r>
            <a:r>
              <a:rPr lang="en-US" b="0" baseline="0" dirty="0" smtClean="0">
                <a:latin typeface="Arial" panose="020B0604020202020204" pitchFamily="34" charset="0"/>
                <a:cs typeface="Arial" panose="020B0604020202020204" pitchFamily="34" charset="0"/>
              </a:rPr>
              <a:t> the user can add an additional Agency, Category and Contact Reason to the log.</a:t>
            </a:r>
            <a:endParaRPr lang="en-US" dirty="0" smtClean="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70</a:t>
            </a:fld>
            <a:endParaRPr lang="en-US"/>
          </a:p>
        </p:txBody>
      </p:sp>
    </p:spTree>
    <p:extLst>
      <p:ext uri="{BB962C8B-B14F-4D97-AF65-F5344CB8AC3E}">
        <p14:creationId xmlns:p14="http://schemas.microsoft.com/office/powerpoint/2010/main" val="92171122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71</a:t>
            </a:fld>
            <a:endParaRPr lang="en-US"/>
          </a:p>
        </p:txBody>
      </p:sp>
    </p:spTree>
    <p:extLst>
      <p:ext uri="{BB962C8B-B14F-4D97-AF65-F5344CB8AC3E}">
        <p14:creationId xmlns:p14="http://schemas.microsoft.com/office/powerpoint/2010/main" val="356100031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Arial" panose="020B0604020202020204" pitchFamily="34" charset="0"/>
                <a:cs typeface="Arial" panose="020B0604020202020204" pitchFamily="34" charset="0"/>
              </a:rPr>
              <a:t>Now we will look at how to search for contact entries.</a:t>
            </a:r>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72</a:t>
            </a:fld>
            <a:endParaRPr lang="en-US" dirty="0"/>
          </a:p>
        </p:txBody>
      </p:sp>
    </p:spTree>
    <p:extLst>
      <p:ext uri="{BB962C8B-B14F-4D97-AF65-F5344CB8AC3E}">
        <p14:creationId xmlns:p14="http://schemas.microsoft.com/office/powerpoint/2010/main" val="362048330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Arial" panose="020B0604020202020204" pitchFamily="34" charset="0"/>
                <a:cs typeface="Arial" panose="020B0604020202020204" pitchFamily="34" charset="0"/>
              </a:rPr>
              <a:t>The Contact Log Search page is accessed through the </a:t>
            </a:r>
            <a:r>
              <a:rPr lang="en-US" b="1" dirty="0" smtClean="0">
                <a:latin typeface="Arial" panose="020B0604020202020204" pitchFamily="34" charset="0"/>
                <a:cs typeface="Arial" panose="020B0604020202020204" pitchFamily="34" charset="0"/>
              </a:rPr>
              <a:t>Admin Tools </a:t>
            </a:r>
            <a:r>
              <a:rPr lang="en-US" dirty="0" smtClean="0">
                <a:latin typeface="Arial" panose="020B0604020202020204" pitchFamily="34" charset="0"/>
                <a:cs typeface="Arial" panose="020B0604020202020204" pitchFamily="34" charset="0"/>
              </a:rPr>
              <a:t>on the Global Navigation bar.</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Click </a:t>
            </a:r>
            <a:r>
              <a:rPr lang="en-US" b="1" dirty="0" smtClean="0"/>
              <a:t>Contact Log </a:t>
            </a:r>
            <a:r>
              <a:rPr lang="en-US" dirty="0" smtClean="0"/>
              <a:t>in </a:t>
            </a:r>
            <a:r>
              <a:rPr lang="en-US" b="0" dirty="0" smtClean="0"/>
              <a:t>the Local Navigation </a:t>
            </a:r>
            <a:r>
              <a:rPr lang="en-US" dirty="0" smtClean="0"/>
              <a:t>bar</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a:t>
            </a:r>
            <a:r>
              <a:rPr lang="en-US" b="1" dirty="0" smtClean="0"/>
              <a:t>Contact Log Search </a:t>
            </a:r>
            <a:r>
              <a:rPr lang="en-US" dirty="0" smtClean="0"/>
              <a:t>page will display.</a:t>
            </a:r>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74</a:t>
            </a:fld>
            <a:endParaRPr lang="en-US" dirty="0"/>
          </a:p>
        </p:txBody>
      </p:sp>
    </p:spTree>
    <p:extLst>
      <p:ext uri="{BB962C8B-B14F-4D97-AF65-F5344CB8AC3E}">
        <p14:creationId xmlns:p14="http://schemas.microsoft.com/office/powerpoint/2010/main" val="134164212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75</a:t>
            </a:fld>
            <a:endParaRPr lang="en-US"/>
          </a:p>
        </p:txBody>
      </p:sp>
    </p:spTree>
    <p:extLst>
      <p:ext uri="{BB962C8B-B14F-4D97-AF65-F5344CB8AC3E}">
        <p14:creationId xmlns:p14="http://schemas.microsoft.com/office/powerpoint/2010/main" val="34557632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Arial" panose="020B0604020202020204" pitchFamily="34" charset="0"/>
                <a:cs typeface="Arial" panose="020B0604020202020204" pitchFamily="34" charset="0"/>
              </a:rPr>
              <a:t>The Contact Reason and Date Range fields can be used to</a:t>
            </a:r>
            <a:r>
              <a:rPr lang="en-US" baseline="0" dirty="0" smtClean="0">
                <a:latin typeface="Arial" panose="020B0604020202020204" pitchFamily="34" charset="0"/>
                <a:cs typeface="Arial" panose="020B0604020202020204" pitchFamily="34" charset="0"/>
              </a:rPr>
              <a:t> limit the search results</a:t>
            </a:r>
            <a:r>
              <a:rPr lang="en-US" dirty="0" smtClean="0">
                <a:latin typeface="Arial" panose="020B0604020202020204" pitchFamily="34" charset="0"/>
                <a:cs typeface="Arial" panose="020B0604020202020204" pitchFamily="34" charset="0"/>
              </a:rPr>
              <a:t>.</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Arial" panose="020B0604020202020204" pitchFamily="34" charset="0"/>
                <a:cs typeface="Arial" panose="020B0604020202020204" pitchFamily="34" charset="0"/>
              </a:rPr>
              <a:t>The drop-down list</a:t>
            </a:r>
            <a:r>
              <a:rPr lang="en-US" baseline="0" dirty="0" smtClean="0">
                <a:latin typeface="Arial" panose="020B0604020202020204" pitchFamily="34" charset="0"/>
                <a:cs typeface="Arial" panose="020B0604020202020204" pitchFamily="34" charset="0"/>
              </a:rPr>
              <a:t> displayed is an example of some of the values available in the </a:t>
            </a:r>
            <a:r>
              <a:rPr lang="en-US" b="1" baseline="0" dirty="0" smtClean="0">
                <a:latin typeface="Arial" panose="020B0604020202020204" pitchFamily="34" charset="0"/>
                <a:cs typeface="Arial" panose="020B0604020202020204" pitchFamily="34" charset="0"/>
              </a:rPr>
              <a:t>Contact Reason </a:t>
            </a:r>
            <a:r>
              <a:rPr lang="en-US" baseline="0" dirty="0" smtClean="0">
                <a:latin typeface="Arial" panose="020B0604020202020204" pitchFamily="34" charset="0"/>
                <a:cs typeface="Arial" panose="020B0604020202020204" pitchFamily="34" charset="0"/>
              </a:rPr>
              <a:t>drop-down.</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Arial" panose="020B0604020202020204" pitchFamily="34" charset="0"/>
                <a:cs typeface="Arial" panose="020B0604020202020204" pitchFamily="34" charset="0"/>
              </a:rPr>
              <a:t>All logs within the filtered search criteria will appear.</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76</a:t>
            </a:fld>
            <a:endParaRPr lang="en-US" dirty="0"/>
          </a:p>
        </p:txBody>
      </p:sp>
    </p:spTree>
    <p:extLst>
      <p:ext uri="{BB962C8B-B14F-4D97-AF65-F5344CB8AC3E}">
        <p14:creationId xmlns:p14="http://schemas.microsoft.com/office/powerpoint/2010/main" val="169767587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result of your search will be displayed.  By clicking on the Date hyperlink,</a:t>
            </a:r>
            <a:r>
              <a:rPr lang="en-US" baseline="0" dirty="0" smtClean="0"/>
              <a:t> the details of the selected log will appear on the Contact Detail page.</a:t>
            </a: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77</a:t>
            </a:fld>
            <a:endParaRPr lang="en-US"/>
          </a:p>
        </p:txBody>
      </p:sp>
    </p:spTree>
    <p:extLst>
      <p:ext uri="{BB962C8B-B14F-4D97-AF65-F5344CB8AC3E}">
        <p14:creationId xmlns:p14="http://schemas.microsoft.com/office/powerpoint/2010/main" val="261460662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By</a:t>
            </a:r>
            <a:r>
              <a:rPr lang="en-US" baseline="0" dirty="0" smtClean="0"/>
              <a:t> clicking Edit the Contact Log Entry window displays.  The user can enter the case information if the log was originally created with blank fields.</a:t>
            </a: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78</a:t>
            </a:fld>
            <a:endParaRPr lang="en-US"/>
          </a:p>
        </p:txBody>
      </p:sp>
    </p:spTree>
    <p:extLst>
      <p:ext uri="{BB962C8B-B14F-4D97-AF65-F5344CB8AC3E}">
        <p14:creationId xmlns:p14="http://schemas.microsoft.com/office/powerpoint/2010/main" val="261460662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Arial" panose="020B0604020202020204" pitchFamily="34" charset="0"/>
                <a:cs typeface="Arial" panose="020B0604020202020204" pitchFamily="34" charset="0"/>
              </a:rPr>
              <a:t>Next let’s look at </a:t>
            </a:r>
            <a:r>
              <a:rPr lang="en-US" b="1" dirty="0" smtClean="0">
                <a:latin typeface="Arial" panose="020B0604020202020204" pitchFamily="34" charset="0"/>
                <a:cs typeface="Arial" panose="020B0604020202020204" pitchFamily="34" charset="0"/>
              </a:rPr>
              <a:t>Logout </a:t>
            </a:r>
            <a:r>
              <a:rPr lang="en-US" dirty="0" smtClean="0">
                <a:latin typeface="Arial" panose="020B0604020202020204" pitchFamily="34" charset="0"/>
                <a:cs typeface="Arial" panose="020B0604020202020204" pitchFamily="34" charset="0"/>
              </a:rPr>
              <a:t>and </a:t>
            </a:r>
            <a:r>
              <a:rPr lang="en-US" b="1" dirty="0" smtClean="0">
                <a:latin typeface="Arial" panose="020B0604020202020204" pitchFamily="34" charset="0"/>
                <a:cs typeface="Arial" panose="020B0604020202020204" pitchFamily="34" charset="0"/>
              </a:rPr>
              <a:t>Help</a:t>
            </a:r>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79</a:t>
            </a:fld>
            <a:endParaRPr lang="en-US" dirty="0"/>
          </a:p>
        </p:txBody>
      </p:sp>
    </p:spTree>
    <p:extLst>
      <p:ext uri="{BB962C8B-B14F-4D97-AF65-F5344CB8AC3E}">
        <p14:creationId xmlns:p14="http://schemas.microsoft.com/office/powerpoint/2010/main" val="89143033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80</a:t>
            </a:fld>
            <a:endParaRPr lang="en-US"/>
          </a:p>
        </p:txBody>
      </p:sp>
    </p:spTree>
    <p:extLst>
      <p:ext uri="{BB962C8B-B14F-4D97-AF65-F5344CB8AC3E}">
        <p14:creationId xmlns:p14="http://schemas.microsoft.com/office/powerpoint/2010/main" val="251474556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82</a:t>
            </a:fld>
            <a:endParaRPr lang="en-US" dirty="0"/>
          </a:p>
        </p:txBody>
      </p:sp>
    </p:spTree>
    <p:extLst>
      <p:ext uri="{BB962C8B-B14F-4D97-AF65-F5344CB8AC3E}">
        <p14:creationId xmlns:p14="http://schemas.microsoft.com/office/powerpoint/2010/main" val="398615764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Next</a:t>
            </a:r>
            <a:r>
              <a:rPr lang="en-US" baseline="0" dirty="0" smtClean="0"/>
              <a:t> we will discuss the Help feature.</a:t>
            </a: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83</a:t>
            </a:fld>
            <a:endParaRPr lang="en-US"/>
          </a:p>
        </p:txBody>
      </p:sp>
    </p:spTree>
    <p:extLst>
      <p:ext uri="{BB962C8B-B14F-4D97-AF65-F5344CB8AC3E}">
        <p14:creationId xmlns:p14="http://schemas.microsoft.com/office/powerpoint/2010/main" val="9592112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Combine lesson 4 and 5 to Other TOOLs?  If</a:t>
            </a:r>
            <a:r>
              <a:rPr lang="en-US" baseline="0" dirty="0" smtClean="0"/>
              <a:t> so, - will need to amend agendas</a:t>
            </a: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84</a:t>
            </a:fld>
            <a:endParaRPr lang="en-US"/>
          </a:p>
        </p:txBody>
      </p:sp>
    </p:spTree>
    <p:extLst>
      <p:ext uri="{BB962C8B-B14F-4D97-AF65-F5344CB8AC3E}">
        <p14:creationId xmlns:p14="http://schemas.microsoft.com/office/powerpoint/2010/main" val="251474556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85</a:t>
            </a:fld>
            <a:endParaRPr lang="en-US" dirty="0"/>
          </a:p>
        </p:txBody>
      </p:sp>
    </p:spTree>
    <p:extLst>
      <p:ext uri="{BB962C8B-B14F-4D97-AF65-F5344CB8AC3E}">
        <p14:creationId xmlns:p14="http://schemas.microsoft.com/office/powerpoint/2010/main" val="11673258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Arial" panose="020B0604020202020204" pitchFamily="34" charset="0"/>
                <a:cs typeface="Arial" panose="020B0604020202020204" pitchFamily="34" charset="0"/>
              </a:rPr>
              <a:t>Under the </a:t>
            </a:r>
            <a:r>
              <a:rPr lang="en-US" b="1" dirty="0" smtClean="0">
                <a:latin typeface="Arial" panose="020B0604020202020204" pitchFamily="34" charset="0"/>
                <a:cs typeface="Arial" panose="020B0604020202020204" pitchFamily="34" charset="0"/>
              </a:rPr>
              <a:t>How To</a:t>
            </a:r>
            <a:r>
              <a:rPr lang="en-US" b="0" dirty="0" smtClean="0">
                <a:latin typeface="Arial" panose="020B0604020202020204" pitchFamily="34" charset="0"/>
                <a:cs typeface="Arial" panose="020B0604020202020204" pitchFamily="34" charset="0"/>
              </a:rPr>
              <a:t> section</a:t>
            </a:r>
            <a:r>
              <a:rPr lang="en-US" dirty="0" smtClean="0">
                <a:latin typeface="Arial" panose="020B0604020202020204" pitchFamily="34" charset="0"/>
                <a:cs typeface="Arial" panose="020B0604020202020204" pitchFamily="34" charset="0"/>
              </a:rPr>
              <a:t> the hyperlinks under each item will take the user to specific step by step instructions. </a:t>
            </a:r>
          </a:p>
          <a:p>
            <a:pPr marL="0" marR="0" indent="0" algn="l" defTabSz="914400" rtl="0" eaLnBrk="1" fontAlgn="auto" latinLnBrk="0" hangingPunct="1">
              <a:lnSpc>
                <a:spcPct val="100000"/>
              </a:lnSpc>
              <a:spcBef>
                <a:spcPts val="0"/>
              </a:spcBef>
              <a:spcAft>
                <a:spcPts val="0"/>
              </a:spcAft>
              <a:buClrTx/>
              <a:buSzTx/>
              <a:buFontTx/>
              <a:buNone/>
              <a:tabLst/>
              <a:defRPr/>
            </a:pPr>
            <a:r>
              <a:rPr lang="en-US" b="0" dirty="0" smtClean="0">
                <a:latin typeface="Arial" panose="020B0604020202020204" pitchFamily="34" charset="0"/>
                <a:cs typeface="Arial" panose="020B0604020202020204" pitchFamily="34" charset="0"/>
              </a:rPr>
              <a:t>Under</a:t>
            </a:r>
            <a:r>
              <a:rPr lang="en-US" b="0" baseline="0" dirty="0" smtClean="0">
                <a:latin typeface="Arial" panose="020B0604020202020204" pitchFamily="34" charset="0"/>
                <a:cs typeface="Arial" panose="020B0604020202020204" pitchFamily="34" charset="0"/>
              </a:rPr>
              <a:t> the </a:t>
            </a:r>
            <a:r>
              <a:rPr lang="en-US" b="1" dirty="0" smtClean="0">
                <a:latin typeface="Arial" panose="020B0604020202020204" pitchFamily="34" charset="0"/>
                <a:cs typeface="Arial" panose="020B0604020202020204" pitchFamily="34" charset="0"/>
              </a:rPr>
              <a:t>What is This</a:t>
            </a:r>
            <a:r>
              <a:rPr lang="en-US" dirty="0" smtClean="0">
                <a:latin typeface="Arial" panose="020B0604020202020204" pitchFamily="34" charset="0"/>
                <a:cs typeface="Arial" panose="020B0604020202020204" pitchFamily="34" charset="0"/>
              </a:rPr>
              <a:t>? Heading are hyperlinks describing the items on the page</a:t>
            </a:r>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86</a:t>
            </a:fld>
            <a:endParaRPr lang="en-US" dirty="0"/>
          </a:p>
        </p:txBody>
      </p:sp>
    </p:spTree>
    <p:extLst>
      <p:ext uri="{BB962C8B-B14F-4D97-AF65-F5344CB8AC3E}">
        <p14:creationId xmlns:p14="http://schemas.microsoft.com/office/powerpoint/2010/main" val="93727505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Next</a:t>
            </a:r>
            <a:r>
              <a:rPr lang="en-US" baseline="0" dirty="0" smtClean="0"/>
              <a:t> we will discuss the Help feature.</a:t>
            </a: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87</a:t>
            </a:fld>
            <a:endParaRPr lang="en-US"/>
          </a:p>
        </p:txBody>
      </p:sp>
    </p:spTree>
    <p:extLst>
      <p:ext uri="{BB962C8B-B14F-4D97-AF65-F5344CB8AC3E}">
        <p14:creationId xmlns:p14="http://schemas.microsoft.com/office/powerpoint/2010/main" val="959211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130425"/>
            <a:ext cx="7772400" cy="1470025"/>
          </a:xfrm>
        </p:spPr>
        <p:txBody>
          <a:bodyPr>
            <a:normAutofit/>
          </a:bodyPr>
          <a:lstStyle>
            <a:lvl1pPr>
              <a:defRPr sz="3200"/>
            </a:lvl1pPr>
          </a:lstStyle>
          <a:p>
            <a:r>
              <a:rPr lang="en-US" dirty="0" smtClean="0"/>
              <a:t>Unit Title</a:t>
            </a:r>
            <a:endParaRPr lang="en-US" dirty="0"/>
          </a:p>
        </p:txBody>
      </p:sp>
      <p:sp>
        <p:nvSpPr>
          <p:cNvPr id="3" name="Subtitle 2"/>
          <p:cNvSpPr>
            <a:spLocks noGrp="1"/>
          </p:cNvSpPr>
          <p:nvPr>
            <p:ph type="subTitle" idx="1" hasCustomPrompt="1"/>
          </p:nvPr>
        </p:nvSpPr>
        <p:spPr>
          <a:xfrm>
            <a:off x="1371600" y="3886200"/>
            <a:ext cx="6400800" cy="17526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Course Title</a:t>
            </a:r>
            <a:endParaRPr lang="en-US" dirty="0"/>
          </a:p>
        </p:txBody>
      </p:sp>
      <p:sp>
        <p:nvSpPr>
          <p:cNvPr id="4" name="Date Placeholder 3"/>
          <p:cNvSpPr>
            <a:spLocks noGrp="1"/>
          </p:cNvSpPr>
          <p:nvPr>
            <p:ph type="dt" sz="half" idx="10"/>
          </p:nvPr>
        </p:nvSpPr>
        <p:spPr/>
        <p:txBody>
          <a:bodyPr/>
          <a:lstStyle/>
          <a:p>
            <a:fld id="{6E309117-9E3A-4E13-9B89-4B0AF74BE981}" type="datetime1">
              <a:rPr lang="en-US" smtClean="0"/>
              <a:t>5/11/2015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08B7E1D-52E2-4F04-9DFE-B1650792F521}" type="slidenum">
              <a:rPr lang="en-US" smtClean="0"/>
              <a:t>‹#›</a:t>
            </a:fld>
            <a:endParaRPr lang="en-US" dirty="0"/>
          </a:p>
        </p:txBody>
      </p:sp>
    </p:spTree>
    <p:extLst>
      <p:ext uri="{BB962C8B-B14F-4D97-AF65-F5344CB8AC3E}">
        <p14:creationId xmlns:p14="http://schemas.microsoft.com/office/powerpoint/2010/main" val="400647356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00200" y="73152"/>
            <a:ext cx="7086600" cy="566928"/>
          </a:xfrm>
        </p:spPr>
        <p:txBody>
          <a:bodyPr>
            <a:normAutofit/>
          </a:bodyPr>
          <a:lstStyle>
            <a:lvl1pPr algn="l">
              <a:defRPr sz="2400" b="1">
                <a:solidFill>
                  <a:schemeClr val="tx2"/>
                </a:solidFill>
              </a:defRPr>
            </a:lvl1pPr>
          </a:lstStyle>
          <a:p>
            <a:r>
              <a:rPr lang="en-US" dirty="0" smtClean="0"/>
              <a:t>[Unit Name]: [Course Name]</a:t>
            </a:r>
            <a:endParaRPr lang="en-US" dirty="0"/>
          </a:p>
        </p:txBody>
      </p:sp>
      <p:sp>
        <p:nvSpPr>
          <p:cNvPr id="3" name="Content Placeholder 2"/>
          <p:cNvSpPr>
            <a:spLocks noGrp="1"/>
          </p:cNvSpPr>
          <p:nvPr>
            <p:ph idx="1"/>
          </p:nvPr>
        </p:nvSpPr>
        <p:spPr>
          <a:xfrm>
            <a:off x="1524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5F2289F4-53CA-479D-80E6-B0DFD5AF9977}" type="datetime1">
              <a:rPr lang="en-US" smtClean="0"/>
              <a:t>5/11/2015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08B7E1D-52E2-4F04-9DFE-B1650792F521}" type="slidenum">
              <a:rPr lang="en-US" smtClean="0"/>
              <a:t>‹#›</a:t>
            </a:fld>
            <a:endParaRPr lang="en-US" dirty="0"/>
          </a:p>
        </p:txBody>
      </p:sp>
      <p:pic>
        <p:nvPicPr>
          <p:cNvPr id="7" name="Picture 2" descr="C:\Users\jlking\Pictures\Captivate Images\RogerMajors_1.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735712" y="2923958"/>
            <a:ext cx="2255888" cy="33971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338892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8" name="Picture 3" descr="C:\Users\jlking\Pictures\Captivate Images\Woman_Phone.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692725" y="3665838"/>
            <a:ext cx="3459513" cy="266906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hasCustomPrompt="1"/>
          </p:nvPr>
        </p:nvSpPr>
        <p:spPr>
          <a:xfrm>
            <a:off x="1600200" y="73152"/>
            <a:ext cx="7086600" cy="566928"/>
          </a:xfrm>
        </p:spPr>
        <p:txBody>
          <a:bodyPr>
            <a:normAutofit/>
          </a:bodyPr>
          <a:lstStyle>
            <a:lvl1pPr algn="l">
              <a:defRPr sz="2400" b="1">
                <a:solidFill>
                  <a:schemeClr val="tx2"/>
                </a:solidFill>
              </a:defRPr>
            </a:lvl1pPr>
          </a:lstStyle>
          <a:p>
            <a:r>
              <a:rPr lang="en-US" dirty="0" smtClean="0"/>
              <a:t>[Unit Name]: [Course Name]</a:t>
            </a:r>
            <a:endParaRPr lang="en-US" dirty="0"/>
          </a:p>
        </p:txBody>
      </p:sp>
      <p:sp>
        <p:nvSpPr>
          <p:cNvPr id="3" name="Content Placeholder 2"/>
          <p:cNvSpPr>
            <a:spLocks noGrp="1"/>
          </p:cNvSpPr>
          <p:nvPr>
            <p:ph idx="1"/>
          </p:nvPr>
        </p:nvSpPr>
        <p:spPr>
          <a:xfrm>
            <a:off x="1524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E879C245-D8F7-4E8F-9951-ECBED2495234}" type="datetime1">
              <a:rPr lang="en-US" smtClean="0"/>
              <a:t>5/11/2015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08B7E1D-52E2-4F04-9DFE-B1650792F521}" type="slidenum">
              <a:rPr lang="en-US" smtClean="0"/>
              <a:t>‹#›</a:t>
            </a:fld>
            <a:endParaRPr lang="en-US" dirty="0"/>
          </a:p>
        </p:txBody>
      </p:sp>
    </p:spTree>
    <p:extLst>
      <p:ext uri="{BB962C8B-B14F-4D97-AF65-F5344CB8AC3E}">
        <p14:creationId xmlns:p14="http://schemas.microsoft.com/office/powerpoint/2010/main" val="364006944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00200" y="73152"/>
            <a:ext cx="7086600" cy="566928"/>
          </a:xfrm>
        </p:spPr>
        <p:txBody>
          <a:bodyPr>
            <a:normAutofit/>
          </a:bodyPr>
          <a:lstStyle>
            <a:lvl1pPr algn="l">
              <a:defRPr sz="2400" b="1">
                <a:solidFill>
                  <a:schemeClr val="tx2"/>
                </a:solidFill>
              </a:defRPr>
            </a:lvl1pPr>
          </a:lstStyle>
          <a:p>
            <a:r>
              <a:rPr lang="en-US" dirty="0" smtClean="0"/>
              <a:t>[Unit Name]: [Course Name]</a:t>
            </a:r>
            <a:endParaRPr lang="en-US" dirty="0"/>
          </a:p>
        </p:txBody>
      </p:sp>
      <p:sp>
        <p:nvSpPr>
          <p:cNvPr id="3" name="Content Placeholder 2"/>
          <p:cNvSpPr>
            <a:spLocks noGrp="1"/>
          </p:cNvSpPr>
          <p:nvPr>
            <p:ph idx="1"/>
          </p:nvPr>
        </p:nvSpPr>
        <p:spPr>
          <a:xfrm>
            <a:off x="1524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4069C098-7D44-4CE0-A451-F49D2FAEF88A}" type="datetime1">
              <a:rPr lang="en-US" smtClean="0"/>
              <a:t>5/11/2015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08B7E1D-52E2-4F04-9DFE-B1650792F521}" type="slidenum">
              <a:rPr lang="en-US" smtClean="0"/>
              <a:t>‹#›</a:t>
            </a:fld>
            <a:endParaRPr lang="en-US" dirty="0"/>
          </a:p>
        </p:txBody>
      </p:sp>
      <p:pic>
        <p:nvPicPr>
          <p:cNvPr id="9" name="Picture 2" descr="C:\Users\jlking\Pictures\Captivate Images\CaseWorker_MarySoto_withfiles.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900522" y="2977116"/>
            <a:ext cx="2234613" cy="33519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385286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00200" y="73152"/>
            <a:ext cx="7086600" cy="566928"/>
          </a:xfrm>
        </p:spPr>
        <p:txBody>
          <a:bodyPr>
            <a:normAutofit/>
          </a:bodyPr>
          <a:lstStyle>
            <a:lvl1pPr algn="l">
              <a:defRPr sz="2400" b="1">
                <a:solidFill>
                  <a:schemeClr val="tx2"/>
                </a:solidFill>
              </a:defRPr>
            </a:lvl1pPr>
          </a:lstStyle>
          <a:p>
            <a:r>
              <a:rPr lang="en-US" dirty="0" smtClean="0"/>
              <a:t>[Unit Name]: [Course Name]</a:t>
            </a:r>
            <a:endParaRPr lang="en-US" dirty="0"/>
          </a:p>
        </p:txBody>
      </p:sp>
      <p:sp>
        <p:nvSpPr>
          <p:cNvPr id="3" name="Content Placeholder 2"/>
          <p:cNvSpPr>
            <a:spLocks noGrp="1"/>
          </p:cNvSpPr>
          <p:nvPr>
            <p:ph idx="1"/>
          </p:nvPr>
        </p:nvSpPr>
        <p:spPr>
          <a:xfrm>
            <a:off x="1524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B9B12890-DC6E-49CF-A9B7-0AB2280D24BE}" type="datetime1">
              <a:rPr lang="en-US" smtClean="0"/>
              <a:t>5/11/2015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08B7E1D-52E2-4F04-9DFE-B1650792F521}" type="slidenum">
              <a:rPr lang="en-US" smtClean="0"/>
              <a:t>‹#›</a:t>
            </a:fld>
            <a:endParaRPr lang="en-US" dirty="0"/>
          </a:p>
        </p:txBody>
      </p:sp>
      <p:pic>
        <p:nvPicPr>
          <p:cNvPr id="8" name="Picture 2" descr="C:\Users\jlking\Pictures\Captivate Images\Worker_JohnBrown.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528391" y="4194377"/>
            <a:ext cx="2615609" cy="2135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301195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00200" y="76200"/>
            <a:ext cx="7086600" cy="563562"/>
          </a:xfrm>
        </p:spPr>
        <p:txBody>
          <a:bodyPr>
            <a:normAutofit/>
          </a:bodyPr>
          <a:lstStyle>
            <a:lvl1pPr algn="l">
              <a:defRPr sz="2400" b="1" baseline="0">
                <a:solidFill>
                  <a:schemeClr val="tx2"/>
                </a:solidFill>
              </a:defRPr>
            </a:lvl1pPr>
          </a:lstStyle>
          <a:p>
            <a:r>
              <a:rPr lang="en-US" dirty="0" smtClean="0"/>
              <a:t>[Unit Name]: [Course Name]</a:t>
            </a:r>
            <a:endParaRPr lang="en-US" dirty="0"/>
          </a:p>
        </p:txBody>
      </p:sp>
      <p:sp>
        <p:nvSpPr>
          <p:cNvPr id="3" name="Content Placeholder 2"/>
          <p:cNvSpPr>
            <a:spLocks noGrp="1"/>
          </p:cNvSpPr>
          <p:nvPr>
            <p:ph idx="1"/>
          </p:nvPr>
        </p:nvSpPr>
        <p:spPr>
          <a:xfrm>
            <a:off x="1524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BB315391-01A4-4AD5-8896-58B2DC7FFD4A}" type="datetime1">
              <a:rPr lang="en-US" smtClean="0"/>
              <a:t>5/11/2015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lvl1pPr>
              <a:defRPr>
                <a:latin typeface="Arial" pitchFamily="34" charset="0"/>
                <a:cs typeface="Arial" pitchFamily="34" charset="0"/>
              </a:defRPr>
            </a:lvl1pPr>
          </a:lstStyle>
          <a:p>
            <a:fld id="{908B7E1D-52E2-4F04-9DFE-B1650792F521}" type="slidenum">
              <a:rPr lang="en-US" smtClean="0"/>
              <a:pPr/>
              <a:t>‹#›</a:t>
            </a:fld>
            <a:endParaRPr lang="en-US" dirty="0"/>
          </a:p>
        </p:txBody>
      </p:sp>
      <p:pic>
        <p:nvPicPr>
          <p:cNvPr id="9" name="Picture 2" descr="C:\Users\jlking\Pictures\Captivate Images\Girl_Jumping.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656683" y="3138617"/>
            <a:ext cx="2538164" cy="3181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529619"/>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00200" y="73152"/>
            <a:ext cx="7086600" cy="566928"/>
          </a:xfrm>
        </p:spPr>
        <p:txBody>
          <a:bodyPr>
            <a:normAutofit/>
          </a:bodyPr>
          <a:lstStyle>
            <a:lvl1pPr algn="l">
              <a:defRPr sz="2400" b="1" baseline="0">
                <a:solidFill>
                  <a:schemeClr val="tx2"/>
                </a:solidFill>
              </a:defRPr>
            </a:lvl1pPr>
          </a:lstStyle>
          <a:p>
            <a:r>
              <a:rPr lang="en-US" dirty="0" smtClean="0"/>
              <a:t>[Unit Name]: [Course Name]</a:t>
            </a:r>
            <a:endParaRPr lang="en-US" dirty="0"/>
          </a:p>
        </p:txBody>
      </p:sp>
      <p:sp>
        <p:nvSpPr>
          <p:cNvPr id="3" name="Content Placeholder 2"/>
          <p:cNvSpPr>
            <a:spLocks noGrp="1"/>
          </p:cNvSpPr>
          <p:nvPr>
            <p:ph idx="1"/>
          </p:nvPr>
        </p:nvSpPr>
        <p:spPr>
          <a:xfrm>
            <a:off x="25146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EE9B19B9-A318-4C24-871D-61FD5F93BB52}" type="datetime1">
              <a:rPr lang="en-US" smtClean="0"/>
              <a:t>5/11/2015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08B7E1D-52E2-4F04-9DFE-B1650792F521}" type="slidenum">
              <a:rPr lang="en-US" smtClean="0"/>
              <a:t>‹#›</a:t>
            </a:fld>
            <a:endParaRPr lang="en-US" dirty="0"/>
          </a:p>
        </p:txBody>
      </p:sp>
      <p:pic>
        <p:nvPicPr>
          <p:cNvPr id="8" name="Picture 2" descr="C:\Users\jlking\Pictures\Captivate Images\Man in business suit.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8005" y="3838832"/>
            <a:ext cx="3055890" cy="24875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576007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lgn="l">
              <a:defRPr sz="2400"/>
            </a:lvl1pPr>
          </a:lstStyle>
          <a:p>
            <a:r>
              <a:rPr lang="en-US" dirty="0" smtClean="0"/>
              <a:t>[Unit Name]: [Course Name]</a:t>
            </a:r>
            <a:endParaRPr lang="en-US" dirty="0"/>
          </a:p>
        </p:txBody>
      </p:sp>
      <p:sp>
        <p:nvSpPr>
          <p:cNvPr id="3" name="Content Placeholder 2"/>
          <p:cNvSpPr>
            <a:spLocks noGrp="1"/>
          </p:cNvSpPr>
          <p:nvPr>
            <p:ph idx="1" hasCustomPrompt="1"/>
          </p:nvPr>
        </p:nvSpPr>
        <p:spPr>
          <a:xfrm>
            <a:off x="2514600" y="1600200"/>
            <a:ext cx="6477000" cy="4525963"/>
          </a:xfrm>
        </p:spPr>
        <p:txBody>
          <a:bodyPr/>
          <a:lstStyle>
            <a:lvl1pPr marL="0" indent="0" eaLnBrk="0" hangingPunct="0">
              <a:defRPr/>
            </a:lvl1pPr>
            <a:lvl2pPr>
              <a:defRPr sz="2400"/>
            </a:lvl2pPr>
            <a:lvl3pPr>
              <a:defRPr sz="2000"/>
            </a:lvl3pPr>
            <a:lvl4pPr>
              <a:defRPr sz="1800"/>
            </a:lvl4pPr>
            <a:lvl5pPr>
              <a:defRPr sz="1800"/>
            </a:lvl5pPr>
          </a:lstStyle>
          <a:p>
            <a:pPr marL="0" indent="0" eaLnBrk="0" hangingPunct="0">
              <a:buNone/>
              <a:defRPr/>
            </a:pPr>
            <a:r>
              <a:rPr lang="en-US" sz="2000" dirty="0" smtClean="0">
                <a:latin typeface="Arial" pitchFamily="34" charset="0"/>
                <a:cs typeface="Arial" pitchFamily="34" charset="0"/>
              </a:rPr>
              <a:t>Insert question here</a:t>
            </a:r>
          </a:p>
        </p:txBody>
      </p:sp>
      <p:sp>
        <p:nvSpPr>
          <p:cNvPr id="4" name="Date Placeholder 3"/>
          <p:cNvSpPr>
            <a:spLocks noGrp="1"/>
          </p:cNvSpPr>
          <p:nvPr>
            <p:ph type="dt" sz="half" idx="10"/>
          </p:nvPr>
        </p:nvSpPr>
        <p:spPr/>
        <p:txBody>
          <a:bodyPr/>
          <a:lstStyle/>
          <a:p>
            <a:fld id="{4946B848-056F-4238-957C-E78CA4A03CA7}" type="datetime1">
              <a:rPr lang="en-US" smtClean="0"/>
              <a:t>5/11/2015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08B7E1D-52E2-4F04-9DFE-B1650792F521}" type="slidenum">
              <a:rPr lang="en-US" smtClean="0"/>
              <a:t>‹#›</a:t>
            </a:fld>
            <a:endParaRPr lang="en-US" dirty="0"/>
          </a:p>
        </p:txBody>
      </p:sp>
      <p:pic>
        <p:nvPicPr>
          <p:cNvPr id="9" name="Picture 2" descr="C:\Users\jlking\Pictures\Captivate Images\Woman2thinking.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flipH="1">
            <a:off x="0" y="4013795"/>
            <a:ext cx="2543834" cy="2312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451917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00200" y="76200"/>
            <a:ext cx="7086600" cy="563562"/>
          </a:xfrm>
        </p:spPr>
        <p:txBody>
          <a:bodyPr>
            <a:normAutofit/>
          </a:bodyPr>
          <a:lstStyle>
            <a:lvl1pPr algn="l">
              <a:defRPr sz="2400" b="1" baseline="0">
                <a:solidFill>
                  <a:schemeClr val="tx2"/>
                </a:solidFill>
              </a:defRPr>
            </a:lvl1pPr>
          </a:lstStyle>
          <a:p>
            <a:r>
              <a:rPr lang="en-US" dirty="0" smtClean="0"/>
              <a:t>[Unit Name]: [Course Name]</a:t>
            </a:r>
            <a:endParaRPr lang="en-US" dirty="0"/>
          </a:p>
        </p:txBody>
      </p:sp>
      <p:sp>
        <p:nvSpPr>
          <p:cNvPr id="3" name="Content Placeholder 2"/>
          <p:cNvSpPr>
            <a:spLocks noGrp="1"/>
          </p:cNvSpPr>
          <p:nvPr>
            <p:ph idx="1"/>
          </p:nvPr>
        </p:nvSpPr>
        <p:spPr>
          <a:xfrm>
            <a:off x="25146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F045AFDF-5F34-4BDE-A523-14E645E42F7A}" type="datetime1">
              <a:rPr lang="en-US" smtClean="0"/>
              <a:t>5/11/2015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08B7E1D-52E2-4F04-9DFE-B1650792F521}" type="slidenum">
              <a:rPr lang="en-US" smtClean="0"/>
              <a:t>‹#›</a:t>
            </a:fld>
            <a:endParaRPr lang="en-US" dirty="0"/>
          </a:p>
        </p:txBody>
      </p:sp>
      <p:pic>
        <p:nvPicPr>
          <p:cNvPr id="8" name="Picture 2" descr="C:\Users\jlking\Pictures\Captivate Images\Female_SarahEstes.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2881435"/>
            <a:ext cx="2191253" cy="3443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778316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8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lgn="l">
              <a:defRPr sz="2800"/>
            </a:lvl1pPr>
          </a:lstStyle>
          <a:p>
            <a:r>
              <a:rPr lang="en-US" dirty="0" smtClean="0"/>
              <a:t>[Unit Name]: [Course Name]</a:t>
            </a:r>
            <a:endParaRPr lang="en-US" dirty="0"/>
          </a:p>
        </p:txBody>
      </p:sp>
      <p:sp>
        <p:nvSpPr>
          <p:cNvPr id="3" name="Content Placeholder 2"/>
          <p:cNvSpPr>
            <a:spLocks noGrp="1"/>
          </p:cNvSpPr>
          <p:nvPr>
            <p:ph idx="1"/>
          </p:nvPr>
        </p:nvSpPr>
        <p:spPr>
          <a:xfrm>
            <a:off x="25146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F045AFDF-5F34-4BDE-A523-14E645E42F7A}" type="datetime1">
              <a:rPr lang="en-US" smtClean="0"/>
              <a:t>5/11/2015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08B7E1D-52E2-4F04-9DFE-B1650792F521}" type="slidenum">
              <a:rPr lang="en-US" smtClean="0"/>
              <a:t>‹#›</a:t>
            </a:fld>
            <a:endParaRPr lang="en-US" dirty="0"/>
          </a:p>
        </p:txBody>
      </p:sp>
      <p:pic>
        <p:nvPicPr>
          <p:cNvPr id="9" name="Picture 2" descr="C:\Users\jlking\Pictures\Captivate Images\LadyOnComputer.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474" y="3878369"/>
            <a:ext cx="2412114" cy="2447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299761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lgn="l">
              <a:defRPr sz="2400"/>
            </a:lvl1pPr>
          </a:lstStyle>
          <a:p>
            <a:r>
              <a:rPr lang="en-US" dirty="0" smtClean="0"/>
              <a:t>[Unit Name]: [Course Name]</a:t>
            </a:r>
            <a:endParaRPr lang="en-US" dirty="0"/>
          </a:p>
        </p:txBody>
      </p:sp>
      <p:sp>
        <p:nvSpPr>
          <p:cNvPr id="3" name="Date Placeholder 2"/>
          <p:cNvSpPr>
            <a:spLocks noGrp="1"/>
          </p:cNvSpPr>
          <p:nvPr>
            <p:ph type="dt" sz="half" idx="10"/>
          </p:nvPr>
        </p:nvSpPr>
        <p:spPr/>
        <p:txBody>
          <a:bodyPr/>
          <a:lstStyle/>
          <a:p>
            <a:fld id="{BB5BE3E0-A89E-4D5A-84A5-C50D98FF72A8}" type="datetime1">
              <a:rPr lang="en-US" smtClean="0"/>
              <a:t>5/11/2015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08B7E1D-52E2-4F04-9DFE-B1650792F521}" type="slidenum">
              <a:rPr lang="en-US" smtClean="0"/>
              <a:t>‹#›</a:t>
            </a:fld>
            <a:endParaRPr lang="en-US" dirty="0"/>
          </a:p>
        </p:txBody>
      </p:sp>
    </p:spTree>
    <p:extLst>
      <p:ext uri="{BB962C8B-B14F-4D97-AF65-F5344CB8AC3E}">
        <p14:creationId xmlns:p14="http://schemas.microsoft.com/office/powerpoint/2010/main" val="471040279"/>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42131F-2DC4-463A-8F12-C8D2007B82D4}" type="datetime1">
              <a:rPr lang="en-US" smtClean="0"/>
              <a:t>5/11/2015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t>‹#›</a:t>
            </a:fld>
            <a:endParaRPr lang="en-US" dirty="0"/>
          </a:p>
        </p:txBody>
      </p:sp>
    </p:spTree>
    <p:extLst>
      <p:ext uri="{BB962C8B-B14F-4D97-AF65-F5344CB8AC3E}">
        <p14:creationId xmlns:p14="http://schemas.microsoft.com/office/powerpoint/2010/main" val="140900818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userDrawn="1"/>
        </p:nvSpPr>
        <p:spPr>
          <a:xfrm>
            <a:off x="0" y="6324600"/>
            <a:ext cx="9144000" cy="5334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7" name="Rectangle 6"/>
          <p:cNvSpPr/>
          <p:nvPr userDrawn="1"/>
        </p:nvSpPr>
        <p:spPr>
          <a:xfrm>
            <a:off x="0" y="0"/>
            <a:ext cx="9144000" cy="1066800"/>
          </a:xfrm>
          <a:prstGeom prst="rect">
            <a:avLst/>
          </a:prstGeom>
          <a:gradFill flip="none" rotWithShape="1">
            <a:gsLst>
              <a:gs pos="2000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1600200" y="73152"/>
            <a:ext cx="7086600" cy="566928"/>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8D02D6-4717-4200-9213-C4225A3D1042}" type="datetime1">
              <a:rPr lang="en-US" smtClean="0"/>
              <a:t>5/11/2015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8B7E1D-52E2-4F04-9DFE-B1650792F521}" type="slidenum">
              <a:rPr lang="en-US" smtClean="0"/>
              <a:t>‹#›</a:t>
            </a:fld>
            <a:endParaRPr lang="en-US" dirty="0"/>
          </a:p>
        </p:txBody>
      </p:sp>
      <p:pic>
        <p:nvPicPr>
          <p:cNvPr id="8" name="Picture 7" descr="H:\AAAScottStuffSTAAdmin\Logos\KEES-blue-gold.png"/>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152400" y="152400"/>
            <a:ext cx="1219200" cy="785617"/>
          </a:xfrm>
          <a:prstGeom prst="rect">
            <a:avLst/>
          </a:prstGeom>
          <a:noFill/>
          <a:ln>
            <a:noFill/>
          </a:ln>
        </p:spPr>
      </p:pic>
    </p:spTree>
    <p:extLst>
      <p:ext uri="{BB962C8B-B14F-4D97-AF65-F5344CB8AC3E}">
        <p14:creationId xmlns:p14="http://schemas.microsoft.com/office/powerpoint/2010/main" val="22125033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1" r:id="rId4"/>
    <p:sldLayoutId id="2147483664" r:id="rId5"/>
    <p:sldLayoutId id="2147483665" r:id="rId6"/>
    <p:sldLayoutId id="2147483662" r:id="rId7"/>
    <p:sldLayoutId id="2147483663" r:id="rId8"/>
    <p:sldLayoutId id="2147483666" r:id="rId9"/>
    <p:sldLayoutId id="2147483667" r:id="rId10"/>
    <p:sldLayoutId id="2147483654" r:id="rId11"/>
    <p:sldLayoutId id="2147483655" r:id="rId12"/>
  </p:sldLayoutIdLst>
  <p:timing>
    <p:tnLst>
      <p:par>
        <p:cTn id="1" dur="indefinite" restart="never" nodeType="tmRoot"/>
      </p:par>
    </p:tnLst>
  </p:timing>
  <p:hf hdr="0" ftr="0" dt="0"/>
  <p:txStyles>
    <p:title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3.xml"/><Relationship Id="rId1" Type="http://schemas.openxmlformats.org/officeDocument/2006/relationships/slideLayout" Target="../slideLayouts/slideLayout11.xml"/><Relationship Id="rId4" Type="http://schemas.openxmlformats.org/officeDocument/2006/relationships/image" Target="../media/image28.png"/></Relationships>
</file>

<file path=ppt/slides/_rels/slide4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1.xml"/></Relationships>
</file>

<file path=ppt/slides/_rels/slide6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64.xml"/><Relationship Id="rId1" Type="http://schemas.openxmlformats.org/officeDocument/2006/relationships/slideLayout" Target="../slideLayouts/slideLayout11.xml"/><Relationship Id="rId5" Type="http://schemas.openxmlformats.org/officeDocument/2006/relationships/image" Target="../media/image44.png"/><Relationship Id="rId4" Type="http://schemas.openxmlformats.org/officeDocument/2006/relationships/image" Target="../media/image43.png"/></Relationships>
</file>

<file path=ppt/slides/_rels/slide6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65.xml"/><Relationship Id="rId1" Type="http://schemas.openxmlformats.org/officeDocument/2006/relationships/slideLayout" Target="../slideLayouts/slideLayout11.xml"/></Relationships>
</file>

<file path=ppt/slides/_rels/slide6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66.xml"/><Relationship Id="rId1" Type="http://schemas.openxmlformats.org/officeDocument/2006/relationships/slideLayout" Target="../slideLayouts/slideLayout11.xml"/></Relationships>
</file>

<file path=ppt/slides/_rels/slide7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67.xml"/><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9.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70.xml"/><Relationship Id="rId1" Type="http://schemas.openxmlformats.org/officeDocument/2006/relationships/slideLayout" Target="../slideLayouts/slideLayout11.xml"/></Relationships>
</file>

<file path=ppt/slides/_rels/slide7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71.xml"/><Relationship Id="rId1" Type="http://schemas.openxmlformats.org/officeDocument/2006/relationships/slideLayout" Target="../slideLayouts/slideLayout11.xml"/></Relationships>
</file>

<file path=ppt/slides/_rels/slide7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72.xml"/><Relationship Id="rId1" Type="http://schemas.openxmlformats.org/officeDocument/2006/relationships/slideLayout" Target="../slideLayouts/slideLayout11.xml"/><Relationship Id="rId4" Type="http://schemas.openxmlformats.org/officeDocument/2006/relationships/image" Target="../media/image50.png"/></Relationships>
</file>

<file path=ppt/slides/_rels/slide7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73.xml"/><Relationship Id="rId1" Type="http://schemas.openxmlformats.org/officeDocument/2006/relationships/slideLayout" Target="../slideLayouts/slideLayout11.xml"/></Relationships>
</file>

<file path=ppt/slides/_rels/slide7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74.xml"/><Relationship Id="rId1" Type="http://schemas.openxmlformats.org/officeDocument/2006/relationships/slideLayout" Target="../slideLayouts/slideLayout1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1.xml"/></Relationships>
</file>

<file path=ppt/slides/_rels/slide8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77.xml"/><Relationship Id="rId1" Type="http://schemas.openxmlformats.org/officeDocument/2006/relationships/slideLayout" Target="../slideLayouts/slideLayout11.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0.xml"/><Relationship Id="rId1" Type="http://schemas.openxmlformats.org/officeDocument/2006/relationships/slideLayout" Target="../slideLayouts/slideLayout11.xml"/><Relationship Id="rId4" Type="http://schemas.openxmlformats.org/officeDocument/2006/relationships/image" Target="../media/image55.png"/></Relationships>
</file>

<file path=ppt/slides/_rels/slide8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81.xml"/><Relationship Id="rId1" Type="http://schemas.openxmlformats.org/officeDocument/2006/relationships/slideLayout" Target="../slideLayouts/slideLayout11.xml"/><Relationship Id="rId4" Type="http://schemas.openxmlformats.org/officeDocument/2006/relationships/image" Target="../media/image57.png"/></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Medical Eligibility	</a:t>
            </a:r>
            <a:endParaRPr lang="en-US" dirty="0"/>
          </a:p>
        </p:txBody>
      </p:sp>
      <p:sp>
        <p:nvSpPr>
          <p:cNvPr id="3" name="Subtitle 2"/>
          <p:cNvSpPr>
            <a:spLocks noGrp="1"/>
          </p:cNvSpPr>
          <p:nvPr>
            <p:ph type="subTitle" idx="1"/>
          </p:nvPr>
        </p:nvSpPr>
        <p:spPr/>
        <p:txBody>
          <a:bodyPr/>
          <a:lstStyle/>
          <a:p>
            <a:r>
              <a:rPr lang="en-US" dirty="0" smtClean="0"/>
              <a:t>Utility Navigation</a:t>
            </a:r>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t>1</a:t>
            </a:fld>
            <a:endParaRPr lang="en-US" dirty="0"/>
          </a:p>
        </p:txBody>
      </p:sp>
    </p:spTree>
    <p:extLst>
      <p:ext uri="{BB962C8B-B14F-4D97-AF65-F5344CB8AC3E}">
        <p14:creationId xmlns:p14="http://schemas.microsoft.com/office/powerpoint/2010/main" val="4121302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057400"/>
            <a:ext cx="6477000" cy="3505200"/>
          </a:xfrm>
        </p:spPr>
        <p:txBody>
          <a:bodyPr>
            <a:normAutofit/>
          </a:bodyPr>
          <a:lstStyle/>
          <a:p>
            <a:pPr marL="400050" lvl="1" indent="0">
              <a:buNone/>
            </a:pPr>
            <a:r>
              <a:rPr lang="en-US" sz="1800" dirty="0" smtClean="0"/>
              <a:t>Utility Navigation within the Kansas Eligibility Enforcement System (KEES) provides users the utilities or tools to:</a:t>
            </a:r>
          </a:p>
          <a:p>
            <a:pPr lvl="1" indent="-342900">
              <a:buFont typeface="Arial" panose="020B0604020202020204" pitchFamily="34" charset="0"/>
              <a:buChar char="•"/>
            </a:pPr>
            <a:r>
              <a:rPr lang="en-US" sz="1800" dirty="0" smtClean="0"/>
              <a:t>Manage their workload</a:t>
            </a:r>
          </a:p>
          <a:p>
            <a:pPr lvl="1" indent="-342900">
              <a:buFont typeface="Arial" panose="020B0604020202020204" pitchFamily="34" charset="0"/>
              <a:buChar char="•"/>
            </a:pPr>
            <a:r>
              <a:rPr lang="en-US" sz="1800" dirty="0" smtClean="0"/>
              <a:t>Track important events</a:t>
            </a:r>
          </a:p>
          <a:p>
            <a:pPr lvl="1" indent="-342900">
              <a:buFont typeface="Arial" panose="020B0604020202020204" pitchFamily="34" charset="0"/>
              <a:buChar char="•"/>
            </a:pPr>
            <a:r>
              <a:rPr lang="en-US" sz="1800" dirty="0" smtClean="0"/>
              <a:t>Log case related information</a:t>
            </a:r>
          </a:p>
          <a:p>
            <a:pPr lvl="1" indent="-342900">
              <a:buFont typeface="Arial" panose="020B0604020202020204" pitchFamily="34" charset="0"/>
              <a:buChar char="•"/>
            </a:pPr>
            <a:endParaRPr lang="en-US" sz="1800" dirty="0"/>
          </a:p>
          <a:p>
            <a:pPr marL="400050" lvl="1" indent="0">
              <a:buNone/>
            </a:pPr>
            <a:r>
              <a:rPr lang="en-US" sz="1800" dirty="0" smtClean="0"/>
              <a:t>These tools are accessed through the Utility Navigation bar located in the upper right corner of the KEES page. </a:t>
            </a:r>
          </a:p>
          <a:p>
            <a:pPr lvl="1" indent="-342900">
              <a:buFont typeface="Arial" panose="020B0604020202020204" pitchFamily="34" charset="0"/>
              <a:buChar char="•"/>
            </a:pPr>
            <a:endParaRPr lang="en-US" sz="1800" dirty="0" smtClean="0"/>
          </a:p>
          <a:p>
            <a:pPr lvl="1" indent="-342900">
              <a:buFont typeface="Arial" panose="020B0604020202020204" pitchFamily="34" charset="0"/>
              <a:buChar char="•"/>
            </a:pPr>
            <a:endParaRPr lang="en-US" sz="1800" dirty="0" smtClean="0"/>
          </a:p>
          <a:p>
            <a:pPr marL="400050" lvl="1" indent="0">
              <a:buNone/>
            </a:pPr>
            <a:endParaRPr lang="en-US" sz="1800" dirty="0"/>
          </a:p>
        </p:txBody>
      </p:sp>
      <p:sp>
        <p:nvSpPr>
          <p:cNvPr id="4" name="Slide Number Placeholder 3"/>
          <p:cNvSpPr>
            <a:spLocks noGrp="1"/>
          </p:cNvSpPr>
          <p:nvPr>
            <p:ph type="sldNum" sz="quarter" idx="12"/>
          </p:nvPr>
        </p:nvSpPr>
        <p:spPr/>
        <p:txBody>
          <a:bodyPr/>
          <a:lstStyle/>
          <a:p>
            <a:fld id="{908B7E1D-52E2-4F04-9DFE-B1650792F521}" type="slidenum">
              <a:rPr lang="en-US" smtClean="0"/>
              <a:t>2</a:t>
            </a:fld>
            <a:endParaRPr lang="en-US" dirty="0"/>
          </a:p>
        </p:txBody>
      </p:sp>
      <p:sp>
        <p:nvSpPr>
          <p:cNvPr id="5"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sp>
        <p:nvSpPr>
          <p:cNvPr id="6"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Introduction</a:t>
            </a:r>
            <a:endParaRPr lang="en-US" dirty="0"/>
          </a:p>
        </p:txBody>
      </p:sp>
    </p:spTree>
    <p:extLst>
      <p:ext uri="{BB962C8B-B14F-4D97-AF65-F5344CB8AC3E}">
        <p14:creationId xmlns:p14="http://schemas.microsoft.com/office/powerpoint/2010/main" val="14857219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3</a:t>
            </a:fld>
            <a:endParaRPr lang="en-US" dirty="0"/>
          </a:p>
        </p:txBody>
      </p:sp>
      <p:pic>
        <p:nvPicPr>
          <p:cNvPr id="6" name="Snagit_PPT419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2324" y="3048000"/>
            <a:ext cx="8686800" cy="1291504"/>
          </a:xfrm>
          <a:prstGeom prst="rect">
            <a:avLst/>
          </a:prstGeom>
        </p:spPr>
      </p:pic>
      <p:sp>
        <p:nvSpPr>
          <p:cNvPr id="11" name="TextBox 10"/>
          <p:cNvSpPr txBox="1"/>
          <p:nvPr/>
        </p:nvSpPr>
        <p:spPr>
          <a:xfrm>
            <a:off x="304800" y="1626275"/>
            <a:ext cx="8534400" cy="1477328"/>
          </a:xfrm>
          <a:prstGeom prst="rect">
            <a:avLst/>
          </a:prstGeom>
          <a:noFill/>
        </p:spPr>
        <p:txBody>
          <a:bodyPr wrap="square" rtlCol="0">
            <a:spAutoFit/>
          </a:bodyPr>
          <a:lstStyle/>
          <a:p>
            <a:pPr marL="114300" lvl="1"/>
            <a:r>
              <a:rPr lang="en-US" dirty="0" smtClean="0">
                <a:latin typeface="Arial" panose="020B0604020202020204" pitchFamily="34" charset="0"/>
                <a:cs typeface="Arial" panose="020B0604020202020204" pitchFamily="34" charset="0"/>
              </a:rPr>
              <a:t>This is the Utility Navigation bar. The primary tools include:  </a:t>
            </a:r>
          </a:p>
          <a:p>
            <a:pPr marL="400050" lvl="1"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Journal, Tasks, Contact Log, Logout, and Help</a:t>
            </a:r>
          </a:p>
          <a:p>
            <a:pPr marL="400050" lvl="1"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Reminders is not being used by either DCF or KDHE</a:t>
            </a:r>
          </a:p>
          <a:p>
            <a:pPr marL="400050" lvl="1"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10"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Introduction</a:t>
            </a:r>
            <a:endParaRPr lang="en-US" dirty="0"/>
          </a:p>
        </p:txBody>
      </p:sp>
      <p:sp>
        <p:nvSpPr>
          <p:cNvPr id="2" name="TextBox 1"/>
          <p:cNvSpPr txBox="1"/>
          <p:nvPr/>
        </p:nvSpPr>
        <p:spPr>
          <a:xfrm>
            <a:off x="202324" y="4992469"/>
            <a:ext cx="8686800" cy="646331"/>
          </a:xfrm>
          <a:prstGeom prst="rect">
            <a:avLst/>
          </a:prstGeom>
          <a:noFill/>
        </p:spPr>
        <p:txBody>
          <a:bodyPr wrap="square" rtlCol="0">
            <a:spAutoFit/>
          </a:bodyPr>
          <a:lstStyle/>
          <a:p>
            <a:pPr marL="114300" lvl="1"/>
            <a:r>
              <a:rPr lang="en-US" dirty="0">
                <a:latin typeface="Arial" panose="020B0604020202020204" pitchFamily="34" charset="0"/>
                <a:cs typeface="Arial" panose="020B0604020202020204" pitchFamily="34" charset="0"/>
              </a:rPr>
              <a:t>Upon completion of this course, you will have the knowledge and skills to use these tools.</a:t>
            </a:r>
          </a:p>
        </p:txBody>
      </p:sp>
      <p:sp>
        <p:nvSpPr>
          <p:cNvPr id="9"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spTree>
    <p:extLst>
      <p:ext uri="{BB962C8B-B14F-4D97-AF65-F5344CB8AC3E}">
        <p14:creationId xmlns:p14="http://schemas.microsoft.com/office/powerpoint/2010/main" val="14888080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47800" y="2133601"/>
            <a:ext cx="5181600" cy="1905000"/>
          </a:xfrm>
        </p:spPr>
        <p:txBody>
          <a:bodyPr>
            <a:normAutofit/>
          </a:bodyPr>
          <a:lstStyle/>
          <a:p>
            <a:pPr marL="0" indent="0">
              <a:buNone/>
            </a:pPr>
            <a:r>
              <a:rPr lang="en-US" sz="1800" b="1" dirty="0" smtClean="0"/>
              <a:t>Lesson 1: Journal</a:t>
            </a:r>
          </a:p>
          <a:p>
            <a:pPr marL="0" indent="0">
              <a:buNone/>
            </a:pPr>
            <a:r>
              <a:rPr lang="en-US" sz="1800" dirty="0" smtClean="0"/>
              <a:t>Lesson 2:  Tasks</a:t>
            </a:r>
          </a:p>
          <a:p>
            <a:pPr marL="0" indent="0">
              <a:buNone/>
            </a:pPr>
            <a:r>
              <a:rPr lang="en-US" sz="1800" dirty="0" smtClean="0"/>
              <a:t>Lesson 3:  Contact Log</a:t>
            </a:r>
          </a:p>
          <a:p>
            <a:pPr marL="0" indent="0">
              <a:buNone/>
            </a:pPr>
            <a:r>
              <a:rPr lang="en-US" sz="1800" dirty="0" smtClean="0"/>
              <a:t>Lesson 4:  Logout</a:t>
            </a:r>
          </a:p>
          <a:p>
            <a:pPr marL="0" indent="0">
              <a:buNone/>
            </a:pPr>
            <a:r>
              <a:rPr lang="en-US" sz="1800" dirty="0" smtClean="0"/>
              <a:t>Lesson 5:  Help</a:t>
            </a:r>
          </a:p>
        </p:txBody>
      </p:sp>
      <p:sp>
        <p:nvSpPr>
          <p:cNvPr id="4" name="Slide Number Placeholder 3"/>
          <p:cNvSpPr>
            <a:spLocks noGrp="1"/>
          </p:cNvSpPr>
          <p:nvPr>
            <p:ph type="sldNum" sz="quarter" idx="12"/>
          </p:nvPr>
        </p:nvSpPr>
        <p:spPr/>
        <p:txBody>
          <a:bodyPr/>
          <a:lstStyle/>
          <a:p>
            <a:fld id="{908B7E1D-52E2-4F04-9DFE-B1650792F521}" type="slidenum">
              <a:rPr lang="en-US" smtClean="0"/>
              <a:t>4</a:t>
            </a:fld>
            <a:endParaRPr lang="en-US" dirty="0"/>
          </a:p>
        </p:txBody>
      </p:sp>
      <p:sp>
        <p:nvSpPr>
          <p:cNvPr id="5" name="TextBox 4"/>
          <p:cNvSpPr txBox="1"/>
          <p:nvPr/>
        </p:nvSpPr>
        <p:spPr>
          <a:xfrm>
            <a:off x="1600200" y="730624"/>
            <a:ext cx="1905000" cy="400110"/>
          </a:xfrm>
          <a:prstGeom prst="rect">
            <a:avLst/>
          </a:prstGeom>
          <a:noFill/>
        </p:spPr>
        <p:txBody>
          <a:bodyPr wrap="square" rtlCol="0">
            <a:spAutoFit/>
          </a:bodyPr>
          <a:lstStyle/>
          <a:p>
            <a:r>
              <a:rPr lang="en-US" sz="2000" dirty="0">
                <a:solidFill>
                  <a:schemeClr val="accent6">
                    <a:lumMod val="90000"/>
                    <a:lumOff val="10000"/>
                  </a:schemeClr>
                </a:solidFill>
                <a:latin typeface="Arial" panose="020B0604020202020204" pitchFamily="34" charset="0"/>
                <a:cs typeface="Arial" panose="020B0604020202020204" pitchFamily="34" charset="0"/>
              </a:rPr>
              <a:t>Agenda</a:t>
            </a:r>
          </a:p>
        </p:txBody>
      </p:sp>
      <p:sp>
        <p:nvSpPr>
          <p:cNvPr id="10"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spTree>
    <p:extLst>
      <p:ext uri="{BB962C8B-B14F-4D97-AF65-F5344CB8AC3E}">
        <p14:creationId xmlns:p14="http://schemas.microsoft.com/office/powerpoint/2010/main" val="3224393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t>5</a:t>
            </a:fld>
            <a:endParaRPr lang="en-US" dirty="0"/>
          </a:p>
        </p:txBody>
      </p:sp>
      <p:sp>
        <p:nvSpPr>
          <p:cNvPr id="6" name="Rectangle 5"/>
          <p:cNvSpPr/>
          <p:nvPr/>
        </p:nvSpPr>
        <p:spPr>
          <a:xfrm>
            <a:off x="1143000" y="1524000"/>
            <a:ext cx="6096000" cy="2862322"/>
          </a:xfrm>
          <a:prstGeom prst="rect">
            <a:avLst/>
          </a:prstGeom>
        </p:spPr>
        <p:txBody>
          <a:bodyPr wrap="square">
            <a:spAutoFit/>
          </a:bodyPr>
          <a:lstStyle/>
          <a:p>
            <a:endParaRPr lang="en-US" dirty="0" smtClean="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After </a:t>
            </a:r>
            <a:r>
              <a:rPr lang="en-US" dirty="0">
                <a:latin typeface="Arial" panose="020B0604020202020204" pitchFamily="34" charset="0"/>
                <a:cs typeface="Arial" panose="020B0604020202020204" pitchFamily="34" charset="0"/>
              </a:rPr>
              <a:t>completing this course, you will be able to</a:t>
            </a:r>
            <a:r>
              <a:rPr lang="en-US" dirty="0" smtClean="0">
                <a:latin typeface="Arial" panose="020B0604020202020204" pitchFamily="34" charset="0"/>
                <a:cs typeface="Arial" panose="020B0604020202020204" pitchFamily="34" charset="0"/>
              </a:rPr>
              <a:t>:</a:t>
            </a:r>
          </a:p>
          <a:p>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Define Journal entries</a:t>
            </a: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Add, Edit, Append, Suppress, Copy, Transfer entries</a:t>
            </a: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Export </a:t>
            </a:r>
            <a:r>
              <a:rPr lang="en-US" dirty="0">
                <a:latin typeface="Arial" panose="020B0604020202020204" pitchFamily="34" charset="0"/>
                <a:cs typeface="Arial" panose="020B0604020202020204" pitchFamily="34" charset="0"/>
              </a:rPr>
              <a:t>(print</a:t>
            </a:r>
            <a:r>
              <a:rPr lang="en-US" dirty="0" smtClean="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entries</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solidFill>
                  <a:schemeClr val="accent6">
                    <a:lumMod val="90000"/>
                    <a:lumOff val="10000"/>
                  </a:schemeClr>
                </a:solidFill>
              </a:rPr>
              <a:t>Lesson 1:  Journal &gt; </a:t>
            </a:r>
            <a:r>
              <a:rPr lang="en-US" dirty="0" smtClean="0"/>
              <a:t>Introduction</a:t>
            </a:r>
            <a:endParaRPr lang="en-US" dirty="0"/>
          </a:p>
        </p:txBody>
      </p:sp>
      <p:sp>
        <p:nvSpPr>
          <p:cNvPr id="9"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spTree>
    <p:extLst>
      <p:ext uri="{BB962C8B-B14F-4D97-AF65-F5344CB8AC3E}">
        <p14:creationId xmlns:p14="http://schemas.microsoft.com/office/powerpoint/2010/main" val="21771665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t>6</a:t>
            </a:fld>
            <a:endParaRPr lang="en-US" dirty="0"/>
          </a:p>
        </p:txBody>
      </p:sp>
      <p:sp>
        <p:nvSpPr>
          <p:cNvPr id="4" name="TextBox 3"/>
          <p:cNvSpPr txBox="1"/>
          <p:nvPr/>
        </p:nvSpPr>
        <p:spPr>
          <a:xfrm>
            <a:off x="1600200" y="685800"/>
            <a:ext cx="7010400" cy="400110"/>
          </a:xfrm>
          <a:prstGeom prst="rect">
            <a:avLst/>
          </a:prstGeom>
          <a:noFill/>
        </p:spPr>
        <p:txBody>
          <a:bodyPr wrap="square" rtlCol="0">
            <a:spAutoFit/>
          </a:bodyPr>
          <a:lstStyle/>
          <a:p>
            <a:pPr lvl="0"/>
            <a:r>
              <a:rPr lang="en-US" sz="2000" dirty="0">
                <a:solidFill>
                  <a:schemeClr val="accent6">
                    <a:lumMod val="90000"/>
                    <a:lumOff val="10000"/>
                  </a:schemeClr>
                </a:solidFill>
                <a:latin typeface="Arial" panose="020B0604020202020204" pitchFamily="34" charset="0"/>
                <a:cs typeface="Arial" panose="020B0604020202020204" pitchFamily="34" charset="0"/>
              </a:rPr>
              <a:t>Lesson 1:  </a:t>
            </a:r>
            <a:r>
              <a:rPr lang="en-US" sz="2000" dirty="0" smtClean="0">
                <a:solidFill>
                  <a:schemeClr val="accent6">
                    <a:lumMod val="90000"/>
                    <a:lumOff val="10000"/>
                  </a:schemeClr>
                </a:solidFill>
                <a:latin typeface="Arial" panose="020B0604020202020204" pitchFamily="34" charset="0"/>
                <a:cs typeface="Arial" panose="020B0604020202020204" pitchFamily="34" charset="0"/>
              </a:rPr>
              <a:t>Journal &gt; Introduction </a:t>
            </a:r>
            <a:endParaRPr lang="en-US" sz="2000" dirty="0">
              <a:solidFill>
                <a:schemeClr val="accent6">
                  <a:lumMod val="90000"/>
                  <a:lumOff val="10000"/>
                </a:schemeClr>
              </a:solidFill>
              <a:latin typeface="Arial" panose="020B0604020202020204" pitchFamily="34" charset="0"/>
              <a:cs typeface="Arial" panose="020B0604020202020204" pitchFamily="34" charset="0"/>
            </a:endParaRPr>
          </a:p>
        </p:txBody>
      </p:sp>
      <p:sp>
        <p:nvSpPr>
          <p:cNvPr id="8" name="TextBox 7"/>
          <p:cNvSpPr txBox="1"/>
          <p:nvPr/>
        </p:nvSpPr>
        <p:spPr>
          <a:xfrm flipH="1">
            <a:off x="2438400" y="2057400"/>
            <a:ext cx="6553200" cy="2585323"/>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The Journal provides  the ability to record information and actions related to a case.  It provides:</a:t>
            </a:r>
          </a:p>
          <a:p>
            <a:endParaRPr lang="en-US" dirty="0" smtClean="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A central location to quickly determine the current or historical actions specific to a case</a:t>
            </a:r>
          </a:p>
          <a:p>
            <a:pPr marL="742950" lvl="1"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System generated journal entries</a:t>
            </a:r>
          </a:p>
          <a:p>
            <a:pPr marL="742950" lvl="1"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Manually created journal entries</a:t>
            </a:r>
          </a:p>
          <a:p>
            <a:pPr marL="285750" indent="-285750">
              <a:buFont typeface="Arial" panose="020B0604020202020204" pitchFamily="34" charset="0"/>
              <a:buChar char="•"/>
            </a:pPr>
            <a:endParaRPr lang="en-US" dirty="0" smtClean="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pic>
        <p:nvPicPr>
          <p:cNvPr id="6" name="Picture 2" descr="C:\Users\jlking\Pictures\Captivate Images\Female_SarahEst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881435"/>
            <a:ext cx="2191253" cy="3443398"/>
          </a:xfrm>
          <a:prstGeom prst="rect">
            <a:avLst/>
          </a:prstGeom>
          <a:noFill/>
          <a:extLst>
            <a:ext uri="{909E8E84-426E-40DD-AFC4-6F175D3DCCD1}">
              <a14:hiddenFill xmlns:a14="http://schemas.microsoft.com/office/drawing/2010/main">
                <a:solidFill>
                  <a:srgbClr val="FFFFFF"/>
                </a:solidFill>
              </a14:hiddenFill>
            </a:ext>
          </a:extLst>
        </p:spPr>
      </p:pic>
      <p:sp>
        <p:nvSpPr>
          <p:cNvPr id="7" name="Title 6"/>
          <p:cNvSpPr txBox="1">
            <a:spLocks/>
          </p:cNvSpPr>
          <p:nvPr/>
        </p:nvSpPr>
        <p:spPr>
          <a:xfrm>
            <a:off x="1600200" y="73152"/>
            <a:ext cx="7086600" cy="566928"/>
          </a:xfrm>
          <a:prstGeom prst="rect">
            <a:avLst/>
          </a:prstGeom>
        </p:spPr>
        <p:txBody>
          <a:bodyP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smtClean="0"/>
              <a:t>Medical Eligibility: Utility Navigation</a:t>
            </a:r>
            <a:endParaRPr lang="en-US" dirty="0"/>
          </a:p>
        </p:txBody>
      </p:sp>
    </p:spTree>
    <p:extLst>
      <p:ext uri="{BB962C8B-B14F-4D97-AF65-F5344CB8AC3E}">
        <p14:creationId xmlns:p14="http://schemas.microsoft.com/office/powerpoint/2010/main" val="6437824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7</a:t>
            </a:fld>
            <a:endParaRPr lang="en-US" dirty="0"/>
          </a:p>
        </p:txBody>
      </p:sp>
      <p:sp>
        <p:nvSpPr>
          <p:cNvPr id="4" name="Rectangle 3"/>
          <p:cNvSpPr/>
          <p:nvPr/>
        </p:nvSpPr>
        <p:spPr>
          <a:xfrm>
            <a:off x="685800" y="1676400"/>
            <a:ext cx="7848600" cy="3139321"/>
          </a:xfrm>
          <a:prstGeom prst="rect">
            <a:avLst/>
          </a:prstGeom>
        </p:spPr>
        <p:txBody>
          <a:bodyPr wrap="square">
            <a:spAutoFit/>
          </a:bodyPr>
          <a:lstStyle/>
          <a:p>
            <a:r>
              <a:rPr lang="en-US" dirty="0">
                <a:latin typeface="Arial" panose="020B0604020202020204" pitchFamily="34" charset="0"/>
                <a:cs typeface="Arial" panose="020B0604020202020204" pitchFamily="34" charset="0"/>
              </a:rPr>
              <a:t>Automatic journal entries are triggered by case activity and are generated in one of two ways</a:t>
            </a:r>
            <a:r>
              <a:rPr lang="en-US" dirty="0" smtClean="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b="1" dirty="0" smtClean="0">
                <a:latin typeface="Arial" panose="020B0604020202020204" pitchFamily="34" charset="0"/>
                <a:cs typeface="Arial" panose="020B0604020202020204" pitchFamily="34" charset="0"/>
              </a:rPr>
              <a:t>Templates</a:t>
            </a:r>
            <a:endParaRPr lang="en-US" dirty="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A </a:t>
            </a:r>
            <a:r>
              <a:rPr lang="en-US" dirty="0">
                <a:latin typeface="Arial" panose="020B0604020202020204" pitchFamily="34" charset="0"/>
                <a:cs typeface="Arial" panose="020B0604020202020204" pitchFamily="34" charset="0"/>
              </a:rPr>
              <a:t>template </a:t>
            </a:r>
            <a:r>
              <a:rPr lang="en-US" dirty="0" smtClean="0">
                <a:latin typeface="Arial" panose="020B0604020202020204" pitchFamily="34" charset="0"/>
                <a:cs typeface="Arial" panose="020B0604020202020204" pitchFamily="34" charset="0"/>
              </a:rPr>
              <a:t>utilizes different </a:t>
            </a:r>
            <a:r>
              <a:rPr lang="en-US" dirty="0">
                <a:latin typeface="Arial" panose="020B0604020202020204" pitchFamily="34" charset="0"/>
                <a:cs typeface="Arial" panose="020B0604020202020204" pitchFamily="34" charset="0"/>
              </a:rPr>
              <a:t>pieces of data </a:t>
            </a:r>
            <a:r>
              <a:rPr lang="en-US" dirty="0" smtClean="0">
                <a:latin typeface="Arial" panose="020B0604020202020204" pitchFamily="34" charset="0"/>
                <a:cs typeface="Arial" panose="020B0604020202020204" pitchFamily="34" charset="0"/>
              </a:rPr>
              <a:t>from </a:t>
            </a:r>
            <a:r>
              <a:rPr lang="en-US" dirty="0">
                <a:latin typeface="Arial" panose="020B0604020202020204" pitchFamily="34" charset="0"/>
                <a:cs typeface="Arial" panose="020B0604020202020204" pitchFamily="34" charset="0"/>
              </a:rPr>
              <a:t>the </a:t>
            </a:r>
            <a:r>
              <a:rPr lang="en-US" dirty="0" smtClean="0">
                <a:latin typeface="Arial" panose="020B0604020202020204" pitchFamily="34" charset="0"/>
                <a:cs typeface="Arial" panose="020B0604020202020204" pitchFamily="34" charset="0"/>
              </a:rPr>
              <a:t>Contact Log </a:t>
            </a:r>
            <a:r>
              <a:rPr lang="en-US" dirty="0">
                <a:latin typeface="Arial" panose="020B0604020202020204" pitchFamily="34" charset="0"/>
                <a:cs typeface="Arial" panose="020B0604020202020204" pitchFamily="34" charset="0"/>
              </a:rPr>
              <a:t>and </a:t>
            </a:r>
            <a:r>
              <a:rPr lang="en-US" dirty="0" smtClean="0">
                <a:latin typeface="Arial" panose="020B0604020202020204" pitchFamily="34" charset="0"/>
                <a:cs typeface="Arial" panose="020B0604020202020204" pitchFamily="34" charset="0"/>
              </a:rPr>
              <a:t>generates a journal entry.</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Auto </a:t>
            </a:r>
            <a:r>
              <a:rPr lang="en-US" b="1" dirty="0" smtClean="0">
                <a:latin typeface="Arial" panose="020B0604020202020204" pitchFamily="34" charset="0"/>
                <a:cs typeface="Arial" panose="020B0604020202020204" pitchFamily="34" charset="0"/>
              </a:rPr>
              <a:t>Logs</a:t>
            </a: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 </a:t>
            </a:r>
            <a:r>
              <a:rPr lang="en-US" smtClean="0">
                <a:latin typeface="Arial" panose="020B0604020202020204" pitchFamily="34" charset="0"/>
                <a:cs typeface="Arial" panose="020B0604020202020204" pitchFamily="34" charset="0"/>
              </a:rPr>
              <a:t>pre-scripted system message </a:t>
            </a:r>
            <a:r>
              <a:rPr lang="en-US" dirty="0">
                <a:latin typeface="Arial" panose="020B0604020202020204" pitchFamily="34" charset="0"/>
                <a:cs typeface="Arial" panose="020B0604020202020204" pitchFamily="34" charset="0"/>
              </a:rPr>
              <a:t>which is automatically produced when certain actions are </a:t>
            </a:r>
            <a:r>
              <a:rPr lang="en-US" dirty="0" smtClean="0">
                <a:latin typeface="Arial" panose="020B0604020202020204" pitchFamily="34" charset="0"/>
                <a:cs typeface="Arial" panose="020B0604020202020204" pitchFamily="34" charset="0"/>
              </a:rPr>
              <a:t>taken.</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5" name="TextBox 4"/>
          <p:cNvSpPr txBox="1"/>
          <p:nvPr/>
        </p:nvSpPr>
        <p:spPr>
          <a:xfrm>
            <a:off x="1600200" y="561945"/>
            <a:ext cx="7467600"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1:  Journal &gt; </a:t>
            </a:r>
            <a:r>
              <a:rPr lang="en-US" sz="2000" dirty="0" smtClean="0">
                <a:solidFill>
                  <a:srgbClr val="00194D">
                    <a:lumMod val="90000"/>
                    <a:lumOff val="10000"/>
                  </a:srgbClr>
                </a:solidFill>
                <a:latin typeface="Arial" panose="020B0604020202020204" pitchFamily="34" charset="0"/>
                <a:cs typeface="Arial" panose="020B0604020202020204" pitchFamily="34" charset="0"/>
              </a:rPr>
              <a:t>Automatic Logs</a:t>
            </a:r>
            <a:endParaRPr lang="en-US" sz="2000" dirty="0">
              <a:solidFill>
                <a:srgbClr val="00194D">
                  <a:lumMod val="90000"/>
                  <a:lumOff val="10000"/>
                </a:srgbClr>
              </a:solidFill>
              <a:latin typeface="Arial" panose="020B0604020202020204" pitchFamily="34" charset="0"/>
              <a:cs typeface="Arial" panose="020B0604020202020204" pitchFamily="34" charset="0"/>
            </a:endParaRPr>
          </a:p>
        </p:txBody>
      </p:sp>
      <p:sp>
        <p:nvSpPr>
          <p:cNvPr id="7"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spTree>
    <p:extLst>
      <p:ext uri="{BB962C8B-B14F-4D97-AF65-F5344CB8AC3E}">
        <p14:creationId xmlns:p14="http://schemas.microsoft.com/office/powerpoint/2010/main" val="18339811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8</a:t>
            </a:fld>
            <a:endParaRPr lang="en-US" dirty="0"/>
          </a:p>
        </p:txBody>
      </p:sp>
      <p:sp>
        <p:nvSpPr>
          <p:cNvPr id="4" name="Rectangle 3"/>
          <p:cNvSpPr/>
          <p:nvPr/>
        </p:nvSpPr>
        <p:spPr>
          <a:xfrm>
            <a:off x="685800" y="1676400"/>
            <a:ext cx="7848600" cy="1200329"/>
          </a:xfrm>
          <a:prstGeom prst="rect">
            <a:avLst/>
          </a:prstGeom>
        </p:spPr>
        <p:txBody>
          <a:bodyPr wrap="square">
            <a:spAutoFit/>
          </a:bodyPr>
          <a:lstStyle/>
          <a:p>
            <a:r>
              <a:rPr lang="en-US" dirty="0" smtClean="0">
                <a:latin typeface="Arial" panose="020B0604020202020204" pitchFamily="34" charset="0"/>
                <a:cs typeface="Arial" panose="020B0604020202020204" pitchFamily="34" charset="0"/>
              </a:rPr>
              <a:t>In order to access the Journal List:</a:t>
            </a: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Click the </a:t>
            </a:r>
            <a:r>
              <a:rPr lang="en-US" b="1" dirty="0" smtClean="0">
                <a:latin typeface="Arial" panose="020B0604020202020204" pitchFamily="34" charset="0"/>
                <a:cs typeface="Arial" panose="020B0604020202020204" pitchFamily="34" charset="0"/>
              </a:rPr>
              <a:t>Journal</a:t>
            </a:r>
            <a:r>
              <a:rPr lang="en-US" dirty="0" smtClean="0">
                <a:latin typeface="Arial" panose="020B0604020202020204" pitchFamily="34" charset="0"/>
                <a:cs typeface="Arial" panose="020B0604020202020204" pitchFamily="34" charset="0"/>
              </a:rPr>
              <a:t> hyperlink while in the context of a case</a:t>
            </a: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The </a:t>
            </a:r>
            <a:r>
              <a:rPr lang="en-US" b="1" dirty="0" smtClean="0">
                <a:latin typeface="Arial" panose="020B0604020202020204" pitchFamily="34" charset="0"/>
                <a:cs typeface="Arial" panose="020B0604020202020204" pitchFamily="34" charset="0"/>
              </a:rPr>
              <a:t>Journal List</a:t>
            </a:r>
            <a:r>
              <a:rPr lang="en-US" dirty="0" smtClean="0">
                <a:latin typeface="Arial" panose="020B0604020202020204" pitchFamily="34" charset="0"/>
                <a:cs typeface="Arial" panose="020B0604020202020204" pitchFamily="34" charset="0"/>
              </a:rPr>
              <a:t> will appear in a separate window</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5" name="TextBox 4"/>
          <p:cNvSpPr txBox="1"/>
          <p:nvPr/>
        </p:nvSpPr>
        <p:spPr>
          <a:xfrm>
            <a:off x="1600200" y="561945"/>
            <a:ext cx="7467600"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1:  Journal </a:t>
            </a:r>
          </a:p>
        </p:txBody>
      </p:sp>
      <p:pic>
        <p:nvPicPr>
          <p:cNvPr id="6" name="Snagit_PPT419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2324" y="3048000"/>
            <a:ext cx="8686800" cy="1291504"/>
          </a:xfrm>
          <a:prstGeom prst="rect">
            <a:avLst/>
          </a:prstGeom>
        </p:spPr>
      </p:pic>
      <p:sp>
        <p:nvSpPr>
          <p:cNvPr id="11" name="Rectangle 10"/>
          <p:cNvSpPr/>
          <p:nvPr/>
        </p:nvSpPr>
        <p:spPr>
          <a:xfrm>
            <a:off x="5691963" y="3124200"/>
            <a:ext cx="609600" cy="3048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spTree>
    <p:extLst>
      <p:ext uri="{BB962C8B-B14F-4D97-AF65-F5344CB8AC3E}">
        <p14:creationId xmlns:p14="http://schemas.microsoft.com/office/powerpoint/2010/main" val="10202526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9</a:t>
            </a:fld>
            <a:endParaRPr lang="en-US" dirty="0"/>
          </a:p>
        </p:txBody>
      </p:sp>
      <p:sp>
        <p:nvSpPr>
          <p:cNvPr id="10" name="TextBox 9"/>
          <p:cNvSpPr txBox="1"/>
          <p:nvPr/>
        </p:nvSpPr>
        <p:spPr>
          <a:xfrm>
            <a:off x="1676400" y="609600"/>
            <a:ext cx="7315200" cy="400110"/>
          </a:xfrm>
          <a:prstGeom prst="rect">
            <a:avLst/>
          </a:prstGeom>
          <a:noFill/>
        </p:spPr>
        <p:txBody>
          <a:bodyPr wrap="square" rtlCol="0">
            <a:spAutoFit/>
          </a:bodyPr>
          <a:lstStyle/>
          <a:p>
            <a:pPr lvl="0"/>
            <a:r>
              <a:rPr lang="en-US" sz="2000" dirty="0">
                <a:solidFill>
                  <a:schemeClr val="accent6">
                    <a:lumMod val="90000"/>
                    <a:lumOff val="10000"/>
                  </a:schemeClr>
                </a:solidFill>
                <a:latin typeface="Arial" panose="020B0604020202020204" pitchFamily="34" charset="0"/>
                <a:cs typeface="Arial" panose="020B0604020202020204" pitchFamily="34" charset="0"/>
              </a:rPr>
              <a:t>Lesson 1:  </a:t>
            </a:r>
            <a:r>
              <a:rPr lang="en-US" sz="2000" dirty="0" smtClean="0">
                <a:solidFill>
                  <a:schemeClr val="accent6">
                    <a:lumMod val="90000"/>
                    <a:lumOff val="10000"/>
                  </a:schemeClr>
                </a:solidFill>
                <a:latin typeface="Arial" panose="020B0604020202020204" pitchFamily="34" charset="0"/>
                <a:cs typeface="Arial" panose="020B0604020202020204" pitchFamily="34" charset="0"/>
              </a:rPr>
              <a:t>Journal &gt;Journal List</a:t>
            </a:r>
            <a:endParaRPr lang="en-US" sz="2000" dirty="0">
              <a:solidFill>
                <a:schemeClr val="accent6">
                  <a:lumMod val="90000"/>
                  <a:lumOff val="10000"/>
                </a:schemeClr>
              </a:solidFill>
              <a:latin typeface="Arial" panose="020B0604020202020204" pitchFamily="34" charset="0"/>
              <a:cs typeface="Arial" panose="020B0604020202020204" pitchFamily="34" charset="0"/>
            </a:endParaRPr>
          </a:p>
        </p:txBody>
      </p:sp>
      <p:sp>
        <p:nvSpPr>
          <p:cNvPr id="11" name="TextBox 10"/>
          <p:cNvSpPr txBox="1"/>
          <p:nvPr/>
        </p:nvSpPr>
        <p:spPr>
          <a:xfrm>
            <a:off x="455364" y="1370647"/>
            <a:ext cx="7621836" cy="369332"/>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User entered logs are identified by the Worker’s name and ID.</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057400"/>
            <a:ext cx="8228013" cy="3933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spTree>
    <p:extLst>
      <p:ext uri="{BB962C8B-B14F-4D97-AF65-F5344CB8AC3E}">
        <p14:creationId xmlns:p14="http://schemas.microsoft.com/office/powerpoint/2010/main" val="19475336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t>10</a:t>
            </a:fld>
            <a:endParaRPr lang="en-US" dirty="0"/>
          </a:p>
        </p:txBody>
      </p:sp>
      <p:sp>
        <p:nvSpPr>
          <p:cNvPr id="6" name="TextBox 5"/>
          <p:cNvSpPr txBox="1"/>
          <p:nvPr/>
        </p:nvSpPr>
        <p:spPr>
          <a:xfrm>
            <a:off x="1676400" y="718066"/>
            <a:ext cx="7315200" cy="400110"/>
          </a:xfrm>
          <a:prstGeom prst="rect">
            <a:avLst/>
          </a:prstGeom>
          <a:noFill/>
        </p:spPr>
        <p:txBody>
          <a:bodyPr wrap="square" rtlCol="0">
            <a:spAutoFit/>
          </a:bodyPr>
          <a:lstStyle/>
          <a:p>
            <a:pPr lvl="0"/>
            <a:r>
              <a:rPr lang="en-US" sz="2000" dirty="0">
                <a:solidFill>
                  <a:schemeClr val="accent6">
                    <a:lumMod val="90000"/>
                    <a:lumOff val="10000"/>
                  </a:schemeClr>
                </a:solidFill>
                <a:latin typeface="Arial" panose="020B0604020202020204" pitchFamily="34" charset="0"/>
                <a:cs typeface="Arial" panose="020B0604020202020204" pitchFamily="34" charset="0"/>
              </a:rPr>
              <a:t>Lesson 1:  </a:t>
            </a:r>
            <a:r>
              <a:rPr lang="en-US" sz="2000" dirty="0" smtClean="0">
                <a:solidFill>
                  <a:schemeClr val="accent6">
                    <a:lumMod val="90000"/>
                    <a:lumOff val="10000"/>
                  </a:schemeClr>
                </a:solidFill>
                <a:latin typeface="Arial" panose="020B0604020202020204" pitchFamily="34" charset="0"/>
                <a:cs typeface="Arial" panose="020B0604020202020204" pitchFamily="34" charset="0"/>
              </a:rPr>
              <a:t>Journal &gt; Journal List</a:t>
            </a:r>
            <a:endParaRPr lang="en-US" sz="2000" dirty="0">
              <a:solidFill>
                <a:schemeClr val="accent6">
                  <a:lumMod val="90000"/>
                  <a:lumOff val="10000"/>
                </a:schemeClr>
              </a:solidFill>
              <a:latin typeface="Arial" panose="020B0604020202020204" pitchFamily="34" charset="0"/>
              <a:cs typeface="Arial" panose="020B0604020202020204" pitchFamily="34" charset="0"/>
            </a:endParaRPr>
          </a:p>
        </p:txBody>
      </p:sp>
      <p:sp>
        <p:nvSpPr>
          <p:cNvPr id="7" name="TextBox 6"/>
          <p:cNvSpPr txBox="1"/>
          <p:nvPr/>
        </p:nvSpPr>
        <p:spPr>
          <a:xfrm>
            <a:off x="838200" y="1600200"/>
            <a:ext cx="6553200" cy="4185761"/>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The </a:t>
            </a:r>
            <a:r>
              <a:rPr lang="en-US" b="1" dirty="0" smtClean="0">
                <a:latin typeface="Arial" panose="020B0604020202020204" pitchFamily="34" charset="0"/>
                <a:cs typeface="Arial" panose="020B0604020202020204" pitchFamily="34" charset="0"/>
              </a:rPr>
              <a:t>Journal List </a:t>
            </a:r>
            <a:r>
              <a:rPr lang="en-US" dirty="0" smtClean="0">
                <a:latin typeface="Arial" panose="020B0604020202020204" pitchFamily="34" charset="0"/>
                <a:cs typeface="Arial" panose="020B0604020202020204" pitchFamily="34" charset="0"/>
              </a:rPr>
              <a:t>page displays the following fields:</a:t>
            </a: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Journal List – Case Number and Case Name</a:t>
            </a: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Action buttons: Append, Edit, Copy, Transfer</a:t>
            </a: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Export</a:t>
            </a: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Add Entry</a:t>
            </a: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In the </a:t>
            </a:r>
            <a:r>
              <a:rPr lang="en-US" b="1" dirty="0" smtClean="0">
                <a:latin typeface="Arial" panose="020B0604020202020204" pitchFamily="34" charset="0"/>
                <a:cs typeface="Arial" panose="020B0604020202020204" pitchFamily="34" charset="0"/>
              </a:rPr>
              <a:t>Search Results Summary </a:t>
            </a:r>
            <a:r>
              <a:rPr lang="en-US" dirty="0" smtClean="0">
                <a:latin typeface="Arial" panose="020B0604020202020204" pitchFamily="34" charset="0"/>
                <a:cs typeface="Arial" panose="020B0604020202020204" pitchFamily="34" charset="0"/>
              </a:rPr>
              <a:t>section, information is sorted by Date.  User can sort by ascending or descending dates.</a:t>
            </a:r>
          </a:p>
          <a:p>
            <a:endParaRPr lang="en-US" dirty="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The search results show: </a:t>
            </a: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Date of entry</a:t>
            </a: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Time of entry</a:t>
            </a: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Worker Name and ID/Auto Logs</a:t>
            </a: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Text entry</a:t>
            </a:r>
          </a:p>
          <a:p>
            <a:endParaRPr lang="en-US" sz="1400" dirty="0">
              <a:latin typeface="Arial" panose="020B0604020202020204" pitchFamily="34" charset="0"/>
              <a:cs typeface="Arial" panose="020B0604020202020204" pitchFamily="34" charset="0"/>
            </a:endParaRPr>
          </a:p>
        </p:txBody>
      </p:sp>
      <p:sp>
        <p:nvSpPr>
          <p:cNvPr id="8"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spTree>
    <p:extLst>
      <p:ext uri="{BB962C8B-B14F-4D97-AF65-F5344CB8AC3E}">
        <p14:creationId xmlns:p14="http://schemas.microsoft.com/office/powerpoint/2010/main" val="35817906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11</a:t>
            </a:fld>
            <a:endParaRPr lang="en-US" dirty="0"/>
          </a:p>
        </p:txBody>
      </p:sp>
      <p:sp>
        <p:nvSpPr>
          <p:cNvPr id="4" name="TextBox 3"/>
          <p:cNvSpPr txBox="1"/>
          <p:nvPr/>
        </p:nvSpPr>
        <p:spPr>
          <a:xfrm>
            <a:off x="1676400" y="718066"/>
            <a:ext cx="7315200" cy="400110"/>
          </a:xfrm>
          <a:prstGeom prst="rect">
            <a:avLst/>
          </a:prstGeom>
          <a:noFill/>
        </p:spPr>
        <p:txBody>
          <a:bodyPr wrap="square" rtlCol="0">
            <a:spAutoFit/>
          </a:bodyPr>
          <a:lstStyle/>
          <a:p>
            <a:pPr lvl="0"/>
            <a:r>
              <a:rPr lang="en-US" sz="2000" dirty="0">
                <a:solidFill>
                  <a:schemeClr val="accent6">
                    <a:lumMod val="90000"/>
                    <a:lumOff val="10000"/>
                  </a:schemeClr>
                </a:solidFill>
                <a:latin typeface="Arial" panose="020B0604020202020204" pitchFamily="34" charset="0"/>
                <a:cs typeface="Arial" panose="020B0604020202020204" pitchFamily="34" charset="0"/>
              </a:rPr>
              <a:t>Lesson 1:  </a:t>
            </a:r>
            <a:r>
              <a:rPr lang="en-US" sz="2000" dirty="0" smtClean="0">
                <a:solidFill>
                  <a:schemeClr val="accent6">
                    <a:lumMod val="90000"/>
                    <a:lumOff val="10000"/>
                  </a:schemeClr>
                </a:solidFill>
                <a:latin typeface="Arial" panose="020B0604020202020204" pitchFamily="34" charset="0"/>
                <a:cs typeface="Arial" panose="020B0604020202020204" pitchFamily="34" charset="0"/>
              </a:rPr>
              <a:t>Journal &gt; Add Entry  </a:t>
            </a:r>
            <a:endParaRPr lang="en-US" sz="2000" dirty="0">
              <a:solidFill>
                <a:schemeClr val="accent6">
                  <a:lumMod val="90000"/>
                  <a:lumOff val="10000"/>
                </a:schemeClr>
              </a:solidFill>
              <a:latin typeface="Arial" panose="020B0604020202020204" pitchFamily="34" charset="0"/>
              <a:cs typeface="Arial" panose="020B0604020202020204" pitchFamily="34"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514600"/>
            <a:ext cx="8228013" cy="2857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7" name="Straight Arrow Connector 6"/>
          <p:cNvCxnSpPr/>
          <p:nvPr/>
        </p:nvCxnSpPr>
        <p:spPr>
          <a:xfrm flipH="1">
            <a:off x="8331529" y="2420586"/>
            <a:ext cx="353683" cy="40005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609600" y="1295400"/>
            <a:ext cx="7898770" cy="646331"/>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To add a new journal entry, click the </a:t>
            </a:r>
            <a:r>
              <a:rPr lang="en-US" b="1" dirty="0" smtClean="0">
                <a:latin typeface="Arial" panose="020B0604020202020204" pitchFamily="34" charset="0"/>
                <a:cs typeface="Arial" panose="020B0604020202020204" pitchFamily="34" charset="0"/>
              </a:rPr>
              <a:t>Go</a:t>
            </a:r>
            <a:r>
              <a:rPr lang="en-US" dirty="0" smtClean="0">
                <a:latin typeface="Arial" panose="020B0604020202020204" pitchFamily="34" charset="0"/>
                <a:cs typeface="Arial" panose="020B0604020202020204" pitchFamily="34" charset="0"/>
              </a:rPr>
              <a:t> button associated to the </a:t>
            </a:r>
            <a:r>
              <a:rPr lang="en-US" b="1" dirty="0" smtClean="0">
                <a:latin typeface="Arial" panose="020B0604020202020204" pitchFamily="34" charset="0"/>
                <a:cs typeface="Arial" panose="020B0604020202020204" pitchFamily="34" charset="0"/>
              </a:rPr>
              <a:t>Add Entry</a:t>
            </a:r>
            <a:r>
              <a:rPr lang="en-US" dirty="0" smtClean="0">
                <a:latin typeface="Arial" panose="020B0604020202020204" pitchFamily="34" charset="0"/>
                <a:cs typeface="Arial" panose="020B0604020202020204" pitchFamily="34" charset="0"/>
              </a:rPr>
              <a:t> field. A </a:t>
            </a:r>
            <a:r>
              <a:rPr lang="en-US" dirty="0">
                <a:latin typeface="Arial" panose="020B0604020202020204" pitchFamily="34" charset="0"/>
                <a:cs typeface="Arial" panose="020B0604020202020204" pitchFamily="34" charset="0"/>
              </a:rPr>
              <a:t>new Journal Entry page </a:t>
            </a:r>
            <a:r>
              <a:rPr lang="en-US" dirty="0" smtClean="0">
                <a:latin typeface="Arial" panose="020B0604020202020204" pitchFamily="34" charset="0"/>
                <a:cs typeface="Arial" panose="020B0604020202020204" pitchFamily="34" charset="0"/>
              </a:rPr>
              <a:t>displays in a new window.</a:t>
            </a:r>
            <a:endParaRPr lang="en-US" dirty="0">
              <a:latin typeface="Arial" panose="020B0604020202020204" pitchFamily="34" charset="0"/>
              <a:cs typeface="Arial" panose="020B0604020202020204" pitchFamily="34" charset="0"/>
            </a:endParaRPr>
          </a:p>
        </p:txBody>
      </p:sp>
      <p:sp>
        <p:nvSpPr>
          <p:cNvPr id="9"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spTree>
    <p:extLst>
      <p:ext uri="{BB962C8B-B14F-4D97-AF65-F5344CB8AC3E}">
        <p14:creationId xmlns:p14="http://schemas.microsoft.com/office/powerpoint/2010/main" val="285791215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12</a:t>
            </a:fld>
            <a:endParaRPr lang="en-US" dirty="0"/>
          </a:p>
        </p:txBody>
      </p:sp>
      <p:pic>
        <p:nvPicPr>
          <p:cNvPr id="4" name="Snagit_PPTC28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800" y="1420658"/>
            <a:ext cx="7114286" cy="4624086"/>
          </a:xfrm>
          <a:prstGeom prst="rect">
            <a:avLst/>
          </a:prstGeom>
        </p:spPr>
      </p:pic>
      <p:sp>
        <p:nvSpPr>
          <p:cNvPr id="5" name="TextBox 4"/>
          <p:cNvSpPr txBox="1"/>
          <p:nvPr/>
        </p:nvSpPr>
        <p:spPr>
          <a:xfrm>
            <a:off x="1676400" y="609600"/>
            <a:ext cx="7391400"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1:  </a:t>
            </a:r>
            <a:r>
              <a:rPr lang="en-US" sz="2000" dirty="0" smtClean="0">
                <a:solidFill>
                  <a:srgbClr val="00194D">
                    <a:lumMod val="90000"/>
                    <a:lumOff val="10000"/>
                  </a:srgbClr>
                </a:solidFill>
                <a:latin typeface="Arial" panose="020B0604020202020204" pitchFamily="34" charset="0"/>
                <a:cs typeface="Arial" panose="020B0604020202020204" pitchFamily="34" charset="0"/>
              </a:rPr>
              <a:t>Journal &gt; Add Entry</a:t>
            </a:r>
            <a:endParaRPr lang="en-US" sz="2000" dirty="0">
              <a:solidFill>
                <a:srgbClr val="00194D">
                  <a:lumMod val="90000"/>
                  <a:lumOff val="10000"/>
                </a:srgbClr>
              </a:solidFill>
              <a:latin typeface="Arial" panose="020B0604020202020204" pitchFamily="34" charset="0"/>
              <a:cs typeface="Arial" panose="020B0604020202020204" pitchFamily="34" charset="0"/>
            </a:endParaRPr>
          </a:p>
        </p:txBody>
      </p:sp>
      <p:sp>
        <p:nvSpPr>
          <p:cNvPr id="7" name="TextBox 6"/>
          <p:cNvSpPr txBox="1"/>
          <p:nvPr/>
        </p:nvSpPr>
        <p:spPr>
          <a:xfrm>
            <a:off x="1219200" y="3732701"/>
            <a:ext cx="6477000" cy="1754326"/>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Enter </a:t>
            </a:r>
            <a:r>
              <a:rPr lang="en-US" dirty="0">
                <a:latin typeface="Arial" panose="020B0604020202020204" pitchFamily="34" charset="0"/>
                <a:cs typeface="Arial" panose="020B0604020202020204" pitchFamily="34" charset="0"/>
              </a:rPr>
              <a:t>the narrative in the Long Description box. Review the narrative</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Check Spelling</a:t>
            </a: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Click </a:t>
            </a:r>
            <a:r>
              <a:rPr lang="en-US" dirty="0">
                <a:latin typeface="Arial" panose="020B0604020202020204" pitchFamily="34" charset="0"/>
                <a:cs typeface="Arial" panose="020B0604020202020204" pitchFamily="34" charset="0"/>
              </a:rPr>
              <a:t>the Save button to save the </a:t>
            </a:r>
            <a:r>
              <a:rPr lang="en-US" dirty="0" smtClean="0">
                <a:latin typeface="Arial" panose="020B0604020202020204" pitchFamily="34" charset="0"/>
                <a:cs typeface="Arial" panose="020B0604020202020204" pitchFamily="34" charset="0"/>
              </a:rPr>
              <a:t>entry </a:t>
            </a: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Click the Cancel button to </a:t>
            </a:r>
            <a:r>
              <a:rPr lang="en-US" dirty="0" smtClean="0">
                <a:latin typeface="Arial" panose="020B0604020202020204" pitchFamily="34" charset="0"/>
                <a:cs typeface="Arial" panose="020B0604020202020204" pitchFamily="34" charset="0"/>
              </a:rPr>
              <a:t>return </a:t>
            </a:r>
            <a:r>
              <a:rPr lang="en-US" dirty="0">
                <a:latin typeface="Arial" panose="020B0604020202020204" pitchFamily="34" charset="0"/>
                <a:cs typeface="Arial" panose="020B0604020202020204" pitchFamily="34" charset="0"/>
              </a:rPr>
              <a:t>to the Journal List </a:t>
            </a:r>
            <a:r>
              <a:rPr lang="en-US" dirty="0" smtClean="0">
                <a:latin typeface="Arial" panose="020B0604020202020204" pitchFamily="34" charset="0"/>
                <a:cs typeface="Arial" panose="020B0604020202020204" pitchFamily="34" charset="0"/>
              </a:rPr>
              <a:t>page without saving the entry</a:t>
            </a:r>
            <a:endParaRPr lang="en-US" dirty="0">
              <a:latin typeface="Arial" panose="020B0604020202020204" pitchFamily="34" charset="0"/>
              <a:cs typeface="Arial" panose="020B0604020202020204" pitchFamily="34" charset="0"/>
            </a:endParaRPr>
          </a:p>
        </p:txBody>
      </p:sp>
      <p:sp>
        <p:nvSpPr>
          <p:cNvPr id="8"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spTree>
    <p:extLst>
      <p:ext uri="{BB962C8B-B14F-4D97-AF65-F5344CB8AC3E}">
        <p14:creationId xmlns:p14="http://schemas.microsoft.com/office/powerpoint/2010/main" val="152696467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13</a:t>
            </a:fld>
            <a:endParaRPr lang="en-US" dirty="0"/>
          </a:p>
        </p:txBody>
      </p:sp>
      <p:sp>
        <p:nvSpPr>
          <p:cNvPr id="4" name="Rectangle 3"/>
          <p:cNvSpPr/>
          <p:nvPr/>
        </p:nvSpPr>
        <p:spPr>
          <a:xfrm>
            <a:off x="762000" y="1986677"/>
            <a:ext cx="6858000" cy="2585323"/>
          </a:xfrm>
          <a:prstGeom prst="rect">
            <a:avLst/>
          </a:prstGeom>
        </p:spPr>
        <p:txBody>
          <a:bodyPr wrap="square">
            <a:spAutoFit/>
          </a:bodyPr>
          <a:lstStyle/>
          <a:p>
            <a:r>
              <a:rPr lang="en-US" dirty="0">
                <a:latin typeface="Arial" panose="020B0604020202020204" pitchFamily="34" charset="0"/>
                <a:cs typeface="Arial" panose="020B0604020202020204" pitchFamily="34" charset="0"/>
              </a:rPr>
              <a:t>Editing a journal entry allows the user to create an entry that will replace the existing entry.</a:t>
            </a:r>
          </a:p>
          <a:p>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Please note:</a:t>
            </a: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Only </a:t>
            </a:r>
            <a:r>
              <a:rPr lang="en-US" dirty="0">
                <a:latin typeface="Arial" panose="020B0604020202020204" pitchFamily="34" charset="0"/>
                <a:cs typeface="Arial" panose="020B0604020202020204" pitchFamily="34" charset="0"/>
              </a:rPr>
              <a:t>manual journal entries can be edited.</a:t>
            </a: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A </a:t>
            </a:r>
            <a:r>
              <a:rPr lang="en-US" dirty="0">
                <a:latin typeface="Arial" panose="020B0604020202020204" pitchFamily="34" charset="0"/>
                <a:cs typeface="Arial" panose="020B0604020202020204" pitchFamily="34" charset="0"/>
              </a:rPr>
              <a:t>journal entry can only be edited by the </a:t>
            </a:r>
            <a:r>
              <a:rPr lang="en-US" dirty="0" smtClean="0">
                <a:latin typeface="Arial" panose="020B0604020202020204" pitchFamily="34" charset="0"/>
                <a:cs typeface="Arial" panose="020B0604020202020204" pitchFamily="34" charset="0"/>
              </a:rPr>
              <a:t>creator.</a:t>
            </a: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Editing may only be done on </a:t>
            </a:r>
            <a:r>
              <a:rPr lang="en-US" dirty="0">
                <a:latin typeface="Arial" panose="020B0604020202020204" pitchFamily="34" charset="0"/>
                <a:cs typeface="Arial" panose="020B0604020202020204" pitchFamily="34" charset="0"/>
              </a:rPr>
              <a:t>the same business </a:t>
            </a:r>
            <a:r>
              <a:rPr lang="en-US" dirty="0" smtClean="0">
                <a:latin typeface="Arial" panose="020B0604020202020204" pitchFamily="34" charset="0"/>
                <a:cs typeface="Arial" panose="020B0604020202020204" pitchFamily="34" charset="0"/>
              </a:rPr>
              <a:t>day.</a:t>
            </a: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5" name="TextBox 4"/>
          <p:cNvSpPr txBox="1"/>
          <p:nvPr/>
        </p:nvSpPr>
        <p:spPr>
          <a:xfrm>
            <a:off x="1676400" y="609600"/>
            <a:ext cx="7391400"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1:  Journal </a:t>
            </a:r>
            <a:r>
              <a:rPr lang="en-US" sz="2000" dirty="0" smtClean="0">
                <a:solidFill>
                  <a:srgbClr val="00194D">
                    <a:lumMod val="90000"/>
                    <a:lumOff val="10000"/>
                  </a:srgbClr>
                </a:solidFill>
                <a:latin typeface="Arial" panose="020B0604020202020204" pitchFamily="34" charset="0"/>
                <a:cs typeface="Arial" panose="020B0604020202020204" pitchFamily="34" charset="0"/>
              </a:rPr>
              <a:t>&gt; Edit Entry</a:t>
            </a:r>
            <a:endParaRPr lang="en-US" sz="2000" dirty="0">
              <a:solidFill>
                <a:srgbClr val="00194D">
                  <a:lumMod val="90000"/>
                  <a:lumOff val="10000"/>
                </a:srgbClr>
              </a:solidFill>
              <a:latin typeface="Arial" panose="020B0604020202020204" pitchFamily="34" charset="0"/>
              <a:cs typeface="Arial" panose="020B0604020202020204" pitchFamily="34" charset="0"/>
            </a:endParaRPr>
          </a:p>
        </p:txBody>
      </p:sp>
      <p:sp>
        <p:nvSpPr>
          <p:cNvPr id="7"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spTree>
    <p:extLst>
      <p:ext uri="{BB962C8B-B14F-4D97-AF65-F5344CB8AC3E}">
        <p14:creationId xmlns:p14="http://schemas.microsoft.com/office/powerpoint/2010/main" val="8643309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14</a:t>
            </a:fld>
            <a:endParaRPr lang="en-US" dirty="0"/>
          </a:p>
        </p:txBody>
      </p:sp>
      <p:pic>
        <p:nvPicPr>
          <p:cNvPr id="4" name="Snagit_PPT33B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38400"/>
            <a:ext cx="9144000" cy="3233853"/>
          </a:xfrm>
          <a:prstGeom prst="rect">
            <a:avLst/>
          </a:prstGeom>
        </p:spPr>
      </p:pic>
      <p:sp>
        <p:nvSpPr>
          <p:cNvPr id="7" name="TextBox 6"/>
          <p:cNvSpPr txBox="1"/>
          <p:nvPr/>
        </p:nvSpPr>
        <p:spPr>
          <a:xfrm>
            <a:off x="228600" y="1447800"/>
            <a:ext cx="8610600" cy="964880"/>
          </a:xfrm>
          <a:prstGeom prst="rect">
            <a:avLst/>
          </a:prstGeom>
          <a:noFill/>
        </p:spPr>
        <p:txBody>
          <a:bodyPr wrap="square" rtlCol="0">
            <a:spAutoFit/>
          </a:bodyPr>
          <a:lstStyle/>
          <a:p>
            <a:pPr marL="457200" marR="0">
              <a:spcBef>
                <a:spcPts val="0"/>
              </a:spcBef>
            </a:pPr>
            <a:r>
              <a:rPr lang="en-US" dirty="0" smtClean="0">
                <a:latin typeface="Arial"/>
                <a:ea typeface="Calibri"/>
                <a:cs typeface="Times New Roman"/>
              </a:rPr>
              <a:t>To edit a journal entry:</a:t>
            </a:r>
          </a:p>
          <a:p>
            <a:pPr marL="742950" marR="0" indent="-285750">
              <a:spcBef>
                <a:spcPts val="0"/>
              </a:spcBef>
              <a:buFont typeface="Arial" panose="020B0604020202020204" pitchFamily="34" charset="0"/>
              <a:buChar char="•"/>
            </a:pPr>
            <a:r>
              <a:rPr lang="en-US" dirty="0" smtClean="0">
                <a:latin typeface="Arial"/>
                <a:ea typeface="Calibri"/>
                <a:cs typeface="Times New Roman"/>
              </a:rPr>
              <a:t>Click the check box to the left of the entry to be edited. </a:t>
            </a:r>
          </a:p>
          <a:p>
            <a:pPr marL="742950" marR="0" indent="-285750">
              <a:lnSpc>
                <a:spcPct val="115000"/>
              </a:lnSpc>
              <a:spcBef>
                <a:spcPts val="0"/>
              </a:spcBef>
              <a:spcAft>
                <a:spcPts val="1000"/>
              </a:spcAft>
              <a:buFont typeface="Arial" panose="020B0604020202020204" pitchFamily="34" charset="0"/>
              <a:buChar char="•"/>
            </a:pPr>
            <a:r>
              <a:rPr lang="en-US" dirty="0" smtClean="0">
                <a:latin typeface="Arial"/>
                <a:ea typeface="Calibri"/>
                <a:cs typeface="Times New Roman"/>
              </a:rPr>
              <a:t>Click the </a:t>
            </a:r>
            <a:r>
              <a:rPr lang="en-US" b="1" dirty="0" smtClean="0">
                <a:latin typeface="Arial"/>
                <a:ea typeface="Calibri"/>
                <a:cs typeface="Times New Roman"/>
              </a:rPr>
              <a:t>Edit</a:t>
            </a:r>
            <a:r>
              <a:rPr lang="en-US" dirty="0" smtClean="0">
                <a:latin typeface="Arial"/>
                <a:ea typeface="Calibri"/>
                <a:cs typeface="Times New Roman"/>
              </a:rPr>
              <a:t> button to open the Journal Entry page. </a:t>
            </a:r>
            <a:endParaRPr lang="en-US" dirty="0">
              <a:effectLst/>
              <a:latin typeface="Arial"/>
              <a:ea typeface="Calibri"/>
              <a:cs typeface="Times New Roman"/>
            </a:endParaRPr>
          </a:p>
        </p:txBody>
      </p:sp>
      <p:sp>
        <p:nvSpPr>
          <p:cNvPr id="5" name="TextBox 4"/>
          <p:cNvSpPr txBox="1"/>
          <p:nvPr/>
        </p:nvSpPr>
        <p:spPr>
          <a:xfrm>
            <a:off x="1600200" y="609600"/>
            <a:ext cx="7315200"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1:  Journal </a:t>
            </a:r>
            <a:r>
              <a:rPr lang="en-US" sz="2000" dirty="0" smtClean="0">
                <a:solidFill>
                  <a:srgbClr val="00194D">
                    <a:lumMod val="90000"/>
                    <a:lumOff val="10000"/>
                  </a:srgbClr>
                </a:solidFill>
                <a:latin typeface="Arial" panose="020B0604020202020204" pitchFamily="34" charset="0"/>
                <a:cs typeface="Arial" panose="020B0604020202020204" pitchFamily="34" charset="0"/>
              </a:rPr>
              <a:t>&gt; Edit Entry</a:t>
            </a:r>
            <a:endParaRPr lang="en-US" sz="2000" dirty="0">
              <a:solidFill>
                <a:srgbClr val="00194D">
                  <a:lumMod val="90000"/>
                  <a:lumOff val="10000"/>
                </a:srgbClr>
              </a:solidFill>
              <a:latin typeface="Arial" panose="020B0604020202020204" pitchFamily="34" charset="0"/>
              <a:cs typeface="Arial" panose="020B0604020202020204" pitchFamily="34" charset="0"/>
            </a:endParaRPr>
          </a:p>
        </p:txBody>
      </p:sp>
      <p:cxnSp>
        <p:nvCxnSpPr>
          <p:cNvPr id="9" name="Straight Arrow Connector 8"/>
          <p:cNvCxnSpPr/>
          <p:nvPr/>
        </p:nvCxnSpPr>
        <p:spPr>
          <a:xfrm flipV="1">
            <a:off x="103094" y="5410200"/>
            <a:ext cx="152400" cy="381000"/>
          </a:xfrm>
          <a:prstGeom prst="straightConnector1">
            <a:avLst/>
          </a:prstGeom>
          <a:ln w="38100">
            <a:tailEnd type="arrow"/>
          </a:ln>
        </p:spPr>
        <p:style>
          <a:lnRef idx="1">
            <a:schemeClr val="accent2"/>
          </a:lnRef>
          <a:fillRef idx="0">
            <a:schemeClr val="accent2"/>
          </a:fillRef>
          <a:effectRef idx="0">
            <a:schemeClr val="accent2"/>
          </a:effectRef>
          <a:fontRef idx="minor">
            <a:schemeClr val="tx1"/>
          </a:fontRef>
        </p:style>
      </p:cxnSp>
      <p:sp>
        <p:nvSpPr>
          <p:cNvPr id="8" name="Rectangle 7"/>
          <p:cNvSpPr/>
          <p:nvPr/>
        </p:nvSpPr>
        <p:spPr>
          <a:xfrm>
            <a:off x="4876800" y="2667000"/>
            <a:ext cx="609600" cy="3810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spTree>
    <p:extLst>
      <p:ext uri="{BB962C8B-B14F-4D97-AF65-F5344CB8AC3E}">
        <p14:creationId xmlns:p14="http://schemas.microsoft.com/office/powerpoint/2010/main" val="40215742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15</a:t>
            </a:fld>
            <a:endParaRPr lang="en-US" dirty="0"/>
          </a:p>
        </p:txBody>
      </p:sp>
      <p:pic>
        <p:nvPicPr>
          <p:cNvPr id="2050" name="Picture 2" descr="C:\Users\EWIEDW~1\AppData\Local\Temp\SNAGHTML14b6e5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143000"/>
            <a:ext cx="6858000" cy="482731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600200" y="609600"/>
            <a:ext cx="7315200"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1:  Journal </a:t>
            </a:r>
            <a:r>
              <a:rPr lang="en-US" sz="2000" dirty="0" smtClean="0">
                <a:solidFill>
                  <a:srgbClr val="00194D">
                    <a:lumMod val="90000"/>
                    <a:lumOff val="10000"/>
                  </a:srgbClr>
                </a:solidFill>
                <a:latin typeface="Arial" panose="020B0604020202020204" pitchFamily="34" charset="0"/>
                <a:cs typeface="Arial" panose="020B0604020202020204" pitchFamily="34" charset="0"/>
              </a:rPr>
              <a:t>&gt; Edit Entry</a:t>
            </a:r>
            <a:endParaRPr lang="en-US" sz="2000" dirty="0">
              <a:solidFill>
                <a:srgbClr val="00194D">
                  <a:lumMod val="90000"/>
                  <a:lumOff val="10000"/>
                </a:srgbClr>
              </a:solidFill>
              <a:latin typeface="Arial" panose="020B0604020202020204" pitchFamily="34" charset="0"/>
              <a:cs typeface="Arial" panose="020B0604020202020204" pitchFamily="34" charset="0"/>
            </a:endParaRPr>
          </a:p>
        </p:txBody>
      </p:sp>
      <p:sp>
        <p:nvSpPr>
          <p:cNvPr id="7" name="Rectangle 6"/>
          <p:cNvSpPr/>
          <p:nvPr/>
        </p:nvSpPr>
        <p:spPr>
          <a:xfrm>
            <a:off x="6324600" y="1524000"/>
            <a:ext cx="609600" cy="3048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spTree>
    <p:extLst>
      <p:ext uri="{BB962C8B-B14F-4D97-AF65-F5344CB8AC3E}">
        <p14:creationId xmlns:p14="http://schemas.microsoft.com/office/powerpoint/2010/main" val="13649834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16</a:t>
            </a:fld>
            <a:endParaRPr lang="en-US" dirty="0"/>
          </a:p>
        </p:txBody>
      </p:sp>
      <p:sp>
        <p:nvSpPr>
          <p:cNvPr id="4" name="Rectangle 3"/>
          <p:cNvSpPr/>
          <p:nvPr/>
        </p:nvSpPr>
        <p:spPr>
          <a:xfrm>
            <a:off x="457200" y="1676400"/>
            <a:ext cx="8458200" cy="2862322"/>
          </a:xfrm>
          <a:prstGeom prst="rect">
            <a:avLst/>
          </a:prstGeom>
        </p:spPr>
        <p:txBody>
          <a:bodyPr wrap="square">
            <a:spAutoFit/>
          </a:bodyPr>
          <a:lstStyle/>
          <a:p>
            <a:r>
              <a:rPr lang="en-US" dirty="0" smtClean="0">
                <a:latin typeface="Arial" panose="020B0604020202020204" pitchFamily="34" charset="0"/>
                <a:cs typeface="Arial" panose="020B0604020202020204" pitchFamily="34" charset="0"/>
              </a:rPr>
              <a:t>If additions to a journal entry are needed, the user can Append the entry.</a:t>
            </a:r>
          </a:p>
          <a:p>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Please note:</a:t>
            </a: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All users </a:t>
            </a:r>
            <a:r>
              <a:rPr lang="en-US" dirty="0">
                <a:latin typeface="Arial" panose="020B0604020202020204" pitchFamily="34" charset="0"/>
                <a:cs typeface="Arial" panose="020B0604020202020204" pitchFamily="34" charset="0"/>
              </a:rPr>
              <a:t>can Append a Journal </a:t>
            </a:r>
            <a:r>
              <a:rPr lang="en-US" dirty="0" smtClean="0">
                <a:latin typeface="Arial" panose="020B0604020202020204" pitchFamily="34" charset="0"/>
                <a:cs typeface="Arial" panose="020B0604020202020204" pitchFamily="34" charset="0"/>
              </a:rPr>
              <a:t>entry.</a:t>
            </a: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Only </a:t>
            </a:r>
            <a:r>
              <a:rPr lang="en-US" dirty="0">
                <a:latin typeface="Arial" panose="020B0604020202020204" pitchFamily="34" charset="0"/>
                <a:cs typeface="Arial" panose="020B0604020202020204" pitchFamily="34" charset="0"/>
              </a:rPr>
              <a:t>manual journal entries can be appended</a:t>
            </a:r>
            <a:r>
              <a:rPr lang="en-US" dirty="0" smtClean="0">
                <a:latin typeface="Arial" panose="020B0604020202020204" pitchFamily="34" charset="0"/>
                <a:cs typeface="Arial" panose="020B0604020202020204" pitchFamily="34" charset="0"/>
              </a:rPr>
              <a:t>.</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A journal entry can be appended unlimited times</a:t>
            </a:r>
            <a:r>
              <a:rPr lang="en-US" dirty="0" smtClean="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Journal </a:t>
            </a:r>
            <a:r>
              <a:rPr lang="en-US" dirty="0">
                <a:latin typeface="Arial" panose="020B0604020202020204" pitchFamily="34" charset="0"/>
                <a:cs typeface="Arial" panose="020B0604020202020204" pitchFamily="34" charset="0"/>
              </a:rPr>
              <a:t>entries cannot be sorted or filtered by the date the entry was appended.</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It is best to avoid appending journal entries, unless the appended text relates directly to the original text</a:t>
            </a:r>
            <a:r>
              <a:rPr lang="en-US" dirty="0" smtClean="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p:txBody>
      </p:sp>
      <p:sp>
        <p:nvSpPr>
          <p:cNvPr id="5" name="TextBox 4"/>
          <p:cNvSpPr txBox="1"/>
          <p:nvPr/>
        </p:nvSpPr>
        <p:spPr>
          <a:xfrm>
            <a:off x="1600200" y="609600"/>
            <a:ext cx="7315200" cy="400110"/>
          </a:xfrm>
          <a:prstGeom prst="rect">
            <a:avLst/>
          </a:prstGeom>
          <a:noFill/>
        </p:spPr>
        <p:txBody>
          <a:bodyPr wrap="square" rtlCol="0">
            <a:spAutoFit/>
          </a:bodyPr>
          <a:lstStyle/>
          <a:p>
            <a:r>
              <a:rPr lang="en-US" sz="2000" dirty="0" smtClean="0">
                <a:solidFill>
                  <a:schemeClr val="accent6">
                    <a:lumMod val="90000"/>
                    <a:lumOff val="10000"/>
                  </a:schemeClr>
                </a:solidFill>
                <a:latin typeface="Arial" panose="020B0604020202020204" pitchFamily="34" charset="0"/>
                <a:cs typeface="Arial" panose="020B0604020202020204" pitchFamily="34" charset="0"/>
              </a:rPr>
              <a:t>Lesson 1:  Journal &gt; Append Entry</a:t>
            </a:r>
            <a:endParaRPr lang="en-US" sz="2000" dirty="0">
              <a:solidFill>
                <a:schemeClr val="accent6">
                  <a:lumMod val="90000"/>
                  <a:lumOff val="10000"/>
                </a:schemeClr>
              </a:solidFill>
              <a:latin typeface="Arial" panose="020B0604020202020204" pitchFamily="34" charset="0"/>
              <a:cs typeface="Arial" panose="020B0604020202020204" pitchFamily="34" charset="0"/>
            </a:endParaRPr>
          </a:p>
        </p:txBody>
      </p:sp>
      <p:sp>
        <p:nvSpPr>
          <p:cNvPr id="7"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spTree>
    <p:extLst>
      <p:ext uri="{BB962C8B-B14F-4D97-AF65-F5344CB8AC3E}">
        <p14:creationId xmlns:p14="http://schemas.microsoft.com/office/powerpoint/2010/main" val="44008792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17</a:t>
            </a:fld>
            <a:endParaRPr lang="en-US" dirty="0"/>
          </a:p>
        </p:txBody>
      </p:sp>
      <p:pic>
        <p:nvPicPr>
          <p:cNvPr id="4" name="Snagit_PPT33B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38400"/>
            <a:ext cx="9144000" cy="3233853"/>
          </a:xfrm>
          <a:prstGeom prst="rect">
            <a:avLst/>
          </a:prstGeom>
        </p:spPr>
      </p:pic>
      <p:sp>
        <p:nvSpPr>
          <p:cNvPr id="7" name="TextBox 6"/>
          <p:cNvSpPr txBox="1"/>
          <p:nvPr/>
        </p:nvSpPr>
        <p:spPr>
          <a:xfrm>
            <a:off x="228600" y="1447800"/>
            <a:ext cx="8610600" cy="964880"/>
          </a:xfrm>
          <a:prstGeom prst="rect">
            <a:avLst/>
          </a:prstGeom>
          <a:noFill/>
        </p:spPr>
        <p:txBody>
          <a:bodyPr wrap="square" rtlCol="0">
            <a:spAutoFit/>
          </a:bodyPr>
          <a:lstStyle/>
          <a:p>
            <a:pPr marL="457200" marR="0">
              <a:spcBef>
                <a:spcPts val="0"/>
              </a:spcBef>
            </a:pPr>
            <a:r>
              <a:rPr lang="en-US" dirty="0" smtClean="0">
                <a:latin typeface="Arial"/>
                <a:ea typeface="Calibri"/>
                <a:cs typeface="Times New Roman"/>
              </a:rPr>
              <a:t>To append a journal entry:</a:t>
            </a:r>
          </a:p>
          <a:p>
            <a:pPr marL="742950" marR="0" indent="-285750">
              <a:spcBef>
                <a:spcPts val="0"/>
              </a:spcBef>
              <a:buFont typeface="Arial" panose="020B0604020202020204" pitchFamily="34" charset="0"/>
              <a:buChar char="•"/>
            </a:pPr>
            <a:r>
              <a:rPr lang="en-US" dirty="0" smtClean="0">
                <a:latin typeface="Arial"/>
                <a:ea typeface="Calibri"/>
                <a:cs typeface="Times New Roman"/>
              </a:rPr>
              <a:t>Click the check box to the left of the entry to be appended. </a:t>
            </a:r>
          </a:p>
          <a:p>
            <a:pPr marL="742950" marR="0" indent="-285750">
              <a:lnSpc>
                <a:spcPct val="115000"/>
              </a:lnSpc>
              <a:spcBef>
                <a:spcPts val="0"/>
              </a:spcBef>
              <a:spcAft>
                <a:spcPts val="1000"/>
              </a:spcAft>
              <a:buFont typeface="Arial" panose="020B0604020202020204" pitchFamily="34" charset="0"/>
              <a:buChar char="•"/>
            </a:pPr>
            <a:r>
              <a:rPr lang="en-US" dirty="0" smtClean="0">
                <a:latin typeface="Arial"/>
                <a:ea typeface="Calibri"/>
                <a:cs typeface="Times New Roman"/>
              </a:rPr>
              <a:t>Click the </a:t>
            </a:r>
            <a:r>
              <a:rPr lang="en-US" b="1" dirty="0" smtClean="0">
                <a:latin typeface="Arial"/>
                <a:ea typeface="Calibri"/>
                <a:cs typeface="Times New Roman"/>
              </a:rPr>
              <a:t>Append</a:t>
            </a:r>
            <a:r>
              <a:rPr lang="en-US" dirty="0" smtClean="0">
                <a:latin typeface="Arial"/>
                <a:ea typeface="Calibri"/>
                <a:cs typeface="Times New Roman"/>
              </a:rPr>
              <a:t> button to open the Journal Entry page. </a:t>
            </a:r>
            <a:endParaRPr lang="en-US" dirty="0">
              <a:effectLst/>
              <a:latin typeface="Arial"/>
              <a:ea typeface="Calibri"/>
              <a:cs typeface="Times New Roman"/>
            </a:endParaRPr>
          </a:p>
        </p:txBody>
      </p:sp>
      <p:sp>
        <p:nvSpPr>
          <p:cNvPr id="5" name="TextBox 4"/>
          <p:cNvSpPr txBox="1"/>
          <p:nvPr/>
        </p:nvSpPr>
        <p:spPr>
          <a:xfrm>
            <a:off x="1600200" y="609600"/>
            <a:ext cx="7315200"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1:  Journal </a:t>
            </a:r>
            <a:r>
              <a:rPr lang="en-US" sz="2000" dirty="0" smtClean="0">
                <a:solidFill>
                  <a:srgbClr val="00194D">
                    <a:lumMod val="90000"/>
                    <a:lumOff val="10000"/>
                  </a:srgbClr>
                </a:solidFill>
                <a:latin typeface="Arial" panose="020B0604020202020204" pitchFamily="34" charset="0"/>
                <a:cs typeface="Arial" panose="020B0604020202020204" pitchFamily="34" charset="0"/>
              </a:rPr>
              <a:t>&gt; Append Entry</a:t>
            </a:r>
            <a:endParaRPr lang="en-US" sz="2000" dirty="0">
              <a:solidFill>
                <a:srgbClr val="00194D">
                  <a:lumMod val="90000"/>
                  <a:lumOff val="10000"/>
                </a:srgbClr>
              </a:solidFill>
              <a:latin typeface="Arial" panose="020B0604020202020204" pitchFamily="34" charset="0"/>
              <a:cs typeface="Arial" panose="020B0604020202020204" pitchFamily="34" charset="0"/>
            </a:endParaRPr>
          </a:p>
        </p:txBody>
      </p:sp>
      <p:cxnSp>
        <p:nvCxnSpPr>
          <p:cNvPr id="9" name="Straight Arrow Connector 8"/>
          <p:cNvCxnSpPr/>
          <p:nvPr/>
        </p:nvCxnSpPr>
        <p:spPr>
          <a:xfrm flipV="1">
            <a:off x="103094" y="5410200"/>
            <a:ext cx="152400" cy="381000"/>
          </a:xfrm>
          <a:prstGeom prst="straightConnector1">
            <a:avLst/>
          </a:prstGeom>
          <a:ln w="38100">
            <a:tailEnd type="arrow"/>
          </a:ln>
        </p:spPr>
        <p:style>
          <a:lnRef idx="1">
            <a:schemeClr val="accent2"/>
          </a:lnRef>
          <a:fillRef idx="0">
            <a:schemeClr val="accent2"/>
          </a:fillRef>
          <a:effectRef idx="0">
            <a:schemeClr val="accent2"/>
          </a:effectRef>
          <a:fontRef idx="minor">
            <a:schemeClr val="tx1"/>
          </a:fontRef>
        </p:style>
      </p:cxnSp>
      <p:sp>
        <p:nvSpPr>
          <p:cNvPr id="8" name="Rectangle 7"/>
          <p:cNvSpPr/>
          <p:nvPr/>
        </p:nvSpPr>
        <p:spPr>
          <a:xfrm>
            <a:off x="4191000" y="2667000"/>
            <a:ext cx="685800" cy="3810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spTree>
    <p:extLst>
      <p:ext uri="{BB962C8B-B14F-4D97-AF65-F5344CB8AC3E}">
        <p14:creationId xmlns:p14="http://schemas.microsoft.com/office/powerpoint/2010/main" val="13518397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18</a:t>
            </a:fld>
            <a:endParaRPr lang="en-US" dirty="0"/>
          </a:p>
        </p:txBody>
      </p:sp>
      <p:sp>
        <p:nvSpPr>
          <p:cNvPr id="6" name="TextBox 5"/>
          <p:cNvSpPr txBox="1"/>
          <p:nvPr/>
        </p:nvSpPr>
        <p:spPr>
          <a:xfrm>
            <a:off x="1600200" y="609600"/>
            <a:ext cx="7315200"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1:  Journal </a:t>
            </a:r>
            <a:r>
              <a:rPr lang="en-US" sz="2000" dirty="0" smtClean="0">
                <a:solidFill>
                  <a:srgbClr val="00194D">
                    <a:lumMod val="90000"/>
                    <a:lumOff val="10000"/>
                  </a:srgbClr>
                </a:solidFill>
                <a:latin typeface="Arial" panose="020B0604020202020204" pitchFamily="34" charset="0"/>
                <a:cs typeface="Arial" panose="020B0604020202020204" pitchFamily="34" charset="0"/>
              </a:rPr>
              <a:t>&gt; Append Entry</a:t>
            </a:r>
            <a:endParaRPr lang="en-US" sz="2000" dirty="0">
              <a:solidFill>
                <a:srgbClr val="00194D">
                  <a:lumMod val="90000"/>
                  <a:lumOff val="10000"/>
                </a:srgbClr>
              </a:solidFill>
              <a:latin typeface="Arial" panose="020B0604020202020204" pitchFamily="34" charset="0"/>
              <a:cs typeface="Arial" panose="020B0604020202020204" pitchFamily="34" charset="0"/>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8358" y="1219200"/>
            <a:ext cx="7142163" cy="4762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6629400" y="1371600"/>
            <a:ext cx="609600" cy="3048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spTree>
    <p:extLst>
      <p:ext uri="{BB962C8B-B14F-4D97-AF65-F5344CB8AC3E}">
        <p14:creationId xmlns:p14="http://schemas.microsoft.com/office/powerpoint/2010/main" val="368772491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19</a:t>
            </a:fld>
            <a:endParaRPr lang="en-US" dirty="0"/>
          </a:p>
        </p:txBody>
      </p:sp>
      <p:sp>
        <p:nvSpPr>
          <p:cNvPr id="5" name="TextBox 4"/>
          <p:cNvSpPr txBox="1"/>
          <p:nvPr/>
        </p:nvSpPr>
        <p:spPr>
          <a:xfrm>
            <a:off x="1676400" y="685800"/>
            <a:ext cx="7467600"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1:  Journal &gt; Append Entry</a:t>
            </a:r>
          </a:p>
        </p:txBody>
      </p:sp>
      <p:cxnSp>
        <p:nvCxnSpPr>
          <p:cNvPr id="11" name="Straight Arrow Connector 10"/>
          <p:cNvCxnSpPr/>
          <p:nvPr/>
        </p:nvCxnSpPr>
        <p:spPr>
          <a:xfrm>
            <a:off x="8991600" y="5029200"/>
            <a:ext cx="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 y="1428750"/>
            <a:ext cx="8456613" cy="400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p:cNvSpPr/>
          <p:nvPr/>
        </p:nvSpPr>
        <p:spPr>
          <a:xfrm>
            <a:off x="8077200" y="4953000"/>
            <a:ext cx="533400" cy="3810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spTree>
    <p:extLst>
      <p:ext uri="{BB962C8B-B14F-4D97-AF65-F5344CB8AC3E}">
        <p14:creationId xmlns:p14="http://schemas.microsoft.com/office/powerpoint/2010/main" val="213113310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20</a:t>
            </a:fld>
            <a:endParaRPr lang="en-US" dirty="0"/>
          </a:p>
        </p:txBody>
      </p:sp>
      <p:sp>
        <p:nvSpPr>
          <p:cNvPr id="4" name="Rectangle 3"/>
          <p:cNvSpPr/>
          <p:nvPr/>
        </p:nvSpPr>
        <p:spPr>
          <a:xfrm>
            <a:off x="233082" y="1600200"/>
            <a:ext cx="8534400" cy="3970318"/>
          </a:xfrm>
          <a:prstGeom prst="rect">
            <a:avLst/>
          </a:prstGeom>
        </p:spPr>
        <p:txBody>
          <a:bodyPr wrap="square">
            <a:spAutoFit/>
          </a:bodyPr>
          <a:lstStyle/>
          <a:p>
            <a:r>
              <a:rPr lang="en-US" dirty="0">
                <a:latin typeface="Arial" panose="020B0604020202020204" pitchFamily="34" charset="0"/>
                <a:cs typeface="Arial" panose="020B0604020202020204" pitchFamily="34" charset="0"/>
              </a:rPr>
              <a:t>Journal entries CANNOT be </a:t>
            </a:r>
            <a:r>
              <a:rPr lang="en-US" dirty="0" smtClean="0">
                <a:latin typeface="Arial" panose="020B0604020202020204" pitchFamily="34" charset="0"/>
                <a:cs typeface="Arial" panose="020B0604020202020204" pitchFamily="34" charset="0"/>
              </a:rPr>
              <a:t>deleted.  Suppressing </a:t>
            </a:r>
            <a:r>
              <a:rPr lang="en-US" dirty="0">
                <a:latin typeface="Arial" panose="020B0604020202020204" pitchFamily="34" charset="0"/>
                <a:cs typeface="Arial" panose="020B0604020202020204" pitchFamily="34" charset="0"/>
              </a:rPr>
              <a:t>a journal entry means </a:t>
            </a:r>
            <a:r>
              <a:rPr lang="en-US" dirty="0" smtClean="0">
                <a:latin typeface="Arial" panose="020B0604020202020204" pitchFamily="34" charset="0"/>
                <a:cs typeface="Arial" panose="020B0604020202020204" pitchFamily="34" charset="0"/>
              </a:rPr>
              <a:t>the entry will only be visible to designated users.</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Please note:</a:t>
            </a: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Suppressing a journal entry is a feature that only certain users will be able to utilize.  </a:t>
            </a:r>
            <a:endParaRPr lang="en-US"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The Suppress </a:t>
            </a:r>
            <a:r>
              <a:rPr lang="en-US" dirty="0">
                <a:latin typeface="Arial" panose="020B0604020202020204" pitchFamily="34" charset="0"/>
                <a:cs typeface="Arial" panose="020B0604020202020204" pitchFamily="34" charset="0"/>
              </a:rPr>
              <a:t>button will not be visible to people without the proper security profile.</a:t>
            </a: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Suppressed entries appear in the Journal List, but details cannot be accessed.</a:t>
            </a: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When </a:t>
            </a:r>
            <a:r>
              <a:rPr lang="en-US" dirty="0">
                <a:latin typeface="Arial" panose="020B0604020202020204" pitchFamily="34" charset="0"/>
                <a:cs typeface="Arial" panose="020B0604020202020204" pitchFamily="34" charset="0"/>
              </a:rPr>
              <a:t>an entry is suppressed, all appended text is also suppressed.</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Suppressed Journal entries cannot be unsuppressed.</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Journal entries may need to be suppressed when protecting confidential information such as in Foster Care cases or Adoption cases.</a:t>
            </a:r>
          </a:p>
        </p:txBody>
      </p:sp>
      <p:sp>
        <p:nvSpPr>
          <p:cNvPr id="5" name="TextBox 4"/>
          <p:cNvSpPr txBox="1"/>
          <p:nvPr/>
        </p:nvSpPr>
        <p:spPr>
          <a:xfrm>
            <a:off x="1600200" y="609600"/>
            <a:ext cx="7239000"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1:  Journal &gt; </a:t>
            </a:r>
            <a:r>
              <a:rPr lang="en-US" sz="2000" dirty="0" smtClean="0">
                <a:solidFill>
                  <a:srgbClr val="00194D">
                    <a:lumMod val="90000"/>
                    <a:lumOff val="10000"/>
                  </a:srgbClr>
                </a:solidFill>
                <a:latin typeface="Arial" panose="020B0604020202020204" pitchFamily="34" charset="0"/>
                <a:cs typeface="Arial" panose="020B0604020202020204" pitchFamily="34" charset="0"/>
              </a:rPr>
              <a:t>Suppress Entry</a:t>
            </a:r>
            <a:endParaRPr lang="en-US" sz="2000" dirty="0">
              <a:solidFill>
                <a:srgbClr val="00194D">
                  <a:lumMod val="90000"/>
                  <a:lumOff val="10000"/>
                </a:srgbClr>
              </a:solidFill>
              <a:latin typeface="Arial" panose="020B0604020202020204" pitchFamily="34" charset="0"/>
              <a:cs typeface="Arial" panose="020B0604020202020204" pitchFamily="34" charset="0"/>
            </a:endParaRPr>
          </a:p>
        </p:txBody>
      </p:sp>
      <p:sp>
        <p:nvSpPr>
          <p:cNvPr id="7"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spTree>
    <p:extLst>
      <p:ext uri="{BB962C8B-B14F-4D97-AF65-F5344CB8AC3E}">
        <p14:creationId xmlns:p14="http://schemas.microsoft.com/office/powerpoint/2010/main" val="229229563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21</a:t>
            </a:fld>
            <a:endParaRPr lang="en-US" dirty="0"/>
          </a:p>
        </p:txBody>
      </p:sp>
      <p:sp>
        <p:nvSpPr>
          <p:cNvPr id="5" name="TextBox 4"/>
          <p:cNvSpPr txBox="1"/>
          <p:nvPr/>
        </p:nvSpPr>
        <p:spPr>
          <a:xfrm>
            <a:off x="1600200" y="609600"/>
            <a:ext cx="7239000"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1:  Journal &gt; </a:t>
            </a:r>
            <a:r>
              <a:rPr lang="en-US" sz="2000" dirty="0" smtClean="0">
                <a:solidFill>
                  <a:srgbClr val="00194D">
                    <a:lumMod val="90000"/>
                    <a:lumOff val="10000"/>
                  </a:srgbClr>
                </a:solidFill>
                <a:latin typeface="Arial" panose="020B0604020202020204" pitchFamily="34" charset="0"/>
                <a:cs typeface="Arial" panose="020B0604020202020204" pitchFamily="34" charset="0"/>
              </a:rPr>
              <a:t>Suppress Entry</a:t>
            </a:r>
            <a:endParaRPr lang="en-US" sz="2000" dirty="0">
              <a:solidFill>
                <a:srgbClr val="00194D">
                  <a:lumMod val="90000"/>
                  <a:lumOff val="10000"/>
                </a:srgbClr>
              </a:solidFill>
              <a:latin typeface="Arial" panose="020B0604020202020204" pitchFamily="34" charset="0"/>
              <a:cs typeface="Arial" panose="020B0604020202020204" pitchFamily="34" charset="0"/>
            </a:endParaRPr>
          </a:p>
        </p:txBody>
      </p:sp>
      <p:sp>
        <p:nvSpPr>
          <p:cNvPr id="7"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sp>
        <p:nvSpPr>
          <p:cNvPr id="8" name="TextBox 7"/>
          <p:cNvSpPr txBox="1"/>
          <p:nvPr/>
        </p:nvSpPr>
        <p:spPr>
          <a:xfrm>
            <a:off x="228600" y="1219200"/>
            <a:ext cx="8610600" cy="964880"/>
          </a:xfrm>
          <a:prstGeom prst="rect">
            <a:avLst/>
          </a:prstGeom>
          <a:noFill/>
        </p:spPr>
        <p:txBody>
          <a:bodyPr wrap="square" rtlCol="0">
            <a:spAutoFit/>
          </a:bodyPr>
          <a:lstStyle/>
          <a:p>
            <a:pPr marL="457200" marR="0">
              <a:spcBef>
                <a:spcPts val="0"/>
              </a:spcBef>
            </a:pPr>
            <a:r>
              <a:rPr lang="en-US" dirty="0" smtClean="0">
                <a:latin typeface="Arial"/>
                <a:ea typeface="Calibri"/>
                <a:cs typeface="Times New Roman"/>
              </a:rPr>
              <a:t>To suppress a journal entry:</a:t>
            </a:r>
          </a:p>
          <a:p>
            <a:pPr marL="742950" marR="0" indent="-285750">
              <a:spcBef>
                <a:spcPts val="0"/>
              </a:spcBef>
              <a:buFont typeface="Arial" panose="020B0604020202020204" pitchFamily="34" charset="0"/>
              <a:buChar char="•"/>
            </a:pPr>
            <a:r>
              <a:rPr lang="en-US" dirty="0" smtClean="0">
                <a:latin typeface="Arial"/>
                <a:ea typeface="Calibri"/>
                <a:cs typeface="Times New Roman"/>
              </a:rPr>
              <a:t>Click the check box to the left of the entry to be suppressed. </a:t>
            </a:r>
          </a:p>
          <a:p>
            <a:pPr marL="742950" marR="0" indent="-285750">
              <a:lnSpc>
                <a:spcPct val="115000"/>
              </a:lnSpc>
              <a:spcBef>
                <a:spcPts val="0"/>
              </a:spcBef>
              <a:spcAft>
                <a:spcPts val="1000"/>
              </a:spcAft>
              <a:buFont typeface="Arial" panose="020B0604020202020204" pitchFamily="34" charset="0"/>
              <a:buChar char="•"/>
            </a:pPr>
            <a:r>
              <a:rPr lang="en-US" dirty="0" smtClean="0">
                <a:latin typeface="Arial"/>
                <a:ea typeface="Calibri"/>
                <a:cs typeface="Times New Roman"/>
              </a:rPr>
              <a:t>Click the </a:t>
            </a:r>
            <a:r>
              <a:rPr lang="en-US" b="1" dirty="0" smtClean="0">
                <a:latin typeface="Arial"/>
                <a:ea typeface="Calibri"/>
                <a:cs typeface="Times New Roman"/>
              </a:rPr>
              <a:t>Suppress</a:t>
            </a:r>
            <a:r>
              <a:rPr lang="en-US" dirty="0" smtClean="0">
                <a:latin typeface="Arial"/>
                <a:ea typeface="Calibri"/>
                <a:cs typeface="Times New Roman"/>
              </a:rPr>
              <a:t> button to open the </a:t>
            </a:r>
            <a:r>
              <a:rPr lang="en-US" b="1" dirty="0" smtClean="0">
                <a:latin typeface="Arial"/>
                <a:ea typeface="Calibri"/>
                <a:cs typeface="Times New Roman"/>
              </a:rPr>
              <a:t>Journal Entry </a:t>
            </a:r>
            <a:r>
              <a:rPr lang="en-US" dirty="0" smtClean="0">
                <a:latin typeface="Arial"/>
                <a:ea typeface="Calibri"/>
                <a:cs typeface="Times New Roman"/>
              </a:rPr>
              <a:t>page. </a:t>
            </a:r>
            <a:endParaRPr lang="en-US" dirty="0">
              <a:effectLst/>
              <a:latin typeface="Arial"/>
              <a:ea typeface="Calibri"/>
              <a:cs typeface="Times New Roman"/>
            </a:endParaRPr>
          </a:p>
        </p:txBody>
      </p:sp>
      <p:grpSp>
        <p:nvGrpSpPr>
          <p:cNvPr id="4" name="Group 3"/>
          <p:cNvGrpSpPr/>
          <p:nvPr/>
        </p:nvGrpSpPr>
        <p:grpSpPr>
          <a:xfrm>
            <a:off x="428625" y="2286000"/>
            <a:ext cx="7800975" cy="4124326"/>
            <a:chOff x="428625" y="2286000"/>
            <a:chExt cx="7800975" cy="4124326"/>
          </a:xfrm>
        </p:grpSpPr>
        <p:pic>
          <p:nvPicPr>
            <p:cNvPr id="1028" name="Picture 4" descr="C:\Users\EWIEDW~1\AppData\Local\Temp\SNAGHTML88491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625" y="2286000"/>
              <a:ext cx="7800975" cy="4124326"/>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Straight Arrow Connector 11"/>
            <p:cNvCxnSpPr/>
            <p:nvPr/>
          </p:nvCxnSpPr>
          <p:spPr>
            <a:xfrm flipV="1">
              <a:off x="533400" y="5551227"/>
              <a:ext cx="152400" cy="381000"/>
            </a:xfrm>
            <a:prstGeom prst="straightConnector1">
              <a:avLst/>
            </a:prstGeom>
            <a:ln w="38100">
              <a:tailEnd type="arrow"/>
            </a:ln>
          </p:spPr>
          <p:style>
            <a:lnRef idx="1">
              <a:schemeClr val="accent2"/>
            </a:lnRef>
            <a:fillRef idx="0">
              <a:schemeClr val="accent2"/>
            </a:fillRef>
            <a:effectRef idx="0">
              <a:schemeClr val="accent2"/>
            </a:effectRef>
            <a:fontRef idx="minor">
              <a:schemeClr val="tx1"/>
            </a:fontRef>
          </p:style>
        </p:cxnSp>
        <p:sp>
          <p:nvSpPr>
            <p:cNvPr id="13" name="Rectangle 12"/>
            <p:cNvSpPr/>
            <p:nvPr/>
          </p:nvSpPr>
          <p:spPr>
            <a:xfrm>
              <a:off x="2819400" y="2286000"/>
              <a:ext cx="731520" cy="3810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63459971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22</a:t>
            </a:fld>
            <a:endParaRPr lang="en-US" dirty="0"/>
          </a:p>
        </p:txBody>
      </p:sp>
      <p:sp>
        <p:nvSpPr>
          <p:cNvPr id="6" name="TextBox 5"/>
          <p:cNvSpPr txBox="1"/>
          <p:nvPr/>
        </p:nvSpPr>
        <p:spPr>
          <a:xfrm>
            <a:off x="1600200" y="609600"/>
            <a:ext cx="7315200"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1:  Journal </a:t>
            </a:r>
            <a:r>
              <a:rPr lang="en-US" sz="2000" dirty="0" smtClean="0">
                <a:solidFill>
                  <a:srgbClr val="00194D">
                    <a:lumMod val="90000"/>
                    <a:lumOff val="10000"/>
                  </a:srgbClr>
                </a:solidFill>
                <a:latin typeface="Arial" panose="020B0604020202020204" pitchFamily="34" charset="0"/>
                <a:cs typeface="Arial" panose="020B0604020202020204" pitchFamily="34" charset="0"/>
              </a:rPr>
              <a:t>&gt; Suppress Entry</a:t>
            </a:r>
            <a:endParaRPr lang="en-US" sz="2000" dirty="0">
              <a:solidFill>
                <a:srgbClr val="00194D">
                  <a:lumMod val="90000"/>
                  <a:lumOff val="10000"/>
                </a:srgbClr>
              </a:solidFill>
              <a:latin typeface="Arial" panose="020B0604020202020204" pitchFamily="34" charset="0"/>
              <a:cs typeface="Arial" panose="020B0604020202020204" pitchFamily="34" charset="0"/>
            </a:endParaRPr>
          </a:p>
        </p:txBody>
      </p:sp>
      <p:sp>
        <p:nvSpPr>
          <p:cNvPr id="8"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2286000"/>
            <a:ext cx="6923087" cy="3400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6553200" y="2438400"/>
            <a:ext cx="548640" cy="3048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152400" y="1369519"/>
            <a:ext cx="8763000" cy="687881"/>
          </a:xfrm>
          <a:prstGeom prst="rect">
            <a:avLst/>
          </a:prstGeom>
          <a:noFill/>
        </p:spPr>
        <p:txBody>
          <a:bodyPr wrap="square" rtlCol="0">
            <a:spAutoFit/>
          </a:bodyPr>
          <a:lstStyle/>
          <a:p>
            <a:pPr marL="742950" marR="0" indent="-285750">
              <a:spcBef>
                <a:spcPts val="0"/>
              </a:spcBef>
              <a:buFont typeface="Arial" panose="020B0604020202020204" pitchFamily="34" charset="0"/>
              <a:buChar char="•"/>
            </a:pPr>
            <a:r>
              <a:rPr lang="en-US" dirty="0" smtClean="0">
                <a:latin typeface="Arial"/>
                <a:ea typeface="Calibri"/>
                <a:cs typeface="Times New Roman"/>
              </a:rPr>
              <a:t>Enter the reason why the entry is being suppressed in the </a:t>
            </a:r>
            <a:r>
              <a:rPr lang="en-US" b="1" dirty="0" smtClean="0">
                <a:latin typeface="Arial"/>
                <a:ea typeface="Calibri"/>
                <a:cs typeface="Times New Roman"/>
              </a:rPr>
              <a:t>Suppress</a:t>
            </a:r>
            <a:r>
              <a:rPr lang="en-US" dirty="0" smtClean="0">
                <a:latin typeface="Arial"/>
                <a:ea typeface="Calibri"/>
                <a:cs typeface="Times New Roman"/>
              </a:rPr>
              <a:t> text box</a:t>
            </a:r>
          </a:p>
          <a:p>
            <a:pPr marL="742950" marR="0" indent="-285750">
              <a:lnSpc>
                <a:spcPct val="115000"/>
              </a:lnSpc>
              <a:spcBef>
                <a:spcPts val="0"/>
              </a:spcBef>
              <a:spcAft>
                <a:spcPts val="1000"/>
              </a:spcAft>
              <a:buFont typeface="Arial" panose="020B0604020202020204" pitchFamily="34" charset="0"/>
              <a:buChar char="•"/>
            </a:pPr>
            <a:r>
              <a:rPr lang="en-US" dirty="0" smtClean="0">
                <a:latin typeface="Arial"/>
                <a:ea typeface="Calibri"/>
                <a:cs typeface="Times New Roman"/>
              </a:rPr>
              <a:t>Click </a:t>
            </a:r>
            <a:r>
              <a:rPr lang="en-US" b="1" dirty="0" smtClean="0">
                <a:latin typeface="Arial"/>
                <a:ea typeface="Calibri"/>
                <a:cs typeface="Times New Roman"/>
              </a:rPr>
              <a:t>Save</a:t>
            </a:r>
            <a:r>
              <a:rPr lang="en-US" dirty="0" smtClean="0">
                <a:latin typeface="Arial"/>
                <a:ea typeface="Calibri"/>
                <a:cs typeface="Times New Roman"/>
              </a:rPr>
              <a:t> </a:t>
            </a:r>
            <a:endParaRPr lang="en-US" dirty="0">
              <a:effectLst/>
              <a:latin typeface="Arial"/>
              <a:ea typeface="Calibri"/>
              <a:cs typeface="Times New Roman"/>
            </a:endParaRPr>
          </a:p>
        </p:txBody>
      </p:sp>
    </p:spTree>
    <p:extLst>
      <p:ext uri="{BB962C8B-B14F-4D97-AF65-F5344CB8AC3E}">
        <p14:creationId xmlns:p14="http://schemas.microsoft.com/office/powerpoint/2010/main" val="4162319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23</a:t>
            </a:fld>
            <a:endParaRPr lang="en-US" dirty="0"/>
          </a:p>
        </p:txBody>
      </p:sp>
      <p:sp>
        <p:nvSpPr>
          <p:cNvPr id="6" name="TextBox 5"/>
          <p:cNvSpPr txBox="1"/>
          <p:nvPr/>
        </p:nvSpPr>
        <p:spPr>
          <a:xfrm>
            <a:off x="1600200" y="609600"/>
            <a:ext cx="7315200"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1:  Journal </a:t>
            </a:r>
            <a:r>
              <a:rPr lang="en-US" sz="2000" dirty="0" smtClean="0">
                <a:solidFill>
                  <a:srgbClr val="00194D">
                    <a:lumMod val="90000"/>
                    <a:lumOff val="10000"/>
                  </a:srgbClr>
                </a:solidFill>
                <a:latin typeface="Arial" panose="020B0604020202020204" pitchFamily="34" charset="0"/>
                <a:cs typeface="Arial" panose="020B0604020202020204" pitchFamily="34" charset="0"/>
              </a:rPr>
              <a:t>&gt; Suppress Entry</a:t>
            </a:r>
            <a:endParaRPr lang="en-US" sz="2000" dirty="0">
              <a:solidFill>
                <a:srgbClr val="00194D">
                  <a:lumMod val="90000"/>
                  <a:lumOff val="10000"/>
                </a:srgbClr>
              </a:solidFill>
              <a:latin typeface="Arial" panose="020B0604020202020204" pitchFamily="34" charset="0"/>
              <a:cs typeface="Arial" panose="020B0604020202020204" pitchFamily="34" charset="0"/>
            </a:endParaRPr>
          </a:p>
        </p:txBody>
      </p:sp>
      <p:sp>
        <p:nvSpPr>
          <p:cNvPr id="8"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pic>
        <p:nvPicPr>
          <p:cNvPr id="3074" name="Picture 2" descr="C:\Users\EWIEDW~1\AppData\Local\Temp\SNAGHTML8e03f8.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50" y="1981199"/>
            <a:ext cx="7715250" cy="4038601"/>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Arrow Connector 8"/>
          <p:cNvCxnSpPr/>
          <p:nvPr/>
        </p:nvCxnSpPr>
        <p:spPr>
          <a:xfrm flipV="1">
            <a:off x="533400" y="5170227"/>
            <a:ext cx="533400" cy="316173"/>
          </a:xfrm>
          <a:prstGeom prst="straightConnector1">
            <a:avLst/>
          </a:prstGeom>
          <a:ln w="38100">
            <a:tailEnd type="arrow"/>
          </a:ln>
        </p:spPr>
        <p:style>
          <a:lnRef idx="1">
            <a:schemeClr val="accent2"/>
          </a:lnRef>
          <a:fillRef idx="0">
            <a:schemeClr val="accent2"/>
          </a:fillRef>
          <a:effectRef idx="0">
            <a:schemeClr val="accent2"/>
          </a:effectRef>
          <a:fontRef idx="minor">
            <a:schemeClr val="tx1"/>
          </a:fontRef>
        </p:style>
      </p:cxnSp>
      <p:sp>
        <p:nvSpPr>
          <p:cNvPr id="10" name="TextBox 9"/>
          <p:cNvSpPr txBox="1"/>
          <p:nvPr/>
        </p:nvSpPr>
        <p:spPr>
          <a:xfrm>
            <a:off x="666750" y="1182469"/>
            <a:ext cx="7715250" cy="646331"/>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The journal entry will appear on the list page with the long description displaying as </a:t>
            </a:r>
            <a:r>
              <a:rPr lang="en-US" b="1" dirty="0" smtClean="0">
                <a:latin typeface="Arial" panose="020B0604020202020204" pitchFamily="34" charset="0"/>
                <a:cs typeface="Arial" panose="020B0604020202020204" pitchFamily="34" charset="0"/>
              </a:rPr>
              <a:t>(Suppressed)</a:t>
            </a:r>
            <a:r>
              <a:rPr lang="en-US" dirty="0" smtClean="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9921781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24</a:t>
            </a:fld>
            <a:endParaRPr lang="en-US" dirty="0"/>
          </a:p>
        </p:txBody>
      </p:sp>
      <p:sp>
        <p:nvSpPr>
          <p:cNvPr id="4" name="Rectangle 3"/>
          <p:cNvSpPr/>
          <p:nvPr/>
        </p:nvSpPr>
        <p:spPr>
          <a:xfrm>
            <a:off x="457200" y="1676400"/>
            <a:ext cx="7924800" cy="3970318"/>
          </a:xfrm>
          <a:prstGeom prst="rect">
            <a:avLst/>
          </a:prstGeom>
        </p:spPr>
        <p:txBody>
          <a:bodyPr wrap="square">
            <a:spAutoFit/>
          </a:bodyPr>
          <a:lstStyle/>
          <a:p>
            <a:r>
              <a:rPr lang="en-US" dirty="0" smtClean="0">
                <a:latin typeface="Arial" panose="020B0604020202020204" pitchFamily="34" charset="0"/>
                <a:cs typeface="Arial" panose="020B0604020202020204" pitchFamily="34" charset="0"/>
              </a:rPr>
              <a:t>The Journal has a Copy feature that will allow you to duplicate an entry on multiple cases.</a:t>
            </a:r>
          </a:p>
          <a:p>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Please note:</a:t>
            </a: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When </a:t>
            </a:r>
            <a:r>
              <a:rPr lang="en-US" dirty="0">
                <a:latin typeface="Arial" panose="020B0604020202020204" pitchFamily="34" charset="0"/>
                <a:cs typeface="Arial" panose="020B0604020202020204" pitchFamily="34" charset="0"/>
              </a:rPr>
              <a:t>you copy a Journal entry, it </a:t>
            </a:r>
            <a:r>
              <a:rPr lang="en-US" dirty="0" smtClean="0">
                <a:latin typeface="Arial" panose="020B0604020202020204" pitchFamily="34" charset="0"/>
                <a:cs typeface="Arial" panose="020B0604020202020204" pitchFamily="34" charset="0"/>
              </a:rPr>
              <a:t>remains visible on </a:t>
            </a:r>
            <a:r>
              <a:rPr lang="en-US" dirty="0">
                <a:latin typeface="Arial" panose="020B0604020202020204" pitchFamily="34" charset="0"/>
                <a:cs typeface="Arial" panose="020B0604020202020204" pitchFamily="34" charset="0"/>
              </a:rPr>
              <a:t>the original case.  The same Journal entry will </a:t>
            </a:r>
            <a:r>
              <a:rPr lang="en-US" dirty="0" smtClean="0">
                <a:latin typeface="Arial" panose="020B0604020202020204" pitchFamily="34" charset="0"/>
                <a:cs typeface="Arial" panose="020B0604020202020204" pitchFamily="34" charset="0"/>
              </a:rPr>
              <a:t>appear on </a:t>
            </a:r>
            <a:r>
              <a:rPr lang="en-US" dirty="0">
                <a:latin typeface="Arial" panose="020B0604020202020204" pitchFamily="34" charset="0"/>
                <a:cs typeface="Arial" panose="020B0604020202020204" pitchFamily="34" charset="0"/>
              </a:rPr>
              <a:t>both cases.</a:t>
            </a: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Copying </a:t>
            </a:r>
            <a:r>
              <a:rPr lang="en-US" dirty="0">
                <a:latin typeface="Arial" panose="020B0604020202020204" pitchFamily="34" charset="0"/>
                <a:cs typeface="Arial" panose="020B0604020202020204" pitchFamily="34" charset="0"/>
              </a:rPr>
              <a:t>a journal entry is a feature that only certain users will be able to utilize.  </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The </a:t>
            </a:r>
            <a:r>
              <a:rPr lang="en-US" dirty="0" smtClean="0">
                <a:latin typeface="Arial" panose="020B0604020202020204" pitchFamily="34" charset="0"/>
                <a:cs typeface="Arial" panose="020B0604020202020204" pitchFamily="34" charset="0"/>
              </a:rPr>
              <a:t>Copy button </a:t>
            </a:r>
            <a:r>
              <a:rPr lang="en-US" dirty="0">
                <a:latin typeface="Arial" panose="020B0604020202020204" pitchFamily="34" charset="0"/>
                <a:cs typeface="Arial" panose="020B0604020202020204" pitchFamily="34" charset="0"/>
              </a:rPr>
              <a:t>will not be visible to people without the proper security </a:t>
            </a:r>
            <a:r>
              <a:rPr lang="en-US" dirty="0" smtClean="0">
                <a:latin typeface="Arial" panose="020B0604020202020204" pitchFamily="34" charset="0"/>
                <a:cs typeface="Arial" panose="020B0604020202020204" pitchFamily="34" charset="0"/>
              </a:rPr>
              <a:t>profile.</a:t>
            </a: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Ensure the case numbers are accurate when copying Journal entries.</a:t>
            </a:r>
          </a:p>
          <a:p>
            <a:pPr marL="742950" lvl="1"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The </a:t>
            </a:r>
            <a:r>
              <a:rPr lang="en-US" dirty="0">
                <a:latin typeface="Arial" panose="020B0604020202020204" pitchFamily="34" charset="0"/>
                <a:cs typeface="Arial" panose="020B0604020202020204" pitchFamily="34" charset="0"/>
              </a:rPr>
              <a:t>system will error only if the case number is not valid</a:t>
            </a:r>
            <a:r>
              <a:rPr lang="en-US" dirty="0" smtClean="0">
                <a:latin typeface="Arial" panose="020B0604020202020204" pitchFamily="34" charset="0"/>
                <a:cs typeface="Arial" panose="020B0604020202020204" pitchFamily="34" charset="0"/>
              </a:rPr>
              <a:t>.</a:t>
            </a: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When deciding whether or not to copy an entry, be mindful of HIPPA regulations.</a:t>
            </a:r>
            <a:endParaRPr lang="en-US" dirty="0"/>
          </a:p>
        </p:txBody>
      </p:sp>
      <p:sp>
        <p:nvSpPr>
          <p:cNvPr id="5" name="TextBox 4"/>
          <p:cNvSpPr txBox="1"/>
          <p:nvPr/>
        </p:nvSpPr>
        <p:spPr>
          <a:xfrm>
            <a:off x="1676400" y="685800"/>
            <a:ext cx="7391400"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1:  Journal &gt; </a:t>
            </a:r>
            <a:r>
              <a:rPr lang="en-US" sz="2000" dirty="0" smtClean="0">
                <a:solidFill>
                  <a:srgbClr val="00194D">
                    <a:lumMod val="90000"/>
                    <a:lumOff val="10000"/>
                  </a:srgbClr>
                </a:solidFill>
                <a:latin typeface="Arial" panose="020B0604020202020204" pitchFamily="34" charset="0"/>
                <a:cs typeface="Arial" panose="020B0604020202020204" pitchFamily="34" charset="0"/>
              </a:rPr>
              <a:t>Copy Entry</a:t>
            </a:r>
            <a:endParaRPr lang="en-US" sz="2000" dirty="0">
              <a:solidFill>
                <a:srgbClr val="00194D">
                  <a:lumMod val="90000"/>
                  <a:lumOff val="10000"/>
                </a:srgbClr>
              </a:solidFill>
              <a:latin typeface="Arial" panose="020B0604020202020204" pitchFamily="34" charset="0"/>
              <a:cs typeface="Arial" panose="020B0604020202020204" pitchFamily="34" charset="0"/>
            </a:endParaRPr>
          </a:p>
        </p:txBody>
      </p:sp>
      <p:sp>
        <p:nvSpPr>
          <p:cNvPr id="7"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spTree>
    <p:extLst>
      <p:ext uri="{BB962C8B-B14F-4D97-AF65-F5344CB8AC3E}">
        <p14:creationId xmlns:p14="http://schemas.microsoft.com/office/powerpoint/2010/main" val="190134680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25</a:t>
            </a:fld>
            <a:endParaRPr lang="en-US" dirty="0"/>
          </a:p>
        </p:txBody>
      </p:sp>
      <p:pic>
        <p:nvPicPr>
          <p:cNvPr id="4" name="Snagit_PPT33B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38400"/>
            <a:ext cx="9144000" cy="3233853"/>
          </a:xfrm>
          <a:prstGeom prst="rect">
            <a:avLst/>
          </a:prstGeom>
        </p:spPr>
      </p:pic>
      <p:sp>
        <p:nvSpPr>
          <p:cNvPr id="7" name="TextBox 6"/>
          <p:cNvSpPr txBox="1"/>
          <p:nvPr/>
        </p:nvSpPr>
        <p:spPr>
          <a:xfrm>
            <a:off x="228600" y="1447800"/>
            <a:ext cx="8610600" cy="964880"/>
          </a:xfrm>
          <a:prstGeom prst="rect">
            <a:avLst/>
          </a:prstGeom>
          <a:noFill/>
        </p:spPr>
        <p:txBody>
          <a:bodyPr wrap="square" rtlCol="0">
            <a:spAutoFit/>
          </a:bodyPr>
          <a:lstStyle/>
          <a:p>
            <a:pPr marL="457200" marR="0">
              <a:spcBef>
                <a:spcPts val="0"/>
              </a:spcBef>
            </a:pPr>
            <a:r>
              <a:rPr lang="en-US" dirty="0" smtClean="0">
                <a:latin typeface="Arial"/>
                <a:ea typeface="Calibri"/>
                <a:cs typeface="Times New Roman"/>
              </a:rPr>
              <a:t>To copy a journal entry:</a:t>
            </a:r>
          </a:p>
          <a:p>
            <a:pPr marL="742950" marR="0" indent="-285750">
              <a:spcBef>
                <a:spcPts val="0"/>
              </a:spcBef>
              <a:buFont typeface="Arial" panose="020B0604020202020204" pitchFamily="34" charset="0"/>
              <a:buChar char="•"/>
            </a:pPr>
            <a:r>
              <a:rPr lang="en-US" dirty="0" smtClean="0">
                <a:latin typeface="Arial"/>
                <a:ea typeface="Calibri"/>
                <a:cs typeface="Times New Roman"/>
              </a:rPr>
              <a:t>Click the check box to the left of the entry to be copied. </a:t>
            </a:r>
          </a:p>
          <a:p>
            <a:pPr marL="742950" marR="0" indent="-285750">
              <a:lnSpc>
                <a:spcPct val="115000"/>
              </a:lnSpc>
              <a:spcBef>
                <a:spcPts val="0"/>
              </a:spcBef>
              <a:spcAft>
                <a:spcPts val="1000"/>
              </a:spcAft>
              <a:buFont typeface="Arial" panose="020B0604020202020204" pitchFamily="34" charset="0"/>
              <a:buChar char="•"/>
            </a:pPr>
            <a:r>
              <a:rPr lang="en-US" dirty="0" smtClean="0">
                <a:latin typeface="Arial"/>
                <a:ea typeface="Calibri"/>
                <a:cs typeface="Times New Roman"/>
              </a:rPr>
              <a:t>Click the </a:t>
            </a:r>
            <a:r>
              <a:rPr lang="en-US" b="1" dirty="0" smtClean="0">
                <a:latin typeface="Arial"/>
                <a:ea typeface="Calibri"/>
                <a:cs typeface="Times New Roman"/>
              </a:rPr>
              <a:t>Copy</a:t>
            </a:r>
            <a:r>
              <a:rPr lang="en-US" dirty="0" smtClean="0">
                <a:latin typeface="Arial"/>
                <a:ea typeface="Calibri"/>
                <a:cs typeface="Times New Roman"/>
              </a:rPr>
              <a:t> button to open the </a:t>
            </a:r>
            <a:r>
              <a:rPr lang="en-US" b="1" dirty="0" smtClean="0">
                <a:latin typeface="Arial"/>
                <a:ea typeface="Calibri"/>
                <a:cs typeface="Times New Roman"/>
              </a:rPr>
              <a:t>Journal Entry: Copy</a:t>
            </a:r>
            <a:r>
              <a:rPr lang="en-US" dirty="0" smtClean="0">
                <a:latin typeface="Arial"/>
                <a:ea typeface="Calibri"/>
                <a:cs typeface="Times New Roman"/>
              </a:rPr>
              <a:t> page. </a:t>
            </a:r>
            <a:endParaRPr lang="en-US" dirty="0">
              <a:effectLst/>
              <a:latin typeface="Arial"/>
              <a:ea typeface="Calibri"/>
              <a:cs typeface="Times New Roman"/>
            </a:endParaRPr>
          </a:p>
        </p:txBody>
      </p:sp>
      <p:sp>
        <p:nvSpPr>
          <p:cNvPr id="5" name="TextBox 4"/>
          <p:cNvSpPr txBox="1"/>
          <p:nvPr/>
        </p:nvSpPr>
        <p:spPr>
          <a:xfrm>
            <a:off x="1600200" y="609600"/>
            <a:ext cx="7315200"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1:  Journal </a:t>
            </a:r>
            <a:r>
              <a:rPr lang="en-US" sz="2000" dirty="0" smtClean="0">
                <a:solidFill>
                  <a:srgbClr val="00194D">
                    <a:lumMod val="90000"/>
                    <a:lumOff val="10000"/>
                  </a:srgbClr>
                </a:solidFill>
                <a:latin typeface="Arial" panose="020B0604020202020204" pitchFamily="34" charset="0"/>
                <a:cs typeface="Arial" panose="020B0604020202020204" pitchFamily="34" charset="0"/>
              </a:rPr>
              <a:t>&gt; Copy Entry</a:t>
            </a:r>
            <a:endParaRPr lang="en-US" sz="2000" dirty="0">
              <a:solidFill>
                <a:srgbClr val="00194D">
                  <a:lumMod val="90000"/>
                  <a:lumOff val="10000"/>
                </a:srgbClr>
              </a:solidFill>
              <a:latin typeface="Arial" panose="020B0604020202020204" pitchFamily="34" charset="0"/>
              <a:cs typeface="Arial" panose="020B0604020202020204" pitchFamily="34" charset="0"/>
            </a:endParaRPr>
          </a:p>
        </p:txBody>
      </p:sp>
      <p:cxnSp>
        <p:nvCxnSpPr>
          <p:cNvPr id="9" name="Straight Arrow Connector 8"/>
          <p:cNvCxnSpPr/>
          <p:nvPr/>
        </p:nvCxnSpPr>
        <p:spPr>
          <a:xfrm flipV="1">
            <a:off x="103094" y="5410200"/>
            <a:ext cx="152400" cy="381000"/>
          </a:xfrm>
          <a:prstGeom prst="straightConnector1">
            <a:avLst/>
          </a:prstGeom>
          <a:ln w="38100">
            <a:tailEnd type="arrow"/>
          </a:ln>
        </p:spPr>
        <p:style>
          <a:lnRef idx="1">
            <a:schemeClr val="accent2"/>
          </a:lnRef>
          <a:fillRef idx="0">
            <a:schemeClr val="accent2"/>
          </a:fillRef>
          <a:effectRef idx="0">
            <a:schemeClr val="accent2"/>
          </a:effectRef>
          <a:fontRef idx="minor">
            <a:schemeClr val="tx1"/>
          </a:fontRef>
        </p:style>
      </p:cxnSp>
      <p:sp>
        <p:nvSpPr>
          <p:cNvPr id="8" name="Rectangle 7"/>
          <p:cNvSpPr/>
          <p:nvPr/>
        </p:nvSpPr>
        <p:spPr>
          <a:xfrm>
            <a:off x="5410200" y="2667000"/>
            <a:ext cx="609600" cy="3810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spTree>
    <p:extLst>
      <p:ext uri="{BB962C8B-B14F-4D97-AF65-F5344CB8AC3E}">
        <p14:creationId xmlns:p14="http://schemas.microsoft.com/office/powerpoint/2010/main" val="207117221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EWIEDW~1\AppData\Local\Temp\SNAGHTML19f8c20.PNG"/>
          <p:cNvPicPr>
            <a:picLocks noChangeAspect="1" noChangeArrowheads="1"/>
          </p:cNvPicPr>
          <p:nvPr/>
        </p:nvPicPr>
        <p:blipFill rotWithShape="1">
          <a:blip r:embed="rId3">
            <a:extLst>
              <a:ext uri="{28A0092B-C50C-407E-A947-70E740481C1C}">
                <a14:useLocalDpi xmlns:a14="http://schemas.microsoft.com/office/drawing/2010/main" val="0"/>
              </a:ext>
            </a:extLst>
          </a:blip>
          <a:srcRect b="38601"/>
          <a:stretch/>
        </p:blipFill>
        <p:spPr bwMode="auto">
          <a:xfrm>
            <a:off x="762000" y="2722418"/>
            <a:ext cx="7334250" cy="3169722"/>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908B7E1D-52E2-4F04-9DFE-B1650792F521}" type="slidenum">
              <a:rPr lang="en-US" smtClean="0"/>
              <a:t>26</a:t>
            </a:fld>
            <a:endParaRPr lang="en-US" dirty="0"/>
          </a:p>
        </p:txBody>
      </p:sp>
      <p:sp>
        <p:nvSpPr>
          <p:cNvPr id="6" name="TextBox 5"/>
          <p:cNvSpPr txBox="1"/>
          <p:nvPr/>
        </p:nvSpPr>
        <p:spPr>
          <a:xfrm>
            <a:off x="1600200" y="609600"/>
            <a:ext cx="7315200"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1:  Journal </a:t>
            </a:r>
            <a:r>
              <a:rPr lang="en-US" sz="2000" dirty="0" smtClean="0">
                <a:solidFill>
                  <a:srgbClr val="00194D">
                    <a:lumMod val="90000"/>
                    <a:lumOff val="10000"/>
                  </a:srgbClr>
                </a:solidFill>
                <a:latin typeface="Arial" panose="020B0604020202020204" pitchFamily="34" charset="0"/>
                <a:cs typeface="Arial" panose="020B0604020202020204" pitchFamily="34" charset="0"/>
              </a:rPr>
              <a:t>&gt; Copy Entry</a:t>
            </a:r>
            <a:endParaRPr lang="en-US" sz="2000" dirty="0">
              <a:solidFill>
                <a:srgbClr val="00194D">
                  <a:lumMod val="90000"/>
                  <a:lumOff val="10000"/>
                </a:srgbClr>
              </a:solidFill>
              <a:latin typeface="Arial" panose="020B0604020202020204" pitchFamily="34" charset="0"/>
              <a:cs typeface="Arial" panose="020B0604020202020204" pitchFamily="34" charset="0"/>
            </a:endParaRPr>
          </a:p>
        </p:txBody>
      </p:sp>
      <p:sp>
        <p:nvSpPr>
          <p:cNvPr id="7" name="Rectangle 6"/>
          <p:cNvSpPr/>
          <p:nvPr/>
        </p:nvSpPr>
        <p:spPr>
          <a:xfrm>
            <a:off x="6477000" y="4800600"/>
            <a:ext cx="609600" cy="3048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228600" y="1447800"/>
            <a:ext cx="8610600" cy="964880"/>
          </a:xfrm>
          <a:prstGeom prst="rect">
            <a:avLst/>
          </a:prstGeom>
          <a:noFill/>
        </p:spPr>
        <p:txBody>
          <a:bodyPr wrap="square" rtlCol="0">
            <a:spAutoFit/>
          </a:bodyPr>
          <a:lstStyle/>
          <a:p>
            <a:pPr marL="457200" marR="0">
              <a:spcBef>
                <a:spcPts val="0"/>
              </a:spcBef>
            </a:pPr>
            <a:r>
              <a:rPr lang="en-US" dirty="0" smtClean="0">
                <a:latin typeface="Arial"/>
                <a:ea typeface="Calibri"/>
                <a:cs typeface="Times New Roman"/>
              </a:rPr>
              <a:t>To copy a journal entry:</a:t>
            </a:r>
          </a:p>
          <a:p>
            <a:pPr marL="742950" marR="0" indent="-285750">
              <a:spcBef>
                <a:spcPts val="0"/>
              </a:spcBef>
              <a:buFont typeface="Arial" panose="020B0604020202020204" pitchFamily="34" charset="0"/>
              <a:buChar char="•"/>
            </a:pPr>
            <a:r>
              <a:rPr lang="en-US" dirty="0" smtClean="0">
                <a:latin typeface="Arial"/>
                <a:ea typeface="Calibri"/>
                <a:cs typeface="Times New Roman"/>
              </a:rPr>
              <a:t>Enter the case number </a:t>
            </a:r>
          </a:p>
          <a:p>
            <a:pPr marL="742950" marR="0" indent="-285750">
              <a:lnSpc>
                <a:spcPct val="115000"/>
              </a:lnSpc>
              <a:spcBef>
                <a:spcPts val="0"/>
              </a:spcBef>
              <a:spcAft>
                <a:spcPts val="1000"/>
              </a:spcAft>
              <a:buFont typeface="Arial" panose="020B0604020202020204" pitchFamily="34" charset="0"/>
              <a:buChar char="•"/>
            </a:pPr>
            <a:r>
              <a:rPr lang="en-US" dirty="0" smtClean="0">
                <a:latin typeface="Arial"/>
                <a:ea typeface="Calibri"/>
                <a:cs typeface="Times New Roman"/>
              </a:rPr>
              <a:t>Click the </a:t>
            </a:r>
            <a:r>
              <a:rPr lang="en-US" b="1" dirty="0" smtClean="0">
                <a:latin typeface="Arial"/>
                <a:ea typeface="Calibri"/>
                <a:cs typeface="Times New Roman"/>
              </a:rPr>
              <a:t>Copy</a:t>
            </a:r>
            <a:r>
              <a:rPr lang="en-US" dirty="0" smtClean="0">
                <a:latin typeface="Arial"/>
                <a:ea typeface="Calibri"/>
                <a:cs typeface="Times New Roman"/>
              </a:rPr>
              <a:t> button </a:t>
            </a:r>
            <a:endParaRPr lang="en-US" dirty="0">
              <a:effectLst/>
              <a:latin typeface="Arial"/>
              <a:ea typeface="Calibri"/>
              <a:cs typeface="Times New Roman"/>
            </a:endParaRPr>
          </a:p>
        </p:txBody>
      </p:sp>
      <p:sp>
        <p:nvSpPr>
          <p:cNvPr id="9"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spTree>
    <p:extLst>
      <p:ext uri="{BB962C8B-B14F-4D97-AF65-F5344CB8AC3E}">
        <p14:creationId xmlns:p14="http://schemas.microsoft.com/office/powerpoint/2010/main" val="142244131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27</a:t>
            </a:fld>
            <a:endParaRPr lang="en-US" dirty="0"/>
          </a:p>
        </p:txBody>
      </p:sp>
      <p:sp>
        <p:nvSpPr>
          <p:cNvPr id="4" name="Rectangle 3"/>
          <p:cNvSpPr/>
          <p:nvPr/>
        </p:nvSpPr>
        <p:spPr>
          <a:xfrm>
            <a:off x="838200" y="1752600"/>
            <a:ext cx="7239000" cy="4247317"/>
          </a:xfrm>
          <a:prstGeom prst="rect">
            <a:avLst/>
          </a:prstGeom>
        </p:spPr>
        <p:txBody>
          <a:bodyPr wrap="square">
            <a:spAutoFit/>
          </a:bodyPr>
          <a:lstStyle/>
          <a:p>
            <a:r>
              <a:rPr lang="en-US" dirty="0" smtClean="0">
                <a:latin typeface="Arial" panose="020B0604020202020204" pitchFamily="34" charset="0"/>
                <a:cs typeface="Arial" panose="020B0604020202020204" pitchFamily="34" charset="0"/>
              </a:rPr>
              <a:t>The Journal has a Transfer feature that will allow you to remove an entry from one case and move it to another case. </a:t>
            </a:r>
          </a:p>
          <a:p>
            <a:endParaRPr lang="en-US" dirty="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Please note:</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When </a:t>
            </a:r>
            <a:r>
              <a:rPr lang="en-US" dirty="0" smtClean="0">
                <a:latin typeface="Arial" panose="020B0604020202020204" pitchFamily="34" charset="0"/>
                <a:cs typeface="Arial" panose="020B0604020202020204" pitchFamily="34" charset="0"/>
              </a:rPr>
              <a:t>transferring a </a:t>
            </a:r>
            <a:r>
              <a:rPr lang="en-US" dirty="0">
                <a:latin typeface="Arial" panose="020B0604020202020204" pitchFamily="34" charset="0"/>
                <a:cs typeface="Arial" panose="020B0604020202020204" pitchFamily="34" charset="0"/>
              </a:rPr>
              <a:t>Journal entry, </a:t>
            </a:r>
            <a:r>
              <a:rPr lang="en-US" dirty="0" smtClean="0">
                <a:latin typeface="Arial" panose="020B0604020202020204" pitchFamily="34" charset="0"/>
                <a:cs typeface="Arial" panose="020B0604020202020204" pitchFamily="34" charset="0"/>
              </a:rPr>
              <a:t>it no longer remains </a:t>
            </a:r>
            <a:r>
              <a:rPr lang="en-US" dirty="0">
                <a:latin typeface="Arial" panose="020B0604020202020204" pitchFamily="34" charset="0"/>
                <a:cs typeface="Arial" panose="020B0604020202020204" pitchFamily="34" charset="0"/>
              </a:rPr>
              <a:t>visible on the original case</a:t>
            </a:r>
            <a:r>
              <a:rPr lang="en-US" dirty="0" smtClean="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Transferring </a:t>
            </a:r>
            <a:r>
              <a:rPr lang="en-US" dirty="0">
                <a:latin typeface="Arial" panose="020B0604020202020204" pitchFamily="34" charset="0"/>
                <a:cs typeface="Arial" panose="020B0604020202020204" pitchFamily="34" charset="0"/>
              </a:rPr>
              <a:t>a journal entry is a feature that only certain users will be able to utilize.  </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The </a:t>
            </a:r>
            <a:r>
              <a:rPr lang="en-US" dirty="0" smtClean="0">
                <a:latin typeface="Arial" panose="020B0604020202020204" pitchFamily="34" charset="0"/>
                <a:cs typeface="Arial" panose="020B0604020202020204" pitchFamily="34" charset="0"/>
              </a:rPr>
              <a:t>Transfer </a:t>
            </a:r>
            <a:r>
              <a:rPr lang="en-US" dirty="0">
                <a:latin typeface="Arial" panose="020B0604020202020204" pitchFamily="34" charset="0"/>
                <a:cs typeface="Arial" panose="020B0604020202020204" pitchFamily="34" charset="0"/>
              </a:rPr>
              <a:t>button will not be visible to people without the proper security profile.</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Ensure the case numbers are accurate when copying Journal entries.</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The system will error only if the case number is not valid.</a:t>
            </a:r>
          </a:p>
          <a:p>
            <a:endParaRPr lang="en-US" dirty="0"/>
          </a:p>
          <a:p>
            <a:endParaRPr lang="en-US" dirty="0"/>
          </a:p>
        </p:txBody>
      </p:sp>
      <p:sp>
        <p:nvSpPr>
          <p:cNvPr id="5" name="TextBox 4"/>
          <p:cNvSpPr txBox="1"/>
          <p:nvPr/>
        </p:nvSpPr>
        <p:spPr>
          <a:xfrm>
            <a:off x="1676400" y="609600"/>
            <a:ext cx="7315200"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1:  Journal &gt; </a:t>
            </a:r>
            <a:r>
              <a:rPr lang="en-US" sz="2000" dirty="0" smtClean="0">
                <a:solidFill>
                  <a:srgbClr val="00194D">
                    <a:lumMod val="90000"/>
                    <a:lumOff val="10000"/>
                  </a:srgbClr>
                </a:solidFill>
                <a:latin typeface="Arial" panose="020B0604020202020204" pitchFamily="34" charset="0"/>
                <a:cs typeface="Arial" panose="020B0604020202020204" pitchFamily="34" charset="0"/>
              </a:rPr>
              <a:t>Transfer </a:t>
            </a:r>
            <a:r>
              <a:rPr lang="en-US" sz="2000" dirty="0">
                <a:solidFill>
                  <a:srgbClr val="00194D">
                    <a:lumMod val="90000"/>
                    <a:lumOff val="10000"/>
                  </a:srgbClr>
                </a:solidFill>
                <a:latin typeface="Arial" panose="020B0604020202020204" pitchFamily="34" charset="0"/>
                <a:cs typeface="Arial" panose="020B0604020202020204" pitchFamily="34" charset="0"/>
              </a:rPr>
              <a:t>Entry</a:t>
            </a:r>
          </a:p>
        </p:txBody>
      </p:sp>
      <p:sp>
        <p:nvSpPr>
          <p:cNvPr id="7"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spTree>
    <p:extLst>
      <p:ext uri="{BB962C8B-B14F-4D97-AF65-F5344CB8AC3E}">
        <p14:creationId xmlns:p14="http://schemas.microsoft.com/office/powerpoint/2010/main" val="348883929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28</a:t>
            </a:fld>
            <a:endParaRPr lang="en-US" dirty="0"/>
          </a:p>
        </p:txBody>
      </p:sp>
      <p:pic>
        <p:nvPicPr>
          <p:cNvPr id="4" name="Snagit_PPT33B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38400"/>
            <a:ext cx="9144000" cy="3233853"/>
          </a:xfrm>
          <a:prstGeom prst="rect">
            <a:avLst/>
          </a:prstGeom>
        </p:spPr>
      </p:pic>
      <p:sp>
        <p:nvSpPr>
          <p:cNvPr id="7" name="TextBox 6"/>
          <p:cNvSpPr txBox="1"/>
          <p:nvPr/>
        </p:nvSpPr>
        <p:spPr>
          <a:xfrm>
            <a:off x="228600" y="1447800"/>
            <a:ext cx="8610600" cy="964880"/>
          </a:xfrm>
          <a:prstGeom prst="rect">
            <a:avLst/>
          </a:prstGeom>
          <a:noFill/>
        </p:spPr>
        <p:txBody>
          <a:bodyPr wrap="square" rtlCol="0">
            <a:spAutoFit/>
          </a:bodyPr>
          <a:lstStyle/>
          <a:p>
            <a:pPr marL="457200" marR="0">
              <a:spcBef>
                <a:spcPts val="0"/>
              </a:spcBef>
            </a:pPr>
            <a:r>
              <a:rPr lang="en-US" dirty="0" smtClean="0">
                <a:latin typeface="Arial"/>
                <a:ea typeface="Calibri"/>
                <a:cs typeface="Times New Roman"/>
              </a:rPr>
              <a:t>To transfer a journal entry:</a:t>
            </a:r>
          </a:p>
          <a:p>
            <a:pPr marL="742950" marR="0" indent="-285750">
              <a:spcBef>
                <a:spcPts val="0"/>
              </a:spcBef>
              <a:buFont typeface="Arial" panose="020B0604020202020204" pitchFamily="34" charset="0"/>
              <a:buChar char="•"/>
            </a:pPr>
            <a:r>
              <a:rPr lang="en-US" dirty="0" smtClean="0">
                <a:latin typeface="Arial"/>
                <a:ea typeface="Calibri"/>
                <a:cs typeface="Times New Roman"/>
              </a:rPr>
              <a:t>Click the check box to the left of the entry to be transferred. </a:t>
            </a:r>
          </a:p>
          <a:p>
            <a:pPr marL="742950" marR="0" indent="-285750">
              <a:lnSpc>
                <a:spcPct val="115000"/>
              </a:lnSpc>
              <a:spcBef>
                <a:spcPts val="0"/>
              </a:spcBef>
              <a:spcAft>
                <a:spcPts val="1000"/>
              </a:spcAft>
              <a:buFont typeface="Arial" panose="020B0604020202020204" pitchFamily="34" charset="0"/>
              <a:buChar char="•"/>
            </a:pPr>
            <a:r>
              <a:rPr lang="en-US" dirty="0" smtClean="0">
                <a:latin typeface="Arial"/>
                <a:ea typeface="Calibri"/>
                <a:cs typeface="Times New Roman"/>
              </a:rPr>
              <a:t>Click the </a:t>
            </a:r>
            <a:r>
              <a:rPr lang="en-US" b="1" dirty="0" smtClean="0">
                <a:latin typeface="Arial"/>
                <a:ea typeface="Calibri"/>
                <a:cs typeface="Times New Roman"/>
              </a:rPr>
              <a:t>Transfer</a:t>
            </a:r>
            <a:r>
              <a:rPr lang="en-US" dirty="0" smtClean="0">
                <a:latin typeface="Arial"/>
                <a:ea typeface="Calibri"/>
                <a:cs typeface="Times New Roman"/>
              </a:rPr>
              <a:t> button to open the </a:t>
            </a:r>
            <a:r>
              <a:rPr lang="en-US" b="1" dirty="0" smtClean="0">
                <a:latin typeface="Arial"/>
                <a:ea typeface="Calibri"/>
                <a:cs typeface="Times New Roman"/>
              </a:rPr>
              <a:t>Journal Entry: Transfer</a:t>
            </a:r>
            <a:r>
              <a:rPr lang="en-US" dirty="0" smtClean="0">
                <a:latin typeface="Arial"/>
                <a:ea typeface="Calibri"/>
                <a:cs typeface="Times New Roman"/>
              </a:rPr>
              <a:t> page. </a:t>
            </a:r>
            <a:endParaRPr lang="en-US" dirty="0">
              <a:effectLst/>
              <a:latin typeface="Arial"/>
              <a:ea typeface="Calibri"/>
              <a:cs typeface="Times New Roman"/>
            </a:endParaRPr>
          </a:p>
        </p:txBody>
      </p:sp>
      <p:sp>
        <p:nvSpPr>
          <p:cNvPr id="5" name="TextBox 4"/>
          <p:cNvSpPr txBox="1"/>
          <p:nvPr/>
        </p:nvSpPr>
        <p:spPr>
          <a:xfrm>
            <a:off x="1600200" y="609600"/>
            <a:ext cx="7315200"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1:  Journal </a:t>
            </a:r>
            <a:r>
              <a:rPr lang="en-US" sz="2000" dirty="0" smtClean="0">
                <a:solidFill>
                  <a:srgbClr val="00194D">
                    <a:lumMod val="90000"/>
                    <a:lumOff val="10000"/>
                  </a:srgbClr>
                </a:solidFill>
                <a:latin typeface="Arial" panose="020B0604020202020204" pitchFamily="34" charset="0"/>
                <a:cs typeface="Arial" panose="020B0604020202020204" pitchFamily="34" charset="0"/>
              </a:rPr>
              <a:t>&gt; Transfer Entry</a:t>
            </a:r>
            <a:endParaRPr lang="en-US" sz="2000" dirty="0">
              <a:solidFill>
                <a:srgbClr val="00194D">
                  <a:lumMod val="90000"/>
                  <a:lumOff val="10000"/>
                </a:srgbClr>
              </a:solidFill>
              <a:latin typeface="Arial" panose="020B0604020202020204" pitchFamily="34" charset="0"/>
              <a:cs typeface="Arial" panose="020B0604020202020204" pitchFamily="34" charset="0"/>
            </a:endParaRPr>
          </a:p>
        </p:txBody>
      </p:sp>
      <p:cxnSp>
        <p:nvCxnSpPr>
          <p:cNvPr id="9" name="Straight Arrow Connector 8"/>
          <p:cNvCxnSpPr/>
          <p:nvPr/>
        </p:nvCxnSpPr>
        <p:spPr>
          <a:xfrm flipV="1">
            <a:off x="103094" y="5410200"/>
            <a:ext cx="152400" cy="381000"/>
          </a:xfrm>
          <a:prstGeom prst="straightConnector1">
            <a:avLst/>
          </a:prstGeom>
          <a:ln w="38100">
            <a:tailEnd type="arrow"/>
          </a:ln>
        </p:spPr>
        <p:style>
          <a:lnRef idx="1">
            <a:schemeClr val="accent2"/>
          </a:lnRef>
          <a:fillRef idx="0">
            <a:schemeClr val="accent2"/>
          </a:fillRef>
          <a:effectRef idx="0">
            <a:schemeClr val="accent2"/>
          </a:effectRef>
          <a:fontRef idx="minor">
            <a:schemeClr val="tx1"/>
          </a:fontRef>
        </p:style>
      </p:cxnSp>
      <p:sp>
        <p:nvSpPr>
          <p:cNvPr id="8" name="Rectangle 7"/>
          <p:cNvSpPr/>
          <p:nvPr/>
        </p:nvSpPr>
        <p:spPr>
          <a:xfrm>
            <a:off x="5943600" y="2667000"/>
            <a:ext cx="762000" cy="3810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spTree>
    <p:extLst>
      <p:ext uri="{BB962C8B-B14F-4D97-AF65-F5344CB8AC3E}">
        <p14:creationId xmlns:p14="http://schemas.microsoft.com/office/powerpoint/2010/main" val="429166044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29</a:t>
            </a:fld>
            <a:endParaRPr lang="en-US" dirty="0"/>
          </a:p>
        </p:txBody>
      </p:sp>
      <p:sp>
        <p:nvSpPr>
          <p:cNvPr id="6" name="TextBox 5"/>
          <p:cNvSpPr txBox="1"/>
          <p:nvPr/>
        </p:nvSpPr>
        <p:spPr>
          <a:xfrm>
            <a:off x="1600200" y="609600"/>
            <a:ext cx="7315200"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1:  Journal </a:t>
            </a:r>
            <a:r>
              <a:rPr lang="en-US" sz="2000" dirty="0" smtClean="0">
                <a:solidFill>
                  <a:srgbClr val="00194D">
                    <a:lumMod val="90000"/>
                    <a:lumOff val="10000"/>
                  </a:srgbClr>
                </a:solidFill>
                <a:latin typeface="Arial" panose="020B0604020202020204" pitchFamily="34" charset="0"/>
                <a:cs typeface="Arial" panose="020B0604020202020204" pitchFamily="34" charset="0"/>
              </a:rPr>
              <a:t>&gt; Transfer Entry</a:t>
            </a:r>
            <a:endParaRPr lang="en-US" sz="2000" dirty="0">
              <a:solidFill>
                <a:srgbClr val="00194D">
                  <a:lumMod val="90000"/>
                  <a:lumOff val="10000"/>
                </a:srgbClr>
              </a:solidFill>
              <a:latin typeface="Arial" panose="020B0604020202020204" pitchFamily="34" charset="0"/>
              <a:cs typeface="Arial" panose="020B0604020202020204" pitchFamily="34" charset="0"/>
            </a:endParaRPr>
          </a:p>
        </p:txBody>
      </p:sp>
      <p:sp>
        <p:nvSpPr>
          <p:cNvPr id="8" name="TextBox 7"/>
          <p:cNvSpPr txBox="1"/>
          <p:nvPr/>
        </p:nvSpPr>
        <p:spPr>
          <a:xfrm>
            <a:off x="228600" y="1447800"/>
            <a:ext cx="8610600" cy="964880"/>
          </a:xfrm>
          <a:prstGeom prst="rect">
            <a:avLst/>
          </a:prstGeom>
          <a:noFill/>
        </p:spPr>
        <p:txBody>
          <a:bodyPr wrap="square" rtlCol="0">
            <a:spAutoFit/>
          </a:bodyPr>
          <a:lstStyle/>
          <a:p>
            <a:pPr marL="457200" marR="0">
              <a:spcBef>
                <a:spcPts val="0"/>
              </a:spcBef>
            </a:pPr>
            <a:r>
              <a:rPr lang="en-US" dirty="0" smtClean="0">
                <a:latin typeface="Arial"/>
                <a:ea typeface="Calibri"/>
                <a:cs typeface="Times New Roman"/>
              </a:rPr>
              <a:t>To transfer a journal entry:</a:t>
            </a:r>
          </a:p>
          <a:p>
            <a:pPr marL="742950" marR="0" indent="-285750">
              <a:spcBef>
                <a:spcPts val="0"/>
              </a:spcBef>
              <a:buFont typeface="Arial" panose="020B0604020202020204" pitchFamily="34" charset="0"/>
              <a:buChar char="•"/>
            </a:pPr>
            <a:r>
              <a:rPr lang="en-US" dirty="0" smtClean="0">
                <a:latin typeface="Arial"/>
                <a:ea typeface="Calibri"/>
                <a:cs typeface="Times New Roman"/>
              </a:rPr>
              <a:t>Enter the case number </a:t>
            </a:r>
          </a:p>
          <a:p>
            <a:pPr marL="742950" marR="0" indent="-285750">
              <a:lnSpc>
                <a:spcPct val="115000"/>
              </a:lnSpc>
              <a:spcBef>
                <a:spcPts val="0"/>
              </a:spcBef>
              <a:spcAft>
                <a:spcPts val="1000"/>
              </a:spcAft>
              <a:buFont typeface="Arial" panose="020B0604020202020204" pitchFamily="34" charset="0"/>
              <a:buChar char="•"/>
            </a:pPr>
            <a:r>
              <a:rPr lang="en-US" dirty="0" smtClean="0">
                <a:latin typeface="Arial"/>
                <a:ea typeface="Calibri"/>
                <a:cs typeface="Times New Roman"/>
              </a:rPr>
              <a:t>Click the </a:t>
            </a:r>
            <a:r>
              <a:rPr lang="en-US" b="1" dirty="0" smtClean="0">
                <a:latin typeface="Arial"/>
                <a:ea typeface="Calibri"/>
                <a:cs typeface="Times New Roman"/>
              </a:rPr>
              <a:t>Transfer</a:t>
            </a:r>
            <a:r>
              <a:rPr lang="en-US" dirty="0" smtClean="0">
                <a:latin typeface="Arial"/>
                <a:ea typeface="Calibri"/>
                <a:cs typeface="Times New Roman"/>
              </a:rPr>
              <a:t> button </a:t>
            </a:r>
            <a:endParaRPr lang="en-US" dirty="0">
              <a:effectLst/>
              <a:latin typeface="Arial"/>
              <a:ea typeface="Calibri"/>
              <a:cs typeface="Times New Roman"/>
            </a:endParaRPr>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38717"/>
          <a:stretch/>
        </p:blipFill>
        <p:spPr bwMode="auto">
          <a:xfrm>
            <a:off x="962818" y="2667000"/>
            <a:ext cx="7142163" cy="29186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6324600" y="4419600"/>
            <a:ext cx="914400" cy="3048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spTree>
    <p:extLst>
      <p:ext uri="{BB962C8B-B14F-4D97-AF65-F5344CB8AC3E}">
        <p14:creationId xmlns:p14="http://schemas.microsoft.com/office/powerpoint/2010/main" val="393306413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30</a:t>
            </a:fld>
            <a:endParaRPr lang="en-US" dirty="0"/>
          </a:p>
        </p:txBody>
      </p:sp>
      <p:sp>
        <p:nvSpPr>
          <p:cNvPr id="4" name="Rectangle 3"/>
          <p:cNvSpPr/>
          <p:nvPr/>
        </p:nvSpPr>
        <p:spPr>
          <a:xfrm>
            <a:off x="685800" y="1447800"/>
            <a:ext cx="7315200" cy="3970318"/>
          </a:xfrm>
          <a:prstGeom prst="rect">
            <a:avLst/>
          </a:prstGeom>
        </p:spPr>
        <p:txBody>
          <a:bodyPr wrap="square">
            <a:spAutoFit/>
          </a:bodyPr>
          <a:lstStyle/>
          <a:p>
            <a:r>
              <a:rPr lang="en-US" dirty="0" smtClean="0">
                <a:latin typeface="Arial" panose="020B0604020202020204" pitchFamily="34" charset="0"/>
                <a:cs typeface="Arial" panose="020B0604020202020204" pitchFamily="34" charset="0"/>
              </a:rPr>
              <a:t>The Export/Print process is used:</a:t>
            </a:r>
          </a:p>
          <a:p>
            <a:pPr marL="742950" lvl="1"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to produce a printed version of journal entries associated to a specific case</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i</a:t>
            </a:r>
            <a:r>
              <a:rPr lang="en-US" dirty="0" smtClean="0">
                <a:latin typeface="Arial" panose="020B0604020202020204" pitchFamily="34" charset="0"/>
                <a:cs typeface="Arial" panose="020B0604020202020204" pitchFamily="34" charset="0"/>
              </a:rPr>
              <a:t>n cases where Journal are a part of a fair hearing or fraud case.</a:t>
            </a:r>
          </a:p>
          <a:p>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Please note:</a:t>
            </a: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An entire journal or selected journal entries may be printed.</a:t>
            </a: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Only 50 journals can be exported at one time.</a:t>
            </a: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The </a:t>
            </a:r>
            <a:r>
              <a:rPr lang="en-US" dirty="0">
                <a:latin typeface="Arial" panose="020B0604020202020204" pitchFamily="34" charset="0"/>
                <a:cs typeface="Arial" panose="020B0604020202020204" pitchFamily="34" charset="0"/>
              </a:rPr>
              <a:t>Journal can be exported in CSV (Excel) or Text (Notepad) which </a:t>
            </a:r>
            <a:r>
              <a:rPr lang="en-US" dirty="0" smtClean="0">
                <a:latin typeface="Arial" panose="020B0604020202020204" pitchFamily="34" charset="0"/>
                <a:cs typeface="Arial" panose="020B0604020202020204" pitchFamily="34" charset="0"/>
              </a:rPr>
              <a:t>allows </a:t>
            </a:r>
            <a:r>
              <a:rPr lang="en-US" dirty="0">
                <a:latin typeface="Arial" panose="020B0604020202020204" pitchFamily="34" charset="0"/>
                <a:cs typeface="Arial" panose="020B0604020202020204" pitchFamily="34" charset="0"/>
              </a:rPr>
              <a:t>it to be printed in the selected format</a:t>
            </a:r>
            <a:r>
              <a:rPr lang="en-US" dirty="0" smtClean="0">
                <a:latin typeface="Arial" panose="020B0604020202020204" pitchFamily="34" charset="0"/>
                <a:cs typeface="Arial" panose="020B0604020202020204" pitchFamily="34" charset="0"/>
              </a:rPr>
              <a:t>.</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5" name="TextBox 4"/>
          <p:cNvSpPr txBox="1"/>
          <p:nvPr/>
        </p:nvSpPr>
        <p:spPr>
          <a:xfrm>
            <a:off x="1676400" y="533400"/>
            <a:ext cx="7543800"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1:  </a:t>
            </a:r>
            <a:r>
              <a:rPr lang="en-US" sz="2000" dirty="0" smtClean="0">
                <a:solidFill>
                  <a:srgbClr val="00194D">
                    <a:lumMod val="90000"/>
                    <a:lumOff val="10000"/>
                  </a:srgbClr>
                </a:solidFill>
                <a:latin typeface="Arial" panose="020B0604020202020204" pitchFamily="34" charset="0"/>
                <a:cs typeface="Arial" panose="020B0604020202020204" pitchFamily="34" charset="0"/>
              </a:rPr>
              <a:t>Journal &gt; Export/Print </a:t>
            </a:r>
            <a:r>
              <a:rPr lang="en-US" sz="2000" dirty="0">
                <a:solidFill>
                  <a:srgbClr val="00194D">
                    <a:lumMod val="90000"/>
                    <a:lumOff val="10000"/>
                  </a:srgbClr>
                </a:solidFill>
                <a:latin typeface="Arial" panose="020B0604020202020204" pitchFamily="34" charset="0"/>
                <a:cs typeface="Arial" panose="020B0604020202020204" pitchFamily="34" charset="0"/>
              </a:rPr>
              <a:t>Entry</a:t>
            </a:r>
          </a:p>
        </p:txBody>
      </p:sp>
      <p:sp>
        <p:nvSpPr>
          <p:cNvPr id="7"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spTree>
    <p:extLst>
      <p:ext uri="{BB962C8B-B14F-4D97-AF65-F5344CB8AC3E}">
        <p14:creationId xmlns:p14="http://schemas.microsoft.com/office/powerpoint/2010/main" val="226773428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31</a:t>
            </a:fld>
            <a:endParaRPr lang="en-US" dirty="0"/>
          </a:p>
        </p:txBody>
      </p:sp>
      <p:pic>
        <p:nvPicPr>
          <p:cNvPr id="4" name="Snagit_PPT33B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294" y="2995405"/>
            <a:ext cx="8953500" cy="3166481"/>
          </a:xfrm>
          <a:prstGeom prst="rect">
            <a:avLst/>
          </a:prstGeom>
        </p:spPr>
      </p:pic>
      <p:sp>
        <p:nvSpPr>
          <p:cNvPr id="7" name="TextBox 6"/>
          <p:cNvSpPr txBox="1"/>
          <p:nvPr/>
        </p:nvSpPr>
        <p:spPr>
          <a:xfrm>
            <a:off x="255494" y="1143000"/>
            <a:ext cx="8610600" cy="1754326"/>
          </a:xfrm>
          <a:prstGeom prst="rect">
            <a:avLst/>
          </a:prstGeom>
          <a:noFill/>
        </p:spPr>
        <p:txBody>
          <a:bodyPr wrap="square" rtlCol="0">
            <a:spAutoFit/>
          </a:bodyPr>
          <a:lstStyle/>
          <a:p>
            <a:pPr marL="457200" marR="0">
              <a:spcBef>
                <a:spcPts val="0"/>
              </a:spcBef>
            </a:pPr>
            <a:r>
              <a:rPr lang="en-US" dirty="0" smtClean="0">
                <a:latin typeface="Arial"/>
                <a:ea typeface="Calibri"/>
                <a:cs typeface="Times New Roman"/>
              </a:rPr>
              <a:t>To export a journal entry:</a:t>
            </a:r>
          </a:p>
          <a:p>
            <a:pPr marL="742950" marR="0" indent="-285750">
              <a:spcBef>
                <a:spcPts val="0"/>
              </a:spcBef>
              <a:buFont typeface="Arial" panose="020B0604020202020204" pitchFamily="34" charset="0"/>
              <a:buChar char="•"/>
            </a:pPr>
            <a:r>
              <a:rPr lang="en-US" dirty="0" smtClean="0">
                <a:latin typeface="Arial"/>
                <a:ea typeface="Calibri"/>
                <a:cs typeface="Times New Roman"/>
              </a:rPr>
              <a:t>Click the check box to the left of the entry to be exported. </a:t>
            </a:r>
          </a:p>
          <a:p>
            <a:pPr marL="1200150" lvl="1" indent="-285750">
              <a:buFont typeface="Arial" panose="020B0604020202020204" pitchFamily="34" charset="0"/>
              <a:buChar char="•"/>
            </a:pPr>
            <a:r>
              <a:rPr lang="en-US" dirty="0" smtClean="0">
                <a:latin typeface="Arial"/>
                <a:ea typeface="Calibri"/>
                <a:cs typeface="Times New Roman"/>
              </a:rPr>
              <a:t>The user can use the select all check box to the left of the </a:t>
            </a:r>
            <a:r>
              <a:rPr lang="en-US" b="1" dirty="0" smtClean="0">
                <a:latin typeface="Arial"/>
                <a:ea typeface="Calibri"/>
                <a:cs typeface="Times New Roman"/>
              </a:rPr>
              <a:t>Sort By:</a:t>
            </a:r>
            <a:r>
              <a:rPr lang="en-US" dirty="0" smtClean="0">
                <a:latin typeface="Arial"/>
                <a:ea typeface="Calibri"/>
                <a:cs typeface="Times New Roman"/>
              </a:rPr>
              <a:t> drop-down.</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From the Export drop-down menu select </a:t>
            </a:r>
            <a:r>
              <a:rPr lang="en-US" b="1" dirty="0" smtClean="0">
                <a:latin typeface="Arial" panose="020B0604020202020204" pitchFamily="34" charset="0"/>
                <a:cs typeface="Arial" panose="020B0604020202020204" pitchFamily="34" charset="0"/>
              </a:rPr>
              <a:t>CSV</a:t>
            </a:r>
            <a:r>
              <a:rPr lang="en-US" dirty="0" smtClean="0">
                <a:latin typeface="Arial" panose="020B0604020202020204" pitchFamily="34" charset="0"/>
                <a:cs typeface="Arial" panose="020B0604020202020204" pitchFamily="34" charset="0"/>
              </a:rPr>
              <a:t> (Excel) or </a:t>
            </a:r>
            <a:r>
              <a:rPr lang="en-US" b="1" dirty="0" smtClean="0">
                <a:latin typeface="Arial" panose="020B0604020202020204" pitchFamily="34" charset="0"/>
                <a:cs typeface="Arial" panose="020B0604020202020204" pitchFamily="34" charset="0"/>
              </a:rPr>
              <a:t>Text </a:t>
            </a:r>
            <a:r>
              <a:rPr lang="en-US" dirty="0" smtClean="0">
                <a:latin typeface="Arial" panose="020B0604020202020204" pitchFamily="34" charset="0"/>
                <a:cs typeface="Arial" panose="020B0604020202020204" pitchFamily="34" charset="0"/>
              </a:rPr>
              <a:t>(Notepad).</a:t>
            </a:r>
            <a:r>
              <a:rPr lang="en-US" b="1" dirty="0" smtClean="0">
                <a:latin typeface="Arial" panose="020B0604020202020204" pitchFamily="34" charset="0"/>
                <a:cs typeface="Arial" panose="020B0604020202020204" pitchFamily="34" charset="0"/>
              </a:rPr>
              <a:t>  </a:t>
            </a:r>
          </a:p>
          <a:p>
            <a:pPr marL="742950" lvl="1"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Click</a:t>
            </a:r>
            <a:r>
              <a:rPr lang="en-US" b="1" dirty="0" smtClean="0">
                <a:latin typeface="Arial" panose="020B0604020202020204" pitchFamily="34" charset="0"/>
                <a:cs typeface="Arial" panose="020B0604020202020204" pitchFamily="34" charset="0"/>
              </a:rPr>
              <a:t> Go.</a:t>
            </a:r>
            <a:endParaRPr lang="en-US" b="1" dirty="0">
              <a:latin typeface="Arial" panose="020B0604020202020204" pitchFamily="34" charset="0"/>
              <a:cs typeface="Arial" panose="020B0604020202020204" pitchFamily="34" charset="0"/>
            </a:endParaRPr>
          </a:p>
        </p:txBody>
      </p:sp>
      <p:sp>
        <p:nvSpPr>
          <p:cNvPr id="5" name="TextBox 4"/>
          <p:cNvSpPr txBox="1"/>
          <p:nvPr/>
        </p:nvSpPr>
        <p:spPr>
          <a:xfrm>
            <a:off x="1600200" y="609600"/>
            <a:ext cx="7315200"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1:  Journal </a:t>
            </a:r>
            <a:r>
              <a:rPr lang="en-US" sz="2000" dirty="0" smtClean="0">
                <a:solidFill>
                  <a:srgbClr val="00194D">
                    <a:lumMod val="90000"/>
                    <a:lumOff val="10000"/>
                  </a:srgbClr>
                </a:solidFill>
                <a:latin typeface="Arial" panose="020B0604020202020204" pitchFamily="34" charset="0"/>
                <a:cs typeface="Arial" panose="020B0604020202020204" pitchFamily="34" charset="0"/>
              </a:rPr>
              <a:t>&gt; Transfer Entry</a:t>
            </a:r>
            <a:endParaRPr lang="en-US" sz="2000" dirty="0">
              <a:solidFill>
                <a:srgbClr val="00194D">
                  <a:lumMod val="90000"/>
                  <a:lumOff val="10000"/>
                </a:srgbClr>
              </a:solidFill>
              <a:latin typeface="Arial" panose="020B0604020202020204" pitchFamily="34" charset="0"/>
              <a:cs typeface="Arial" panose="020B0604020202020204" pitchFamily="34" charset="0"/>
            </a:endParaRPr>
          </a:p>
        </p:txBody>
      </p:sp>
      <p:cxnSp>
        <p:nvCxnSpPr>
          <p:cNvPr id="9" name="Straight Arrow Connector 8"/>
          <p:cNvCxnSpPr/>
          <p:nvPr/>
        </p:nvCxnSpPr>
        <p:spPr>
          <a:xfrm flipV="1">
            <a:off x="179294" y="5780886"/>
            <a:ext cx="152400" cy="381000"/>
          </a:xfrm>
          <a:prstGeom prst="straightConnector1">
            <a:avLst/>
          </a:prstGeom>
          <a:ln w="38100">
            <a:tailEnd type="arrow"/>
          </a:ln>
        </p:spPr>
        <p:style>
          <a:lnRef idx="1">
            <a:schemeClr val="accent2"/>
          </a:lnRef>
          <a:fillRef idx="0">
            <a:schemeClr val="accent2"/>
          </a:fillRef>
          <a:effectRef idx="0">
            <a:schemeClr val="accent2"/>
          </a:effectRef>
          <a:fontRef idx="minor">
            <a:schemeClr val="tx1"/>
          </a:fontRef>
        </p:style>
      </p:cxnSp>
      <p:sp>
        <p:nvSpPr>
          <p:cNvPr id="8" name="Rectangle 7"/>
          <p:cNvSpPr/>
          <p:nvPr/>
        </p:nvSpPr>
        <p:spPr>
          <a:xfrm>
            <a:off x="6781800" y="3505200"/>
            <a:ext cx="990600" cy="3810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spTree>
    <p:extLst>
      <p:ext uri="{BB962C8B-B14F-4D97-AF65-F5344CB8AC3E}">
        <p14:creationId xmlns:p14="http://schemas.microsoft.com/office/powerpoint/2010/main" val="267949255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1:  Journal &gt; Summary</a:t>
            </a:r>
            <a:endParaRPr lang="en-US" sz="1600" dirty="0"/>
          </a:p>
        </p:txBody>
      </p:sp>
      <p:sp>
        <p:nvSpPr>
          <p:cNvPr id="3" name="Content Placeholder 2"/>
          <p:cNvSpPr>
            <a:spLocks noGrp="1"/>
          </p:cNvSpPr>
          <p:nvPr>
            <p:ph idx="1"/>
          </p:nvPr>
        </p:nvSpPr>
        <p:spPr/>
        <p:txBody>
          <a:bodyPr>
            <a:normAutofit/>
          </a:bodyPr>
          <a:lstStyle/>
          <a:p>
            <a:pPr marL="0" indent="0">
              <a:buNone/>
            </a:pPr>
            <a:r>
              <a:rPr lang="en-US" sz="1800" dirty="0" smtClean="0"/>
              <a:t>In this lesson we have discussed how to:</a:t>
            </a:r>
          </a:p>
          <a:p>
            <a:pPr lvl="1"/>
            <a:endParaRPr lang="en-US" sz="1800" dirty="0" smtClean="0"/>
          </a:p>
          <a:p>
            <a:pPr lvl="1">
              <a:buFont typeface="Arial" panose="020B0604020202020204" pitchFamily="34" charset="0"/>
              <a:buChar char="•"/>
            </a:pPr>
            <a:r>
              <a:rPr lang="en-US" sz="1800" dirty="0" smtClean="0"/>
              <a:t>Add Journal entries</a:t>
            </a:r>
          </a:p>
          <a:p>
            <a:pPr lvl="1">
              <a:buFont typeface="Arial" panose="020B0604020202020204" pitchFamily="34" charset="0"/>
              <a:buChar char="•"/>
            </a:pPr>
            <a:r>
              <a:rPr lang="en-US" sz="1800" dirty="0" smtClean="0"/>
              <a:t>Edit Journal entries</a:t>
            </a:r>
          </a:p>
          <a:p>
            <a:pPr lvl="1">
              <a:buFont typeface="Arial" panose="020B0604020202020204" pitchFamily="34" charset="0"/>
              <a:buChar char="•"/>
            </a:pPr>
            <a:r>
              <a:rPr lang="en-US" sz="1800" dirty="0" smtClean="0"/>
              <a:t>Append Journal entries</a:t>
            </a:r>
          </a:p>
          <a:p>
            <a:pPr lvl="1">
              <a:buFont typeface="Arial" panose="020B0604020202020204" pitchFamily="34" charset="0"/>
              <a:buChar char="•"/>
            </a:pPr>
            <a:r>
              <a:rPr lang="en-US" sz="1800" dirty="0" smtClean="0"/>
              <a:t>Suppress Journal entries</a:t>
            </a:r>
          </a:p>
          <a:p>
            <a:pPr lvl="1">
              <a:buFont typeface="Arial" panose="020B0604020202020204" pitchFamily="34" charset="0"/>
              <a:buChar char="•"/>
            </a:pPr>
            <a:r>
              <a:rPr lang="en-US" sz="1800" dirty="0" smtClean="0"/>
              <a:t>Copy Journal entries </a:t>
            </a:r>
          </a:p>
          <a:p>
            <a:pPr lvl="1">
              <a:buFont typeface="Arial" panose="020B0604020202020204" pitchFamily="34" charset="0"/>
              <a:buChar char="•"/>
            </a:pPr>
            <a:r>
              <a:rPr lang="en-US" sz="1800" dirty="0" smtClean="0"/>
              <a:t>Transfer Journal entries</a:t>
            </a:r>
          </a:p>
          <a:p>
            <a:pPr lvl="1">
              <a:buFont typeface="Arial" panose="020B0604020202020204" pitchFamily="34" charset="0"/>
              <a:buChar char="•"/>
            </a:pPr>
            <a:r>
              <a:rPr lang="en-US" sz="1800" dirty="0" smtClean="0"/>
              <a:t>Export (print) Journal entries</a:t>
            </a:r>
          </a:p>
          <a:p>
            <a:pPr lvl="1">
              <a:buFont typeface="Arial" panose="020B0604020202020204" pitchFamily="34" charset="0"/>
              <a:buChar char="•"/>
            </a:pPr>
            <a:endParaRPr lang="en-US" sz="1800" dirty="0"/>
          </a:p>
          <a:p>
            <a:pPr marL="457200" lvl="1" indent="0">
              <a:buNone/>
            </a:pPr>
            <a:endParaRPr lang="en-US" sz="1800" dirty="0"/>
          </a:p>
          <a:p>
            <a:pPr marL="57150" indent="0">
              <a:buNone/>
            </a:pPr>
            <a:r>
              <a:rPr lang="en-US" sz="1800" dirty="0" smtClean="0"/>
              <a:t>Next, we will discuss Lesson 2: Tasks</a:t>
            </a:r>
          </a:p>
          <a:p>
            <a:pPr lvl="1">
              <a:buFont typeface="Arial" panose="020B0604020202020204" pitchFamily="34" charset="0"/>
              <a:buChar char="•"/>
            </a:pPr>
            <a:endParaRPr lang="en-US" sz="1800" dirty="0"/>
          </a:p>
          <a:p>
            <a:pPr lvl="1"/>
            <a:endParaRPr lang="en-US" sz="1400" dirty="0"/>
          </a:p>
        </p:txBody>
      </p:sp>
      <p:sp>
        <p:nvSpPr>
          <p:cNvPr id="4" name="Slide Number Placeholder 3"/>
          <p:cNvSpPr>
            <a:spLocks noGrp="1"/>
          </p:cNvSpPr>
          <p:nvPr>
            <p:ph type="sldNum" sz="quarter" idx="12"/>
          </p:nvPr>
        </p:nvSpPr>
        <p:spPr/>
        <p:txBody>
          <a:bodyPr/>
          <a:lstStyle/>
          <a:p>
            <a:fld id="{908B7E1D-52E2-4F04-9DFE-B1650792F521}" type="slidenum">
              <a:rPr lang="en-US" smtClean="0"/>
              <a:t>32</a:t>
            </a:fld>
            <a:endParaRPr lang="en-US" dirty="0"/>
          </a:p>
        </p:txBody>
      </p:sp>
      <p:sp>
        <p:nvSpPr>
          <p:cNvPr id="7"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spTree>
    <p:extLst>
      <p:ext uri="{BB962C8B-B14F-4D97-AF65-F5344CB8AC3E}">
        <p14:creationId xmlns:p14="http://schemas.microsoft.com/office/powerpoint/2010/main" val="121524458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47800" y="2133601"/>
            <a:ext cx="5181600" cy="1905000"/>
          </a:xfrm>
        </p:spPr>
        <p:txBody>
          <a:bodyPr>
            <a:normAutofit/>
          </a:bodyPr>
          <a:lstStyle/>
          <a:p>
            <a:r>
              <a:rPr lang="en-US" sz="1800" dirty="0" smtClean="0"/>
              <a:t>Lesson 1: Journal</a:t>
            </a:r>
          </a:p>
          <a:p>
            <a:r>
              <a:rPr lang="en-US" sz="1800" b="1" dirty="0" smtClean="0"/>
              <a:t>Lesson 2:  Tasks</a:t>
            </a:r>
          </a:p>
          <a:p>
            <a:r>
              <a:rPr lang="en-US" sz="1800" dirty="0" smtClean="0"/>
              <a:t>Lesson 3:  Contact Log</a:t>
            </a:r>
          </a:p>
          <a:p>
            <a:r>
              <a:rPr lang="en-US" sz="1800" dirty="0" smtClean="0"/>
              <a:t>Lesson 4:  Logout</a:t>
            </a:r>
          </a:p>
          <a:p>
            <a:r>
              <a:rPr lang="en-US" sz="1800" dirty="0" smtClean="0"/>
              <a:t>Lesson 5:  Help</a:t>
            </a:r>
          </a:p>
        </p:txBody>
      </p:sp>
      <p:sp>
        <p:nvSpPr>
          <p:cNvPr id="4" name="Slide Number Placeholder 3"/>
          <p:cNvSpPr>
            <a:spLocks noGrp="1"/>
          </p:cNvSpPr>
          <p:nvPr>
            <p:ph type="sldNum" sz="quarter" idx="12"/>
          </p:nvPr>
        </p:nvSpPr>
        <p:spPr/>
        <p:txBody>
          <a:bodyPr/>
          <a:lstStyle/>
          <a:p>
            <a:fld id="{908B7E1D-52E2-4F04-9DFE-B1650792F521}" type="slidenum">
              <a:rPr lang="en-US" smtClean="0"/>
              <a:t>33</a:t>
            </a:fld>
            <a:endParaRPr lang="en-US" dirty="0"/>
          </a:p>
        </p:txBody>
      </p:sp>
      <p:sp>
        <p:nvSpPr>
          <p:cNvPr id="5" name="TextBox 4"/>
          <p:cNvSpPr txBox="1"/>
          <p:nvPr/>
        </p:nvSpPr>
        <p:spPr>
          <a:xfrm>
            <a:off x="1600200" y="730624"/>
            <a:ext cx="1905000" cy="400110"/>
          </a:xfrm>
          <a:prstGeom prst="rect">
            <a:avLst/>
          </a:prstGeom>
          <a:noFill/>
        </p:spPr>
        <p:txBody>
          <a:bodyPr wrap="square" rtlCol="0">
            <a:spAutoFit/>
          </a:bodyPr>
          <a:lstStyle/>
          <a:p>
            <a:r>
              <a:rPr lang="en-US" sz="2000" dirty="0">
                <a:solidFill>
                  <a:schemeClr val="accent6">
                    <a:lumMod val="90000"/>
                    <a:lumOff val="10000"/>
                  </a:schemeClr>
                </a:solidFill>
                <a:latin typeface="Arial" panose="020B0604020202020204" pitchFamily="34" charset="0"/>
                <a:cs typeface="Arial" panose="020B0604020202020204" pitchFamily="34" charset="0"/>
              </a:rPr>
              <a:t>Agenda</a:t>
            </a:r>
          </a:p>
        </p:txBody>
      </p:sp>
      <p:sp>
        <p:nvSpPr>
          <p:cNvPr id="7"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spTree>
    <p:extLst>
      <p:ext uri="{BB962C8B-B14F-4D97-AF65-F5344CB8AC3E}">
        <p14:creationId xmlns:p14="http://schemas.microsoft.com/office/powerpoint/2010/main" val="336996734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34</a:t>
            </a:fld>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Tasks &gt; Introduction</a:t>
            </a:r>
            <a:endParaRPr lang="en-US" sz="1600" dirty="0"/>
          </a:p>
        </p:txBody>
      </p:sp>
      <p:sp>
        <p:nvSpPr>
          <p:cNvPr id="6" name="TextBox 5"/>
          <p:cNvSpPr txBox="1"/>
          <p:nvPr/>
        </p:nvSpPr>
        <p:spPr>
          <a:xfrm>
            <a:off x="1066801" y="1981200"/>
            <a:ext cx="6781800" cy="3416320"/>
          </a:xfrm>
          <a:prstGeom prst="rect">
            <a:avLst/>
          </a:prstGeom>
          <a:noFill/>
        </p:spPr>
        <p:txBody>
          <a:bodyPr wrap="square" rtlCol="0">
            <a:spAutoFit/>
          </a:bodyPr>
          <a:lstStyle/>
          <a:p>
            <a:r>
              <a:rPr lang="en-US" b="1" dirty="0" smtClean="0">
                <a:latin typeface="Arial" panose="020B0604020202020204" pitchFamily="34" charset="0"/>
                <a:cs typeface="Arial" panose="020B0604020202020204" pitchFamily="34" charset="0"/>
              </a:rPr>
              <a:t>Tasks</a:t>
            </a:r>
            <a:r>
              <a:rPr lang="en-US" dirty="0" smtClean="0">
                <a:latin typeface="Arial" panose="020B0604020202020204" pitchFamily="34" charset="0"/>
                <a:cs typeface="Arial" panose="020B0604020202020204" pitchFamily="34" charset="0"/>
              </a:rPr>
              <a:t> is the second tool accessible from the Utility Navigation bar to help KEES users manage their workload.</a:t>
            </a:r>
          </a:p>
          <a:p>
            <a:endParaRPr lang="en-US" dirty="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A task captures and assigns a need for specific program action to an individual or a work queue</a:t>
            </a:r>
          </a:p>
          <a:p>
            <a:endParaRPr lang="en-US" dirty="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Tasks can be assigned manually by a user or automatically by KEES.</a:t>
            </a:r>
          </a:p>
          <a:p>
            <a:endParaRPr lang="en-US" dirty="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Tasks can be created within the context of a case or created without an associated case number</a:t>
            </a:r>
          </a:p>
          <a:p>
            <a:endParaRPr lang="en-US" dirty="0">
              <a:latin typeface="Arial" panose="020B0604020202020204" pitchFamily="34" charset="0"/>
              <a:cs typeface="Arial" panose="020B0604020202020204" pitchFamily="34" charset="0"/>
            </a:endParaRPr>
          </a:p>
        </p:txBody>
      </p:sp>
      <p:sp>
        <p:nvSpPr>
          <p:cNvPr id="7"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spTree>
    <p:extLst>
      <p:ext uri="{BB962C8B-B14F-4D97-AF65-F5344CB8AC3E}">
        <p14:creationId xmlns:p14="http://schemas.microsoft.com/office/powerpoint/2010/main" val="386103672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35</a:t>
            </a:fld>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Tasks &gt; Introduction</a:t>
            </a:r>
            <a:endParaRPr lang="en-US" sz="1600" dirty="0"/>
          </a:p>
        </p:txBody>
      </p:sp>
      <p:sp>
        <p:nvSpPr>
          <p:cNvPr id="6" name="TextBox 5"/>
          <p:cNvSpPr txBox="1"/>
          <p:nvPr/>
        </p:nvSpPr>
        <p:spPr>
          <a:xfrm>
            <a:off x="1066800" y="1828800"/>
            <a:ext cx="184731" cy="369332"/>
          </a:xfrm>
          <a:prstGeom prst="rect">
            <a:avLst/>
          </a:prstGeom>
          <a:noFill/>
        </p:spPr>
        <p:txBody>
          <a:bodyPr wrap="none" rtlCol="0">
            <a:spAutoFit/>
          </a:bodyPr>
          <a:lstStyle/>
          <a:p>
            <a:endParaRPr lang="en-US" dirty="0">
              <a:latin typeface="Arial" panose="020B0604020202020204" pitchFamily="34" charset="0"/>
              <a:cs typeface="Arial" panose="020B0604020202020204" pitchFamily="34" charset="0"/>
            </a:endParaRPr>
          </a:p>
        </p:txBody>
      </p:sp>
      <p:sp>
        <p:nvSpPr>
          <p:cNvPr id="7" name="TextBox 6"/>
          <p:cNvSpPr txBox="1"/>
          <p:nvPr/>
        </p:nvSpPr>
        <p:spPr>
          <a:xfrm>
            <a:off x="1371600" y="1828800"/>
            <a:ext cx="5441027" cy="2862322"/>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After completion of this lesson you will be able to :</a:t>
            </a:r>
          </a:p>
          <a:p>
            <a:pPr marL="742950" lvl="1"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Locate Tasks</a:t>
            </a:r>
          </a:p>
          <a:p>
            <a:pPr marL="742950" lvl="1"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Add a Task</a:t>
            </a:r>
          </a:p>
          <a:p>
            <a:pPr marL="1200150" lvl="2"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Create </a:t>
            </a:r>
            <a:r>
              <a:rPr lang="en-US" dirty="0">
                <a:latin typeface="Arial" panose="020B0604020202020204" pitchFamily="34" charset="0"/>
                <a:cs typeface="Arial" panose="020B0604020202020204" pitchFamily="34" charset="0"/>
              </a:rPr>
              <a:t>Future Tasks</a:t>
            </a:r>
          </a:p>
          <a:p>
            <a:pPr marL="742950" lvl="1"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Claim a Task</a:t>
            </a:r>
          </a:p>
          <a:p>
            <a:pPr marL="742950" lvl="1"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Release a Task</a:t>
            </a:r>
          </a:p>
          <a:p>
            <a:pPr marL="742950" lvl="1"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Reassign a Task</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Complete a Task</a:t>
            </a:r>
          </a:p>
          <a:p>
            <a:pPr marL="742950" lvl="1"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Void a Task</a:t>
            </a:r>
          </a:p>
          <a:p>
            <a:pPr marL="742950" lvl="1"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p:txBody>
      </p:sp>
      <p:sp>
        <p:nvSpPr>
          <p:cNvPr id="8"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spTree>
    <p:extLst>
      <p:ext uri="{BB962C8B-B14F-4D97-AF65-F5344CB8AC3E}">
        <p14:creationId xmlns:p14="http://schemas.microsoft.com/office/powerpoint/2010/main" val="77243201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36</a:t>
            </a:fld>
            <a:endParaRPr lang="en-US" dirty="0"/>
          </a:p>
        </p:txBody>
      </p:sp>
      <p:sp>
        <p:nvSpPr>
          <p:cNvPr id="4" name="TextBox 3"/>
          <p:cNvSpPr txBox="1"/>
          <p:nvPr/>
        </p:nvSpPr>
        <p:spPr>
          <a:xfrm>
            <a:off x="228600" y="1371600"/>
            <a:ext cx="7162800" cy="3693319"/>
          </a:xfrm>
          <a:prstGeom prst="rect">
            <a:avLst/>
          </a:prstGeom>
          <a:noFill/>
        </p:spPr>
        <p:txBody>
          <a:bodyPr wrap="square" rtlCol="0">
            <a:spAutoFit/>
          </a:bodyPr>
          <a:lstStyle/>
          <a:p>
            <a:pPr>
              <a:lnSpc>
                <a:spcPct val="150000"/>
              </a:lnSpc>
            </a:pPr>
            <a:r>
              <a:rPr lang="en-US" dirty="0" smtClean="0">
                <a:latin typeface="Arial" panose="020B0604020202020204" pitchFamily="34" charset="0"/>
                <a:cs typeface="Arial" panose="020B0604020202020204" pitchFamily="34" charset="0"/>
              </a:rPr>
              <a:t>Tasks</a:t>
            </a:r>
            <a:r>
              <a:rPr lang="en-US" b="1" dirty="0" smtClean="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can be viewed from the:</a:t>
            </a:r>
          </a:p>
          <a:p>
            <a:pPr>
              <a:lnSpc>
                <a:spcPct val="150000"/>
              </a:lnSpc>
            </a:pPr>
            <a:endParaRPr lang="en-US" dirty="0" smtClean="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b="1" dirty="0" smtClean="0">
                <a:latin typeface="Arial" panose="020B0604020202020204" pitchFamily="34" charset="0"/>
                <a:cs typeface="Arial" panose="020B0604020202020204" pitchFamily="34" charset="0"/>
              </a:rPr>
              <a:t>Task</a:t>
            </a:r>
            <a:r>
              <a:rPr lang="en-US" dirty="0" smtClean="0">
                <a:latin typeface="Arial" panose="020B0604020202020204" pitchFamily="34" charset="0"/>
                <a:cs typeface="Arial" panose="020B0604020202020204" pitchFamily="34" charset="0"/>
              </a:rPr>
              <a:t> </a:t>
            </a:r>
            <a:r>
              <a:rPr lang="en-US" b="1" dirty="0" smtClean="0">
                <a:latin typeface="Arial" panose="020B0604020202020204" pitchFamily="34" charset="0"/>
                <a:cs typeface="Arial" panose="020B0604020202020204" pitchFamily="34" charset="0"/>
              </a:rPr>
              <a:t>Portlet:  </a:t>
            </a:r>
            <a:r>
              <a:rPr lang="en-US" dirty="0" smtClean="0">
                <a:latin typeface="Arial" panose="020B0604020202020204" pitchFamily="34" charset="0"/>
                <a:cs typeface="Arial" panose="020B0604020202020204" pitchFamily="34" charset="0"/>
              </a:rPr>
              <a:t>Contains a list of the tasks assigned to the user.</a:t>
            </a:r>
          </a:p>
          <a:p>
            <a:pPr lvl="1"/>
            <a:endParaRPr lang="en-US" dirty="0" smtClean="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b="1" dirty="0" smtClean="0">
                <a:latin typeface="Arial" panose="020B0604020202020204" pitchFamily="34" charset="0"/>
                <a:cs typeface="Arial" panose="020B0604020202020204" pitchFamily="34" charset="0"/>
              </a:rPr>
              <a:t>Task Inventory</a:t>
            </a:r>
            <a:r>
              <a:rPr lang="en-US" dirty="0" smtClean="0">
                <a:latin typeface="Arial" panose="020B0604020202020204" pitchFamily="34" charset="0"/>
                <a:cs typeface="Arial" panose="020B0604020202020204" pitchFamily="34" charset="0"/>
              </a:rPr>
              <a:t>: Allows a user to search for tasks using specific search criteria.</a:t>
            </a:r>
          </a:p>
          <a:p>
            <a:pPr lvl="1"/>
            <a:endParaRPr lang="en-US" dirty="0" smtClean="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b="1" dirty="0" smtClean="0">
                <a:latin typeface="Arial" panose="020B0604020202020204" pitchFamily="34" charset="0"/>
                <a:cs typeface="Arial" panose="020B0604020202020204" pitchFamily="34" charset="0"/>
              </a:rPr>
              <a:t>Task Management</a:t>
            </a:r>
            <a:r>
              <a:rPr lang="en-US" dirty="0" smtClean="0">
                <a:latin typeface="Arial" panose="020B0604020202020204" pitchFamily="34" charset="0"/>
                <a:cs typeface="Arial" panose="020B0604020202020204" pitchFamily="34" charset="0"/>
              </a:rPr>
              <a:t>: Allows a user to view all tasks related to a specific case.</a:t>
            </a:r>
            <a:endParaRPr lang="en-US" dirty="0">
              <a:latin typeface="Arial" panose="020B0604020202020204" pitchFamily="34" charset="0"/>
              <a:cs typeface="Arial" panose="020B0604020202020204" pitchFamily="34" charset="0"/>
            </a:endParaRPr>
          </a:p>
          <a:p>
            <a:pPr lvl="1"/>
            <a:endParaRPr lang="en-US" dirty="0" smtClean="0">
              <a:latin typeface="Arial" panose="020B0604020202020204" pitchFamily="34" charset="0"/>
              <a:cs typeface="Arial" panose="020B0604020202020204" pitchFamily="34" charset="0"/>
            </a:endParaRPr>
          </a:p>
          <a:p>
            <a:endParaRPr lang="en-US" dirty="0"/>
          </a:p>
        </p:txBody>
      </p:sp>
      <p:sp>
        <p:nvSpPr>
          <p:cNvPr id="2" name="TextBox 1"/>
          <p:cNvSpPr txBox="1"/>
          <p:nvPr/>
        </p:nvSpPr>
        <p:spPr>
          <a:xfrm>
            <a:off x="1676400" y="609600"/>
            <a:ext cx="7239000" cy="400110"/>
          </a:xfrm>
          <a:prstGeom prst="rect">
            <a:avLst/>
          </a:prstGeom>
          <a:noFill/>
        </p:spPr>
        <p:txBody>
          <a:bodyPr wrap="square" rtlCol="0">
            <a:spAutoFit/>
          </a:bodyPr>
          <a:lstStyle/>
          <a:p>
            <a:r>
              <a:rPr lang="en-US" sz="2000" dirty="0" smtClean="0">
                <a:solidFill>
                  <a:schemeClr val="accent6">
                    <a:lumMod val="90000"/>
                    <a:lumOff val="10000"/>
                  </a:schemeClr>
                </a:solidFill>
                <a:latin typeface="Arial" panose="020B0604020202020204" pitchFamily="34" charset="0"/>
                <a:cs typeface="Arial" panose="020B0604020202020204" pitchFamily="34" charset="0"/>
              </a:rPr>
              <a:t>Lesson 2:  Tasks</a:t>
            </a:r>
            <a:endParaRPr lang="en-US" sz="2000" dirty="0">
              <a:solidFill>
                <a:schemeClr val="accent6">
                  <a:lumMod val="90000"/>
                  <a:lumOff val="10000"/>
                </a:schemeClr>
              </a:solidFill>
              <a:latin typeface="Arial" panose="020B0604020202020204" pitchFamily="34" charset="0"/>
              <a:cs typeface="Arial" panose="020B0604020202020204" pitchFamily="34" charset="0"/>
            </a:endParaRPr>
          </a:p>
        </p:txBody>
      </p:sp>
      <p:sp>
        <p:nvSpPr>
          <p:cNvPr id="7"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spTree>
    <p:extLst>
      <p:ext uri="{BB962C8B-B14F-4D97-AF65-F5344CB8AC3E}">
        <p14:creationId xmlns:p14="http://schemas.microsoft.com/office/powerpoint/2010/main" val="165304997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37</a:t>
            </a:fld>
            <a:endParaRPr lang="en-US"/>
          </a:p>
        </p:txBody>
      </p:sp>
      <p:sp>
        <p:nvSpPr>
          <p:cNvPr id="5" name="TextBox 4"/>
          <p:cNvSpPr txBox="1"/>
          <p:nvPr/>
        </p:nvSpPr>
        <p:spPr>
          <a:xfrm>
            <a:off x="304800" y="1114179"/>
            <a:ext cx="8382000" cy="1200329"/>
          </a:xfrm>
          <a:prstGeom prst="rect">
            <a:avLst/>
          </a:prstGeom>
          <a:noFill/>
        </p:spPr>
        <p:txBody>
          <a:bodyPr wrap="square" rtlCol="0">
            <a:spAutoFit/>
          </a:bodyPr>
          <a:lstStyle/>
          <a:p>
            <a:pPr lvl="0"/>
            <a:r>
              <a:rPr lang="en-US" b="1" dirty="0">
                <a:solidFill>
                  <a:prstClr val="black"/>
                </a:solidFill>
                <a:latin typeface="Arial" panose="020B0604020202020204" pitchFamily="34" charset="0"/>
                <a:cs typeface="Arial" panose="020B0604020202020204" pitchFamily="34" charset="0"/>
              </a:rPr>
              <a:t>Task </a:t>
            </a:r>
            <a:r>
              <a:rPr lang="en-US" b="1" dirty="0" smtClean="0">
                <a:solidFill>
                  <a:prstClr val="black"/>
                </a:solidFill>
                <a:latin typeface="Arial" panose="020B0604020202020204" pitchFamily="34" charset="0"/>
                <a:cs typeface="Arial" panose="020B0604020202020204" pitchFamily="34" charset="0"/>
              </a:rPr>
              <a:t>Portlet </a:t>
            </a:r>
          </a:p>
          <a:p>
            <a:pPr lvl="0"/>
            <a:r>
              <a:rPr lang="en-US" dirty="0" smtClean="0">
                <a:solidFill>
                  <a:prstClr val="black"/>
                </a:solidFill>
                <a:latin typeface="Arial" panose="020B0604020202020204" pitchFamily="34" charset="0"/>
                <a:cs typeface="Arial" panose="020B0604020202020204" pitchFamily="34" charset="0"/>
              </a:rPr>
              <a:t>Displays on the home </a:t>
            </a:r>
            <a:r>
              <a:rPr lang="en-US" dirty="0">
                <a:solidFill>
                  <a:prstClr val="black"/>
                </a:solidFill>
                <a:latin typeface="Arial" panose="020B0604020202020204" pitchFamily="34" charset="0"/>
                <a:cs typeface="Arial" panose="020B0604020202020204" pitchFamily="34" charset="0"/>
              </a:rPr>
              <a:t>page and contains a list of tasks assigned to </a:t>
            </a:r>
            <a:r>
              <a:rPr lang="en-US" dirty="0" smtClean="0">
                <a:solidFill>
                  <a:prstClr val="black"/>
                </a:solidFill>
                <a:latin typeface="Arial" panose="020B0604020202020204" pitchFamily="34" charset="0"/>
                <a:cs typeface="Arial" panose="020B0604020202020204" pitchFamily="34" charset="0"/>
              </a:rPr>
              <a:t>user.  Up to ten tasks will display.  If more than ten tasks are assigned </a:t>
            </a:r>
            <a:r>
              <a:rPr lang="en-US" b="1" dirty="0" smtClean="0">
                <a:solidFill>
                  <a:prstClr val="black"/>
                </a:solidFill>
                <a:latin typeface="Arial" panose="020B0604020202020204" pitchFamily="34" charset="0"/>
                <a:cs typeface="Arial" panose="020B0604020202020204" pitchFamily="34" charset="0"/>
              </a:rPr>
              <a:t>Next</a:t>
            </a:r>
            <a:r>
              <a:rPr lang="en-US" dirty="0" smtClean="0">
                <a:solidFill>
                  <a:prstClr val="black"/>
                </a:solidFill>
                <a:latin typeface="Arial" panose="020B0604020202020204" pitchFamily="34" charset="0"/>
                <a:cs typeface="Arial" panose="020B0604020202020204" pitchFamily="34" charset="0"/>
              </a:rPr>
              <a:t> and </a:t>
            </a:r>
            <a:r>
              <a:rPr lang="en-US" b="1" dirty="0" smtClean="0">
                <a:solidFill>
                  <a:prstClr val="black"/>
                </a:solidFill>
                <a:latin typeface="Arial" panose="020B0604020202020204" pitchFamily="34" charset="0"/>
                <a:cs typeface="Arial" panose="020B0604020202020204" pitchFamily="34" charset="0"/>
              </a:rPr>
              <a:t>Previous</a:t>
            </a:r>
            <a:r>
              <a:rPr lang="en-US" dirty="0" smtClean="0">
                <a:solidFill>
                  <a:prstClr val="black"/>
                </a:solidFill>
                <a:latin typeface="Arial" panose="020B0604020202020204" pitchFamily="34" charset="0"/>
                <a:cs typeface="Arial" panose="020B0604020202020204" pitchFamily="34" charset="0"/>
              </a:rPr>
              <a:t> hyperlinks display.  </a:t>
            </a:r>
            <a:endParaRPr lang="en-US" dirty="0">
              <a:solidFill>
                <a:prstClr val="black"/>
              </a:solidFill>
              <a:latin typeface="Arial" panose="020B0604020202020204" pitchFamily="34" charset="0"/>
              <a:cs typeface="Arial" panose="020B0604020202020204" pitchFamily="34" charset="0"/>
            </a:endParaRPr>
          </a:p>
        </p:txBody>
      </p:sp>
      <p:sp>
        <p:nvSpPr>
          <p:cNvPr id="6" name="TextBox 5"/>
          <p:cNvSpPr txBox="1"/>
          <p:nvPr/>
        </p:nvSpPr>
        <p:spPr>
          <a:xfrm>
            <a:off x="1524000" y="685800"/>
            <a:ext cx="7543800"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2:  </a:t>
            </a:r>
            <a:r>
              <a:rPr lang="en-US" sz="2000" dirty="0" smtClean="0">
                <a:solidFill>
                  <a:srgbClr val="00194D">
                    <a:lumMod val="90000"/>
                    <a:lumOff val="10000"/>
                  </a:srgbClr>
                </a:solidFill>
                <a:latin typeface="Arial" panose="020B0604020202020204" pitchFamily="34" charset="0"/>
                <a:cs typeface="Arial" panose="020B0604020202020204" pitchFamily="34" charset="0"/>
              </a:rPr>
              <a:t>Tasks &gt; View Task</a:t>
            </a:r>
            <a:endParaRPr lang="en-US" sz="2000" dirty="0">
              <a:solidFill>
                <a:srgbClr val="00194D">
                  <a:lumMod val="90000"/>
                  <a:lumOff val="10000"/>
                </a:srgbClr>
              </a:solidFill>
              <a:latin typeface="Arial" panose="020B0604020202020204" pitchFamily="34" charset="0"/>
              <a:cs typeface="Arial" panose="020B0604020202020204" pitchFamily="34" charset="0"/>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2425440"/>
            <a:ext cx="5410200" cy="39467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3581400" y="4724400"/>
            <a:ext cx="3505200" cy="15240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spTree>
    <p:extLst>
      <p:ext uri="{BB962C8B-B14F-4D97-AF65-F5344CB8AC3E}">
        <p14:creationId xmlns:p14="http://schemas.microsoft.com/office/powerpoint/2010/main" val="246088468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38</a:t>
            </a:fld>
            <a:endParaRPr lang="en-US"/>
          </a:p>
        </p:txBody>
      </p:sp>
      <p:sp>
        <p:nvSpPr>
          <p:cNvPr id="5" name="TextBox 4"/>
          <p:cNvSpPr txBox="1"/>
          <p:nvPr/>
        </p:nvSpPr>
        <p:spPr>
          <a:xfrm>
            <a:off x="304800" y="1334869"/>
            <a:ext cx="8382000" cy="646331"/>
          </a:xfrm>
          <a:prstGeom prst="rect">
            <a:avLst/>
          </a:prstGeom>
          <a:noFill/>
        </p:spPr>
        <p:txBody>
          <a:bodyPr wrap="square" rtlCol="0">
            <a:spAutoFit/>
          </a:bodyPr>
          <a:lstStyle/>
          <a:p>
            <a:pPr lvl="0"/>
            <a:r>
              <a:rPr lang="en-US" dirty="0" smtClean="0">
                <a:solidFill>
                  <a:prstClr val="black"/>
                </a:solidFill>
                <a:latin typeface="Arial" panose="020B0604020202020204" pitchFamily="34" charset="0"/>
                <a:cs typeface="Arial" panose="020B0604020202020204" pitchFamily="34" charset="0"/>
              </a:rPr>
              <a:t>To access </a:t>
            </a:r>
            <a:r>
              <a:rPr lang="en-US" b="1" dirty="0" smtClean="0">
                <a:solidFill>
                  <a:prstClr val="black"/>
                </a:solidFill>
                <a:latin typeface="Arial" panose="020B0604020202020204" pitchFamily="34" charset="0"/>
                <a:cs typeface="Arial" panose="020B0604020202020204" pitchFamily="34" charset="0"/>
              </a:rPr>
              <a:t>Task Inventory</a:t>
            </a:r>
            <a:r>
              <a:rPr lang="en-US" dirty="0" smtClean="0">
                <a:solidFill>
                  <a:prstClr val="black"/>
                </a:solidFill>
                <a:latin typeface="Arial" panose="020B0604020202020204" pitchFamily="34" charset="0"/>
                <a:cs typeface="Arial" panose="020B0604020202020204" pitchFamily="34" charset="0"/>
              </a:rPr>
              <a:t>:</a:t>
            </a:r>
          </a:p>
          <a:p>
            <a:pPr marL="285750" lvl="0" indent="-285750">
              <a:buFont typeface="Arial" panose="020B0604020202020204" pitchFamily="34" charset="0"/>
              <a:buChar char="•"/>
            </a:pPr>
            <a:r>
              <a:rPr lang="en-US" dirty="0" smtClean="0">
                <a:solidFill>
                  <a:prstClr val="black"/>
                </a:solidFill>
                <a:latin typeface="Arial" panose="020B0604020202020204" pitchFamily="34" charset="0"/>
                <a:cs typeface="Arial" panose="020B0604020202020204" pitchFamily="34" charset="0"/>
              </a:rPr>
              <a:t>Click </a:t>
            </a:r>
            <a:r>
              <a:rPr lang="en-US" b="1" dirty="0" smtClean="0">
                <a:solidFill>
                  <a:prstClr val="black"/>
                </a:solidFill>
                <a:latin typeface="Arial" panose="020B0604020202020204" pitchFamily="34" charset="0"/>
                <a:cs typeface="Arial" panose="020B0604020202020204" pitchFamily="34" charset="0"/>
              </a:rPr>
              <a:t>View All</a:t>
            </a:r>
            <a:r>
              <a:rPr lang="en-US" dirty="0" smtClean="0">
                <a:solidFill>
                  <a:prstClr val="black"/>
                </a:solidFill>
                <a:latin typeface="Arial" panose="020B0604020202020204" pitchFamily="34" charset="0"/>
                <a:cs typeface="Arial" panose="020B0604020202020204" pitchFamily="34" charset="0"/>
              </a:rPr>
              <a:t> in the </a:t>
            </a:r>
            <a:r>
              <a:rPr lang="en-US" b="1" dirty="0" smtClean="0">
                <a:solidFill>
                  <a:prstClr val="black"/>
                </a:solidFill>
                <a:latin typeface="Arial" panose="020B0604020202020204" pitchFamily="34" charset="0"/>
                <a:cs typeface="Arial" panose="020B0604020202020204" pitchFamily="34" charset="0"/>
              </a:rPr>
              <a:t>Task Portlet</a:t>
            </a:r>
            <a:r>
              <a:rPr lang="en-US" dirty="0">
                <a:solidFill>
                  <a:prstClr val="black"/>
                </a:solidFill>
                <a:latin typeface="Arial" panose="020B0604020202020204" pitchFamily="34" charset="0"/>
                <a:cs typeface="Arial" panose="020B0604020202020204" pitchFamily="34" charset="0"/>
              </a:rPr>
              <a:t>.</a:t>
            </a:r>
          </a:p>
        </p:txBody>
      </p:sp>
      <p:sp>
        <p:nvSpPr>
          <p:cNvPr id="6" name="TextBox 5"/>
          <p:cNvSpPr txBox="1"/>
          <p:nvPr/>
        </p:nvSpPr>
        <p:spPr>
          <a:xfrm>
            <a:off x="1524000" y="685800"/>
            <a:ext cx="7543800"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2:  </a:t>
            </a:r>
            <a:r>
              <a:rPr lang="en-US" sz="2000" dirty="0" smtClean="0">
                <a:solidFill>
                  <a:srgbClr val="00194D">
                    <a:lumMod val="90000"/>
                    <a:lumOff val="10000"/>
                  </a:srgbClr>
                </a:solidFill>
                <a:latin typeface="Arial" panose="020B0604020202020204" pitchFamily="34" charset="0"/>
                <a:cs typeface="Arial" panose="020B0604020202020204" pitchFamily="34" charset="0"/>
              </a:rPr>
              <a:t>Tasks &gt; View Task</a:t>
            </a:r>
            <a:endParaRPr lang="en-US" sz="2000" dirty="0">
              <a:solidFill>
                <a:srgbClr val="00194D">
                  <a:lumMod val="90000"/>
                  <a:lumOff val="10000"/>
                </a:srgbClr>
              </a:solidFill>
              <a:latin typeface="Arial" panose="020B0604020202020204" pitchFamily="34" charset="0"/>
              <a:cs typeface="Arial" panose="020B0604020202020204" pitchFamily="34" charset="0"/>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2149215"/>
            <a:ext cx="5410200" cy="39467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6324600" y="4740015"/>
            <a:ext cx="762000" cy="3048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spTree>
    <p:extLst>
      <p:ext uri="{BB962C8B-B14F-4D97-AF65-F5344CB8AC3E}">
        <p14:creationId xmlns:p14="http://schemas.microsoft.com/office/powerpoint/2010/main" val="369250230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39</a:t>
            </a:fld>
            <a:endParaRPr lang="en-US"/>
          </a:p>
        </p:txBody>
      </p:sp>
      <p:pic>
        <p:nvPicPr>
          <p:cNvPr id="4" name="Snagit_PPT138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2971800"/>
            <a:ext cx="8534400" cy="2076968"/>
          </a:xfrm>
          <a:prstGeom prst="rect">
            <a:avLst/>
          </a:prstGeom>
        </p:spPr>
      </p:pic>
      <p:sp>
        <p:nvSpPr>
          <p:cNvPr id="5" name="TextBox 4"/>
          <p:cNvSpPr txBox="1"/>
          <p:nvPr/>
        </p:nvSpPr>
        <p:spPr>
          <a:xfrm>
            <a:off x="263288" y="1494472"/>
            <a:ext cx="8763000" cy="1477328"/>
          </a:xfrm>
          <a:prstGeom prst="rect">
            <a:avLst/>
          </a:prstGeom>
          <a:noFill/>
        </p:spPr>
        <p:txBody>
          <a:bodyPr wrap="square" rtlCol="0">
            <a:spAutoFit/>
          </a:bodyPr>
          <a:lstStyle/>
          <a:p>
            <a:pPr lvl="0"/>
            <a:r>
              <a:rPr lang="en-US" b="1" dirty="0">
                <a:solidFill>
                  <a:prstClr val="black"/>
                </a:solidFill>
                <a:latin typeface="Arial" panose="020B0604020202020204" pitchFamily="34" charset="0"/>
                <a:cs typeface="Arial" panose="020B0604020202020204" pitchFamily="34" charset="0"/>
              </a:rPr>
              <a:t>Task Inventory </a:t>
            </a:r>
            <a:endParaRPr lang="en-US" b="1" dirty="0" smtClean="0">
              <a:solidFill>
                <a:prstClr val="black"/>
              </a:solidFill>
              <a:latin typeface="Arial" panose="020B0604020202020204" pitchFamily="34" charset="0"/>
              <a:cs typeface="Arial" panose="020B0604020202020204" pitchFamily="34" charset="0"/>
            </a:endParaRPr>
          </a:p>
          <a:p>
            <a:pPr lvl="0"/>
            <a:r>
              <a:rPr lang="en-US" dirty="0" smtClean="0">
                <a:solidFill>
                  <a:prstClr val="black"/>
                </a:solidFill>
                <a:latin typeface="Arial" panose="020B0604020202020204" pitchFamily="34" charset="0"/>
                <a:cs typeface="Arial" panose="020B0604020202020204" pitchFamily="34" charset="0"/>
              </a:rPr>
              <a:t>Allows the user </a:t>
            </a:r>
            <a:r>
              <a:rPr lang="en-US" dirty="0">
                <a:solidFill>
                  <a:prstClr val="black"/>
                </a:solidFill>
                <a:latin typeface="Arial" panose="020B0604020202020204" pitchFamily="34" charset="0"/>
                <a:cs typeface="Arial" panose="020B0604020202020204" pitchFamily="34" charset="0"/>
              </a:rPr>
              <a:t>to search for tasks using criteria </a:t>
            </a:r>
            <a:r>
              <a:rPr lang="en-US" dirty="0" smtClean="0">
                <a:solidFill>
                  <a:prstClr val="black"/>
                </a:solidFill>
                <a:latin typeface="Arial" panose="020B0604020202020204" pitchFamily="34" charset="0"/>
                <a:cs typeface="Arial" panose="020B0604020202020204" pitchFamily="34" charset="0"/>
              </a:rPr>
              <a:t>entered.</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pPr lvl="0"/>
            <a:endParaRPr lang="en-US" dirty="0">
              <a:solidFill>
                <a:prstClr val="black"/>
              </a:solidFill>
              <a:latin typeface="Arial" panose="020B0604020202020204" pitchFamily="34" charset="0"/>
              <a:cs typeface="Arial" panose="020B0604020202020204" pitchFamily="34" charset="0"/>
            </a:endParaRPr>
          </a:p>
        </p:txBody>
      </p:sp>
      <p:sp>
        <p:nvSpPr>
          <p:cNvPr id="6" name="TextBox 5"/>
          <p:cNvSpPr txBox="1"/>
          <p:nvPr/>
        </p:nvSpPr>
        <p:spPr>
          <a:xfrm>
            <a:off x="1524000" y="609600"/>
            <a:ext cx="7467600"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2:  </a:t>
            </a:r>
            <a:r>
              <a:rPr lang="en-US" sz="2000" dirty="0" smtClean="0">
                <a:solidFill>
                  <a:srgbClr val="00194D">
                    <a:lumMod val="90000"/>
                    <a:lumOff val="10000"/>
                  </a:srgbClr>
                </a:solidFill>
                <a:latin typeface="Arial" panose="020B0604020202020204" pitchFamily="34" charset="0"/>
                <a:cs typeface="Arial" panose="020B0604020202020204" pitchFamily="34" charset="0"/>
              </a:rPr>
              <a:t>Tasks &gt; View Task</a:t>
            </a:r>
            <a:endParaRPr lang="en-US" sz="2000" dirty="0">
              <a:solidFill>
                <a:srgbClr val="00194D">
                  <a:lumMod val="90000"/>
                  <a:lumOff val="10000"/>
                </a:srgbClr>
              </a:solidFill>
              <a:latin typeface="Arial" panose="020B0604020202020204" pitchFamily="34" charset="0"/>
              <a:cs typeface="Arial" panose="020B0604020202020204" pitchFamily="34" charset="0"/>
            </a:endParaRPr>
          </a:p>
        </p:txBody>
      </p:sp>
      <p:sp>
        <p:nvSpPr>
          <p:cNvPr id="8"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spTree>
    <p:extLst>
      <p:ext uri="{BB962C8B-B14F-4D97-AF65-F5344CB8AC3E}">
        <p14:creationId xmlns:p14="http://schemas.microsoft.com/office/powerpoint/2010/main" val="367356905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40</a:t>
            </a:fld>
            <a:endParaRPr lang="en-US"/>
          </a:p>
        </p:txBody>
      </p:sp>
      <p:sp>
        <p:nvSpPr>
          <p:cNvPr id="5" name="TextBox 4"/>
          <p:cNvSpPr txBox="1"/>
          <p:nvPr/>
        </p:nvSpPr>
        <p:spPr>
          <a:xfrm>
            <a:off x="1524000" y="609600"/>
            <a:ext cx="7467600"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2:  </a:t>
            </a:r>
            <a:r>
              <a:rPr lang="en-US" sz="2000" dirty="0" smtClean="0">
                <a:solidFill>
                  <a:srgbClr val="00194D">
                    <a:lumMod val="90000"/>
                    <a:lumOff val="10000"/>
                  </a:srgbClr>
                </a:solidFill>
                <a:latin typeface="Arial" panose="020B0604020202020204" pitchFamily="34" charset="0"/>
                <a:cs typeface="Arial" panose="020B0604020202020204" pitchFamily="34" charset="0"/>
              </a:rPr>
              <a:t>Tasks &gt; View Task </a:t>
            </a:r>
            <a:endParaRPr lang="en-US" sz="2000" dirty="0">
              <a:solidFill>
                <a:srgbClr val="00194D">
                  <a:lumMod val="90000"/>
                  <a:lumOff val="10000"/>
                </a:srgbClr>
              </a:solidFill>
              <a:latin typeface="Arial" panose="020B0604020202020204" pitchFamily="34" charset="0"/>
              <a:cs typeface="Arial" panose="020B0604020202020204" pitchFamily="34" charset="0"/>
            </a:endParaRPr>
          </a:p>
        </p:txBody>
      </p:sp>
      <p:sp>
        <p:nvSpPr>
          <p:cNvPr id="6" name="TextBox 5"/>
          <p:cNvSpPr txBox="1"/>
          <p:nvPr/>
        </p:nvSpPr>
        <p:spPr>
          <a:xfrm>
            <a:off x="381000" y="1447800"/>
            <a:ext cx="8108950" cy="923330"/>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The Task Inventory page displays a list of tasks based on the search criteria.</a:t>
            </a:r>
          </a:p>
          <a:p>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Click on the hyperlink under the Task Name to view the Task Details.</a:t>
            </a:r>
            <a:endParaRPr lang="en-US" dirty="0">
              <a:latin typeface="Arial" panose="020B0604020202020204" pitchFamily="34" charset="0"/>
              <a:cs typeface="Arial" panose="020B0604020202020204" pitchFamily="34"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561" y="2895600"/>
            <a:ext cx="8104187" cy="2781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spTree>
    <p:extLst>
      <p:ext uri="{BB962C8B-B14F-4D97-AF65-F5344CB8AC3E}">
        <p14:creationId xmlns:p14="http://schemas.microsoft.com/office/powerpoint/2010/main" val="288579340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41</a:t>
            </a:fld>
            <a:endParaRPr lang="en-US"/>
          </a:p>
        </p:txBody>
      </p:sp>
      <p:sp>
        <p:nvSpPr>
          <p:cNvPr id="7" name="TextBox 6"/>
          <p:cNvSpPr txBox="1"/>
          <p:nvPr/>
        </p:nvSpPr>
        <p:spPr>
          <a:xfrm>
            <a:off x="1600200" y="685800"/>
            <a:ext cx="7391400"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2:  </a:t>
            </a:r>
            <a:r>
              <a:rPr lang="en-US" sz="2000" dirty="0" smtClean="0">
                <a:solidFill>
                  <a:srgbClr val="00194D">
                    <a:lumMod val="90000"/>
                    <a:lumOff val="10000"/>
                  </a:srgbClr>
                </a:solidFill>
                <a:latin typeface="Arial" panose="020B0604020202020204" pitchFamily="34" charset="0"/>
                <a:cs typeface="Arial" panose="020B0604020202020204" pitchFamily="34" charset="0"/>
              </a:rPr>
              <a:t>Tasks &gt; View Task</a:t>
            </a:r>
            <a:endParaRPr lang="en-US" sz="2000" dirty="0">
              <a:solidFill>
                <a:srgbClr val="00194D">
                  <a:lumMod val="90000"/>
                  <a:lumOff val="10000"/>
                </a:srgbClr>
              </a:solidFill>
              <a:latin typeface="Arial" panose="020B0604020202020204" pitchFamily="34" charset="0"/>
              <a:cs typeface="Arial" panose="020B0604020202020204" pitchFamily="34" charset="0"/>
            </a:endParaRPr>
          </a:p>
        </p:txBody>
      </p:sp>
      <p:sp>
        <p:nvSpPr>
          <p:cNvPr id="9" name="TextBox 8"/>
          <p:cNvSpPr txBox="1"/>
          <p:nvPr/>
        </p:nvSpPr>
        <p:spPr>
          <a:xfrm>
            <a:off x="211422" y="1281040"/>
            <a:ext cx="8551577" cy="1477328"/>
          </a:xfrm>
          <a:prstGeom prst="rect">
            <a:avLst/>
          </a:prstGeom>
          <a:noFill/>
        </p:spPr>
        <p:txBody>
          <a:bodyPr wrap="square" rtlCol="0">
            <a:spAutoFit/>
          </a:bodyPr>
          <a:lstStyle/>
          <a:p>
            <a:pPr marL="0" lvl="1"/>
            <a:r>
              <a:rPr lang="en-US" b="1" dirty="0">
                <a:latin typeface="Arial" panose="020B0604020202020204" pitchFamily="34" charset="0"/>
                <a:cs typeface="Arial" panose="020B0604020202020204" pitchFamily="34" charset="0"/>
              </a:rPr>
              <a:t>Task Management </a:t>
            </a:r>
            <a:endParaRPr lang="en-US" b="1" dirty="0" smtClean="0">
              <a:latin typeface="Arial" panose="020B0604020202020204" pitchFamily="34" charset="0"/>
              <a:cs typeface="Arial" panose="020B0604020202020204" pitchFamily="34" charset="0"/>
            </a:endParaRPr>
          </a:p>
          <a:p>
            <a:pPr marL="0" lvl="1"/>
            <a:r>
              <a:rPr lang="en-US" dirty="0">
                <a:latin typeface="Arial" panose="020B0604020202020204" pitchFamily="34" charset="0"/>
                <a:cs typeface="Arial" panose="020B0604020202020204" pitchFamily="34" charset="0"/>
              </a:rPr>
              <a:t>Displays </a:t>
            </a:r>
            <a:r>
              <a:rPr lang="en-US" dirty="0" smtClean="0">
                <a:latin typeface="Arial" panose="020B0604020202020204" pitchFamily="34" charset="0"/>
                <a:cs typeface="Arial" panose="020B0604020202020204" pitchFamily="34" charset="0"/>
              </a:rPr>
              <a:t>tasks </a:t>
            </a:r>
            <a:r>
              <a:rPr lang="en-US" dirty="0">
                <a:latin typeface="Arial" panose="020B0604020202020204" pitchFamily="34" charset="0"/>
                <a:cs typeface="Arial" panose="020B0604020202020204" pitchFamily="34" charset="0"/>
              </a:rPr>
              <a:t>assigned to the specific </a:t>
            </a:r>
            <a:r>
              <a:rPr lang="en-US" dirty="0" smtClean="0">
                <a:latin typeface="Arial" panose="020B0604020202020204" pitchFamily="34" charset="0"/>
                <a:cs typeface="Arial" panose="020B0604020202020204" pitchFamily="34" charset="0"/>
              </a:rPr>
              <a:t>case and all </a:t>
            </a:r>
            <a:r>
              <a:rPr lang="en-US" dirty="0">
                <a:latin typeface="Arial" panose="020B0604020202020204" pitchFamily="34" charset="0"/>
                <a:cs typeface="Arial" panose="020B0604020202020204" pitchFamily="34" charset="0"/>
              </a:rPr>
              <a:t>tasks assigned to the </a:t>
            </a:r>
            <a:r>
              <a:rPr lang="en-US" dirty="0" smtClean="0">
                <a:latin typeface="Arial" panose="020B0604020202020204" pitchFamily="34" charset="0"/>
                <a:cs typeface="Arial" panose="020B0604020202020204" pitchFamily="34" charset="0"/>
              </a:rPr>
              <a:t>user.</a:t>
            </a:r>
            <a:endParaRPr lang="en-US" dirty="0">
              <a:latin typeface="Arial" panose="020B0604020202020204" pitchFamily="34" charset="0"/>
              <a:cs typeface="Arial" panose="020B0604020202020204" pitchFamily="34" charset="0"/>
            </a:endParaRPr>
          </a:p>
          <a:p>
            <a:pPr marL="0" lvl="1"/>
            <a:endParaRPr lang="en-US" dirty="0" smtClean="0">
              <a:latin typeface="Arial" panose="020B0604020202020204" pitchFamily="34" charset="0"/>
              <a:cs typeface="Arial" panose="020B0604020202020204" pitchFamily="34" charset="0"/>
            </a:endParaRPr>
          </a:p>
          <a:p>
            <a:pPr marL="0" lvl="1"/>
            <a:r>
              <a:rPr lang="en-US" dirty="0" smtClean="0">
                <a:latin typeface="Arial" panose="020B0604020202020204" pitchFamily="34" charset="0"/>
                <a:cs typeface="Arial" panose="020B0604020202020204" pitchFamily="34" charset="0"/>
              </a:rPr>
              <a:t>To access Task Management:</a:t>
            </a:r>
          </a:p>
          <a:p>
            <a:pPr marL="742950" lvl="2"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Click on Tasks from the Utility Navigation bar. </a:t>
            </a:r>
          </a:p>
        </p:txBody>
      </p:sp>
      <p:pic>
        <p:nvPicPr>
          <p:cNvPr id="6" name="Snagit_PPT419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5307" y="3499219"/>
            <a:ext cx="8686800" cy="1291504"/>
          </a:xfrm>
          <a:prstGeom prst="rect">
            <a:avLst/>
          </a:prstGeom>
        </p:spPr>
      </p:pic>
      <p:cxnSp>
        <p:nvCxnSpPr>
          <p:cNvPr id="8" name="Straight Arrow Connector 7"/>
          <p:cNvCxnSpPr/>
          <p:nvPr/>
        </p:nvCxnSpPr>
        <p:spPr>
          <a:xfrm flipH="1">
            <a:off x="6628831" y="3276600"/>
            <a:ext cx="610169" cy="38611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spTree>
    <p:extLst>
      <p:ext uri="{BB962C8B-B14F-4D97-AF65-F5344CB8AC3E}">
        <p14:creationId xmlns:p14="http://schemas.microsoft.com/office/powerpoint/2010/main" val="299851946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42</a:t>
            </a:fld>
            <a:endParaRPr lang="en-US"/>
          </a:p>
        </p:txBody>
      </p:sp>
      <p:sp>
        <p:nvSpPr>
          <p:cNvPr id="5" name="TextBox 4"/>
          <p:cNvSpPr txBox="1"/>
          <p:nvPr/>
        </p:nvSpPr>
        <p:spPr>
          <a:xfrm>
            <a:off x="1524000" y="609600"/>
            <a:ext cx="7467600"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2:  </a:t>
            </a:r>
            <a:r>
              <a:rPr lang="en-US" sz="2000" dirty="0" smtClean="0">
                <a:solidFill>
                  <a:srgbClr val="00194D">
                    <a:lumMod val="90000"/>
                    <a:lumOff val="10000"/>
                  </a:srgbClr>
                </a:solidFill>
                <a:latin typeface="Arial" panose="020B0604020202020204" pitchFamily="34" charset="0"/>
                <a:cs typeface="Arial" panose="020B0604020202020204" pitchFamily="34" charset="0"/>
              </a:rPr>
              <a:t>Tasks &gt; View Task</a:t>
            </a:r>
            <a:endParaRPr lang="en-US" sz="2000" dirty="0">
              <a:solidFill>
                <a:srgbClr val="00194D">
                  <a:lumMod val="90000"/>
                  <a:lumOff val="10000"/>
                </a:srgbClr>
              </a:solidFill>
              <a:latin typeface="Arial" panose="020B0604020202020204" pitchFamily="34" charset="0"/>
              <a:cs typeface="Arial" panose="020B0604020202020204" pitchFamily="34" charset="0"/>
            </a:endParaRPr>
          </a:p>
        </p:txBody>
      </p:sp>
      <p:pic>
        <p:nvPicPr>
          <p:cNvPr id="6" name="Snagit_PPT9A6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6632" y="2057400"/>
            <a:ext cx="8485715" cy="4266667"/>
          </a:xfrm>
          <a:prstGeom prst="rect">
            <a:avLst/>
          </a:prstGeom>
        </p:spPr>
      </p:pic>
      <p:sp>
        <p:nvSpPr>
          <p:cNvPr id="2" name="Rectangle 1"/>
          <p:cNvSpPr/>
          <p:nvPr/>
        </p:nvSpPr>
        <p:spPr>
          <a:xfrm>
            <a:off x="299572" y="2476500"/>
            <a:ext cx="8357658" cy="12954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299572" y="1165408"/>
            <a:ext cx="8153400" cy="646331"/>
          </a:xfrm>
          <a:prstGeom prst="rect">
            <a:avLst/>
          </a:prstGeom>
          <a:noFill/>
        </p:spPr>
        <p:txBody>
          <a:bodyPr wrap="square" rtlCol="0">
            <a:spAutoFit/>
          </a:bodyPr>
          <a:lstStyle/>
          <a:p>
            <a:r>
              <a:rPr lang="en-US" b="1" dirty="0" smtClean="0">
                <a:latin typeface="Arial" panose="020B0604020202020204" pitchFamily="34" charset="0"/>
                <a:cs typeface="Arial" panose="020B0604020202020204" pitchFamily="34" charset="0"/>
              </a:rPr>
              <a:t>Task Management Window</a:t>
            </a:r>
            <a:r>
              <a:rPr lang="en-US" dirty="0" smtClean="0">
                <a:latin typeface="Arial" panose="020B0604020202020204" pitchFamily="34" charset="0"/>
                <a:cs typeface="Arial" panose="020B0604020202020204" pitchFamily="34" charset="0"/>
              </a:rPr>
              <a:t>:  Allows user to view all tasks related to a specific case as well as all tasks assigned to them.</a:t>
            </a:r>
            <a:endParaRPr lang="en-US" dirty="0">
              <a:latin typeface="Arial" panose="020B0604020202020204" pitchFamily="34" charset="0"/>
              <a:cs typeface="Arial" panose="020B0604020202020204" pitchFamily="34" charset="0"/>
            </a:endParaRPr>
          </a:p>
        </p:txBody>
      </p:sp>
      <p:sp>
        <p:nvSpPr>
          <p:cNvPr id="11" name="Rectangle 10"/>
          <p:cNvSpPr/>
          <p:nvPr/>
        </p:nvSpPr>
        <p:spPr>
          <a:xfrm>
            <a:off x="265113" y="4180496"/>
            <a:ext cx="8485715" cy="213333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spTree>
    <p:extLst>
      <p:ext uri="{BB962C8B-B14F-4D97-AF65-F5344CB8AC3E}">
        <p14:creationId xmlns:p14="http://schemas.microsoft.com/office/powerpoint/2010/main" val="421478154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43</a:t>
            </a:fld>
            <a:endParaRPr lang="en-US"/>
          </a:p>
        </p:txBody>
      </p:sp>
      <p:sp>
        <p:nvSpPr>
          <p:cNvPr id="5" name="TextBox 4"/>
          <p:cNvSpPr txBox="1"/>
          <p:nvPr/>
        </p:nvSpPr>
        <p:spPr>
          <a:xfrm>
            <a:off x="1524000" y="685800"/>
            <a:ext cx="7543800"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2:  </a:t>
            </a:r>
            <a:r>
              <a:rPr lang="en-US" sz="2000" dirty="0" smtClean="0">
                <a:solidFill>
                  <a:srgbClr val="00194D">
                    <a:lumMod val="90000"/>
                    <a:lumOff val="10000"/>
                  </a:srgbClr>
                </a:solidFill>
                <a:latin typeface="Arial" panose="020B0604020202020204" pitchFamily="34" charset="0"/>
                <a:cs typeface="Arial" panose="020B0604020202020204" pitchFamily="34" charset="0"/>
              </a:rPr>
              <a:t>Tasks &gt; Add Task</a:t>
            </a:r>
            <a:endParaRPr lang="en-US" sz="2000" dirty="0">
              <a:solidFill>
                <a:srgbClr val="00194D">
                  <a:lumMod val="90000"/>
                  <a:lumOff val="10000"/>
                </a:srgbClr>
              </a:solidFill>
              <a:latin typeface="Arial" panose="020B0604020202020204" pitchFamily="34" charset="0"/>
              <a:cs typeface="Arial" panose="020B0604020202020204" pitchFamily="34" charset="0"/>
            </a:endParaRPr>
          </a:p>
        </p:txBody>
      </p:sp>
      <p:sp>
        <p:nvSpPr>
          <p:cNvPr id="6" name="TextBox 5"/>
          <p:cNvSpPr txBox="1"/>
          <p:nvPr/>
        </p:nvSpPr>
        <p:spPr>
          <a:xfrm>
            <a:off x="4218864" y="1295399"/>
            <a:ext cx="4214315" cy="1200329"/>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Clicking the </a:t>
            </a:r>
            <a:r>
              <a:rPr lang="en-US" b="1" dirty="0" smtClean="0">
                <a:latin typeface="Arial" panose="020B0604020202020204" pitchFamily="34" charset="0"/>
                <a:cs typeface="Arial" panose="020B0604020202020204" pitchFamily="34" charset="0"/>
              </a:rPr>
              <a:t>Add Task</a:t>
            </a:r>
            <a:r>
              <a:rPr lang="en-US" dirty="0" smtClean="0">
                <a:latin typeface="Arial" panose="020B0604020202020204" pitchFamily="34" charset="0"/>
                <a:cs typeface="Arial" panose="020B0604020202020204" pitchFamily="34" charset="0"/>
              </a:rPr>
              <a:t> button </a:t>
            </a:r>
            <a:r>
              <a:rPr lang="en-US" dirty="0">
                <a:latin typeface="Arial" panose="020B0604020202020204" pitchFamily="34" charset="0"/>
                <a:cs typeface="Arial" panose="020B0604020202020204" pitchFamily="34" charset="0"/>
              </a:rPr>
              <a:t>i</a:t>
            </a:r>
            <a:r>
              <a:rPr lang="en-US" dirty="0" smtClean="0">
                <a:latin typeface="Arial" panose="020B0604020202020204" pitchFamily="34" charset="0"/>
                <a:cs typeface="Arial" panose="020B0604020202020204" pitchFamily="34" charset="0"/>
              </a:rPr>
              <a:t>n the </a:t>
            </a:r>
            <a:r>
              <a:rPr lang="en-US" b="1" dirty="0" smtClean="0">
                <a:latin typeface="Arial" panose="020B0604020202020204" pitchFamily="34" charset="0"/>
                <a:cs typeface="Arial" panose="020B0604020202020204" pitchFamily="34" charset="0"/>
              </a:rPr>
              <a:t>Task Portlet </a:t>
            </a:r>
            <a:r>
              <a:rPr lang="en-US" dirty="0" smtClean="0">
                <a:latin typeface="Arial" panose="020B0604020202020204" pitchFamily="34" charset="0"/>
                <a:cs typeface="Arial" panose="020B0604020202020204" pitchFamily="34" charset="0"/>
              </a:rPr>
              <a:t>will open a pop-up window for </a:t>
            </a:r>
            <a:r>
              <a:rPr lang="en-US" b="1" dirty="0" smtClean="0">
                <a:latin typeface="Arial" panose="020B0604020202020204" pitchFamily="34" charset="0"/>
                <a:cs typeface="Arial" panose="020B0604020202020204" pitchFamily="34" charset="0"/>
              </a:rPr>
              <a:t>Manual Task-No Case</a:t>
            </a:r>
            <a:r>
              <a:rPr lang="en-US" dirty="0" smtClean="0">
                <a:latin typeface="Arial" panose="020B0604020202020204" pitchFamily="34" charset="0"/>
                <a:cs typeface="Arial" panose="020B0604020202020204" pitchFamily="34" charset="0"/>
              </a:rPr>
              <a:t>.</a:t>
            </a:r>
          </a:p>
          <a:p>
            <a:endParaRPr lang="en-US" i="1" dirty="0">
              <a:latin typeface="Arial" panose="020B0604020202020204" pitchFamily="34" charset="0"/>
              <a:cs typeface="Arial" panose="020B0604020202020204" pitchFamily="34" charset="0"/>
            </a:endParaRPr>
          </a:p>
        </p:txBody>
      </p:sp>
      <p:grpSp>
        <p:nvGrpSpPr>
          <p:cNvPr id="8" name="Group 7"/>
          <p:cNvGrpSpPr/>
          <p:nvPr/>
        </p:nvGrpSpPr>
        <p:grpSpPr>
          <a:xfrm>
            <a:off x="119133" y="1295399"/>
            <a:ext cx="3696837" cy="1638097"/>
            <a:chOff x="119133" y="1295399"/>
            <a:chExt cx="3696837" cy="1638097"/>
          </a:xfrm>
        </p:grpSpPr>
        <p:pic>
          <p:nvPicPr>
            <p:cNvPr id="7"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1669" t="58496"/>
            <a:stretch/>
          </p:blipFill>
          <p:spPr bwMode="auto">
            <a:xfrm>
              <a:off x="119133" y="1295399"/>
              <a:ext cx="3696837" cy="16380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2022143" y="1514563"/>
              <a:ext cx="762000" cy="3810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 name="Group 9"/>
          <p:cNvGrpSpPr/>
          <p:nvPr/>
        </p:nvGrpSpPr>
        <p:grpSpPr>
          <a:xfrm>
            <a:off x="2501686" y="3581400"/>
            <a:ext cx="6570663" cy="2381250"/>
            <a:chOff x="2569925" y="3889978"/>
            <a:chExt cx="6570663" cy="2381250"/>
          </a:xfrm>
        </p:grpSpPr>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69925" y="3889978"/>
              <a:ext cx="6570663" cy="2381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p:nvPr/>
          </p:nvSpPr>
          <p:spPr>
            <a:xfrm>
              <a:off x="8237561" y="4267200"/>
              <a:ext cx="762000" cy="3810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extBox 11"/>
          <p:cNvSpPr txBox="1"/>
          <p:nvPr/>
        </p:nvSpPr>
        <p:spPr>
          <a:xfrm>
            <a:off x="190215" y="3617863"/>
            <a:ext cx="2273940" cy="2308324"/>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Clicking the </a:t>
            </a:r>
            <a:r>
              <a:rPr lang="en-US" b="1" dirty="0" smtClean="0">
                <a:latin typeface="Arial" panose="020B0604020202020204" pitchFamily="34" charset="0"/>
                <a:cs typeface="Arial" panose="020B0604020202020204" pitchFamily="34" charset="0"/>
              </a:rPr>
              <a:t>Add Task</a:t>
            </a:r>
            <a:r>
              <a:rPr lang="en-US" dirty="0" smtClean="0">
                <a:latin typeface="Arial" panose="020B0604020202020204" pitchFamily="34" charset="0"/>
                <a:cs typeface="Arial" panose="020B0604020202020204" pitchFamily="34" charset="0"/>
              </a:rPr>
              <a:t> button </a:t>
            </a:r>
            <a:r>
              <a:rPr lang="en-US" dirty="0">
                <a:latin typeface="Arial" panose="020B0604020202020204" pitchFamily="34" charset="0"/>
                <a:cs typeface="Arial" panose="020B0604020202020204" pitchFamily="34" charset="0"/>
              </a:rPr>
              <a:t>i</a:t>
            </a:r>
            <a:r>
              <a:rPr lang="en-US" dirty="0" smtClean="0">
                <a:latin typeface="Arial" panose="020B0604020202020204" pitchFamily="34" charset="0"/>
                <a:cs typeface="Arial" panose="020B0604020202020204" pitchFamily="34" charset="0"/>
              </a:rPr>
              <a:t>n the </a:t>
            </a:r>
            <a:r>
              <a:rPr lang="en-US" b="1" dirty="0" smtClean="0">
                <a:latin typeface="Arial" panose="020B0604020202020204" pitchFamily="34" charset="0"/>
                <a:cs typeface="Arial" panose="020B0604020202020204" pitchFamily="34" charset="0"/>
              </a:rPr>
              <a:t>Task Management </a:t>
            </a:r>
            <a:r>
              <a:rPr lang="en-US" dirty="0" smtClean="0">
                <a:latin typeface="Arial" panose="020B0604020202020204" pitchFamily="34" charset="0"/>
                <a:cs typeface="Arial" panose="020B0604020202020204" pitchFamily="34" charset="0"/>
              </a:rPr>
              <a:t>window will open a pop-up window for </a:t>
            </a:r>
            <a:r>
              <a:rPr lang="en-US" b="1" dirty="0" smtClean="0">
                <a:latin typeface="Arial" panose="020B0604020202020204" pitchFamily="34" charset="0"/>
                <a:cs typeface="Arial" panose="020B0604020202020204" pitchFamily="34" charset="0"/>
              </a:rPr>
              <a:t>Manual Task-In </a:t>
            </a:r>
            <a:r>
              <a:rPr lang="en-US" b="1" dirty="0">
                <a:latin typeface="Arial" panose="020B0604020202020204" pitchFamily="34" charset="0"/>
                <a:cs typeface="Arial" panose="020B0604020202020204" pitchFamily="34" charset="0"/>
              </a:rPr>
              <a:t>C</a:t>
            </a:r>
            <a:r>
              <a:rPr lang="en-US" b="1" dirty="0" smtClean="0">
                <a:latin typeface="Arial" panose="020B0604020202020204" pitchFamily="34" charset="0"/>
                <a:cs typeface="Arial" panose="020B0604020202020204" pitchFamily="34" charset="0"/>
              </a:rPr>
              <a:t>ase</a:t>
            </a:r>
            <a:r>
              <a:rPr lang="en-US" dirty="0" smtClean="0">
                <a:latin typeface="Arial" panose="020B0604020202020204" pitchFamily="34" charset="0"/>
                <a:cs typeface="Arial" panose="020B0604020202020204" pitchFamily="34" charset="0"/>
              </a:rPr>
              <a:t>.</a:t>
            </a:r>
          </a:p>
          <a:p>
            <a:endParaRPr lang="en-US" i="1" dirty="0">
              <a:latin typeface="Arial" panose="020B0604020202020204" pitchFamily="34" charset="0"/>
              <a:cs typeface="Arial" panose="020B0604020202020204" pitchFamily="34" charset="0"/>
            </a:endParaRPr>
          </a:p>
        </p:txBody>
      </p:sp>
      <p:sp>
        <p:nvSpPr>
          <p:cNvPr id="14"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spTree>
    <p:extLst>
      <p:ext uri="{BB962C8B-B14F-4D97-AF65-F5344CB8AC3E}">
        <p14:creationId xmlns:p14="http://schemas.microsoft.com/office/powerpoint/2010/main" val="402588729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44</a:t>
            </a:fld>
            <a:endParaRPr lang="en-US"/>
          </a:p>
        </p:txBody>
      </p:sp>
      <p:sp>
        <p:nvSpPr>
          <p:cNvPr id="5" name="TextBox 4"/>
          <p:cNvSpPr txBox="1"/>
          <p:nvPr/>
        </p:nvSpPr>
        <p:spPr>
          <a:xfrm>
            <a:off x="1524000" y="685800"/>
            <a:ext cx="7543800"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2:  </a:t>
            </a:r>
            <a:r>
              <a:rPr lang="en-US" sz="2000" dirty="0" smtClean="0">
                <a:solidFill>
                  <a:srgbClr val="00194D">
                    <a:lumMod val="90000"/>
                    <a:lumOff val="10000"/>
                  </a:srgbClr>
                </a:solidFill>
                <a:latin typeface="Arial" panose="020B0604020202020204" pitchFamily="34" charset="0"/>
                <a:cs typeface="Arial" panose="020B0604020202020204" pitchFamily="34" charset="0"/>
              </a:rPr>
              <a:t>Tasks &gt; Add Task&gt; Task Details</a:t>
            </a:r>
            <a:endParaRPr lang="en-US" sz="2000" dirty="0">
              <a:solidFill>
                <a:srgbClr val="00194D">
                  <a:lumMod val="90000"/>
                  <a:lumOff val="10000"/>
                </a:srgbClr>
              </a:solidFill>
              <a:latin typeface="Arial" panose="020B0604020202020204" pitchFamily="34" charset="0"/>
              <a:cs typeface="Arial" panose="020B0604020202020204" pitchFamily="34" charset="0"/>
            </a:endParaRPr>
          </a:p>
        </p:txBody>
      </p:sp>
      <p:sp>
        <p:nvSpPr>
          <p:cNvPr id="6" name="TextBox 5"/>
          <p:cNvSpPr txBox="1"/>
          <p:nvPr/>
        </p:nvSpPr>
        <p:spPr>
          <a:xfrm>
            <a:off x="304800" y="1295399"/>
            <a:ext cx="8458200" cy="1200329"/>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On the Task Detail page the following information is required when adding a task:</a:t>
            </a: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Due Date, Received Date, Region, Location, Queue, Task, Task </a:t>
            </a:r>
            <a:r>
              <a:rPr lang="en-US" dirty="0">
                <a:latin typeface="Arial" panose="020B0604020202020204" pitchFamily="34" charset="0"/>
                <a:cs typeface="Arial" panose="020B0604020202020204" pitchFamily="34" charset="0"/>
              </a:rPr>
              <a:t>Details</a:t>
            </a:r>
          </a:p>
          <a:p>
            <a:endParaRPr lang="en-US" dirty="0" smtClean="0">
              <a:latin typeface="Arial" panose="020B0604020202020204" pitchFamily="34" charset="0"/>
              <a:cs typeface="Arial" panose="020B0604020202020204" pitchFamily="34" charset="0"/>
            </a:endParaRPr>
          </a:p>
          <a:p>
            <a:endParaRPr lang="en-US" i="1" dirty="0">
              <a:latin typeface="Arial" panose="020B0604020202020204" pitchFamily="34" charset="0"/>
              <a:cs typeface="Arial" panose="020B0604020202020204" pitchFamily="34" charset="0"/>
            </a:endParaRPr>
          </a:p>
        </p:txBody>
      </p:sp>
      <p:pic>
        <p:nvPicPr>
          <p:cNvPr id="512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124" t="3403" r="2511" b="4302"/>
          <a:stretch/>
        </p:blipFill>
        <p:spPr bwMode="auto">
          <a:xfrm>
            <a:off x="914400" y="2286000"/>
            <a:ext cx="7184910" cy="38657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spTree>
    <p:extLst>
      <p:ext uri="{BB962C8B-B14F-4D97-AF65-F5344CB8AC3E}">
        <p14:creationId xmlns:p14="http://schemas.microsoft.com/office/powerpoint/2010/main" val="235442506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45</a:t>
            </a:fld>
            <a:endParaRPr lang="en-US" dirty="0"/>
          </a:p>
        </p:txBody>
      </p:sp>
      <p:sp>
        <p:nvSpPr>
          <p:cNvPr id="4" name="Rectangle 3"/>
          <p:cNvSpPr/>
          <p:nvPr/>
        </p:nvSpPr>
        <p:spPr>
          <a:xfrm>
            <a:off x="152400" y="1189672"/>
            <a:ext cx="8763000" cy="1477328"/>
          </a:xfrm>
          <a:prstGeom prst="rect">
            <a:avLst/>
          </a:prstGeom>
        </p:spPr>
        <p:txBody>
          <a:bodyPr wrap="square">
            <a:spAutoFit/>
          </a:bodyPr>
          <a:lstStyle/>
          <a:p>
            <a:r>
              <a:rPr lang="en-US" dirty="0" smtClean="0">
                <a:latin typeface="Arial" panose="020B0604020202020204" pitchFamily="34" charset="0"/>
                <a:cs typeface="Arial" panose="020B0604020202020204" pitchFamily="34" charset="0"/>
              </a:rPr>
              <a:t>The following fields will be populated by system on the </a:t>
            </a:r>
            <a:r>
              <a:rPr lang="en-US" b="1" dirty="0" smtClean="0">
                <a:latin typeface="Arial" panose="020B0604020202020204" pitchFamily="34" charset="0"/>
                <a:cs typeface="Arial" panose="020B0604020202020204" pitchFamily="34" charset="0"/>
              </a:rPr>
              <a:t>Task Detail </a:t>
            </a:r>
            <a:r>
              <a:rPr lang="en-US" dirty="0" smtClean="0">
                <a:latin typeface="Arial" panose="020B0604020202020204" pitchFamily="34" charset="0"/>
                <a:cs typeface="Arial" panose="020B0604020202020204" pitchFamily="34" charset="0"/>
              </a:rPr>
              <a:t>window:</a:t>
            </a:r>
          </a:p>
          <a:p>
            <a:pPr marL="285750" indent="-285750">
              <a:buFont typeface="Arial" panose="020B0604020202020204" pitchFamily="34" charset="0"/>
              <a:buChar char="•"/>
            </a:pPr>
            <a:r>
              <a:rPr lang="en-US" b="1" dirty="0" smtClean="0">
                <a:latin typeface="Arial" panose="020B0604020202020204" pitchFamily="34" charset="0"/>
                <a:cs typeface="Arial" panose="020B0604020202020204" pitchFamily="34" charset="0"/>
              </a:rPr>
              <a:t>Status</a:t>
            </a:r>
            <a:r>
              <a:rPr lang="en-US" dirty="0" smtClean="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will always begin as </a:t>
            </a:r>
            <a:r>
              <a:rPr lang="en-US" dirty="0" smtClean="0">
                <a:latin typeface="Arial" panose="020B0604020202020204" pitchFamily="34" charset="0"/>
                <a:cs typeface="Arial" panose="020B0604020202020204" pitchFamily="34" charset="0"/>
              </a:rPr>
              <a:t>‘</a:t>
            </a:r>
            <a:r>
              <a:rPr lang="en-US" dirty="0">
                <a:latin typeface="Arial" panose="020B0604020202020204" pitchFamily="34" charset="0"/>
                <a:cs typeface="Arial" panose="020B0604020202020204" pitchFamily="34" charset="0"/>
              </a:rPr>
              <a:t>N</a:t>
            </a:r>
            <a:r>
              <a:rPr lang="en-US" dirty="0" smtClean="0">
                <a:latin typeface="Arial" panose="020B0604020202020204" pitchFamily="34" charset="0"/>
                <a:cs typeface="Arial" panose="020B0604020202020204" pitchFamily="34" charset="0"/>
              </a:rPr>
              <a:t>ew’</a:t>
            </a: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b="1" dirty="0" smtClean="0">
                <a:latin typeface="Arial" panose="020B0604020202020204" pitchFamily="34" charset="0"/>
                <a:cs typeface="Arial" panose="020B0604020202020204" pitchFamily="34" charset="0"/>
              </a:rPr>
              <a:t>Created </a:t>
            </a:r>
            <a:r>
              <a:rPr lang="en-US" b="1" dirty="0">
                <a:latin typeface="Arial" panose="020B0604020202020204" pitchFamily="34" charset="0"/>
                <a:cs typeface="Arial" panose="020B0604020202020204" pitchFamily="34" charset="0"/>
              </a:rPr>
              <a:t>Date </a:t>
            </a:r>
            <a:r>
              <a:rPr lang="en-US" dirty="0">
                <a:latin typeface="Arial" panose="020B0604020202020204" pitchFamily="34" charset="0"/>
                <a:cs typeface="Arial" panose="020B0604020202020204" pitchFamily="34" charset="0"/>
              </a:rPr>
              <a:t>and</a:t>
            </a:r>
            <a:r>
              <a:rPr lang="en-US" b="1" dirty="0">
                <a:latin typeface="Arial" panose="020B0604020202020204" pitchFamily="34" charset="0"/>
                <a:cs typeface="Arial" panose="020B0604020202020204" pitchFamily="34" charset="0"/>
              </a:rPr>
              <a:t> Time </a:t>
            </a:r>
            <a:r>
              <a:rPr lang="en-US" dirty="0">
                <a:latin typeface="Arial" panose="020B0604020202020204" pitchFamily="34" charset="0"/>
                <a:cs typeface="Arial" panose="020B0604020202020204" pitchFamily="34" charset="0"/>
              </a:rPr>
              <a:t>act as a Date and time stamp of when the task was </a:t>
            </a:r>
            <a:r>
              <a:rPr lang="en-US" dirty="0" smtClean="0">
                <a:latin typeface="Arial" panose="020B0604020202020204" pitchFamily="34" charset="0"/>
                <a:cs typeface="Arial" panose="020B0604020202020204" pitchFamily="34" charset="0"/>
              </a:rPr>
              <a:t>completed</a:t>
            </a: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b="1" dirty="0">
                <a:latin typeface="Arial" panose="020B0604020202020204" pitchFamily="34" charset="0"/>
                <a:cs typeface="Arial" panose="020B0604020202020204" pitchFamily="34" charset="0"/>
              </a:rPr>
              <a:t>Created by </a:t>
            </a:r>
            <a:r>
              <a:rPr lang="en-US" dirty="0">
                <a:latin typeface="Arial" panose="020B0604020202020204" pitchFamily="34" charset="0"/>
                <a:cs typeface="Arial" panose="020B0604020202020204" pitchFamily="34" charset="0"/>
              </a:rPr>
              <a:t>will auto-populate with worker ID and name</a:t>
            </a:r>
            <a:endParaRPr lang="en-US" dirty="0"/>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124" t="3403" r="2511" b="4302"/>
          <a:stretch/>
        </p:blipFill>
        <p:spPr bwMode="auto">
          <a:xfrm>
            <a:off x="883693" y="2654490"/>
            <a:ext cx="6888707" cy="37063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1524000" y="685800"/>
            <a:ext cx="7543800"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2:  </a:t>
            </a:r>
            <a:r>
              <a:rPr lang="en-US" sz="2000" dirty="0" smtClean="0">
                <a:solidFill>
                  <a:srgbClr val="00194D">
                    <a:lumMod val="90000"/>
                    <a:lumOff val="10000"/>
                  </a:srgbClr>
                </a:solidFill>
                <a:latin typeface="Arial" panose="020B0604020202020204" pitchFamily="34" charset="0"/>
                <a:cs typeface="Arial" panose="020B0604020202020204" pitchFamily="34" charset="0"/>
              </a:rPr>
              <a:t>Tasks &gt; Add Task&gt; Task Details</a:t>
            </a:r>
            <a:endParaRPr lang="en-US" sz="2000" dirty="0">
              <a:solidFill>
                <a:srgbClr val="00194D">
                  <a:lumMod val="90000"/>
                  <a:lumOff val="10000"/>
                </a:srgbClr>
              </a:solidFill>
              <a:latin typeface="Arial" panose="020B0604020202020204" pitchFamily="34" charset="0"/>
              <a:cs typeface="Arial" panose="020B0604020202020204" pitchFamily="34" charset="0"/>
            </a:endParaRPr>
          </a:p>
        </p:txBody>
      </p:sp>
      <p:sp>
        <p:nvSpPr>
          <p:cNvPr id="8"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spTree>
    <p:extLst>
      <p:ext uri="{BB962C8B-B14F-4D97-AF65-F5344CB8AC3E}">
        <p14:creationId xmlns:p14="http://schemas.microsoft.com/office/powerpoint/2010/main" val="365217180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46</a:t>
            </a:fld>
            <a:endParaRPr lang="en-US"/>
          </a:p>
        </p:txBody>
      </p:sp>
      <p:sp>
        <p:nvSpPr>
          <p:cNvPr id="5" name="TextBox 4"/>
          <p:cNvSpPr txBox="1"/>
          <p:nvPr/>
        </p:nvSpPr>
        <p:spPr>
          <a:xfrm>
            <a:off x="1522862" y="627685"/>
            <a:ext cx="7467600"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2:  </a:t>
            </a:r>
            <a:r>
              <a:rPr lang="en-US" sz="2000" dirty="0" smtClean="0">
                <a:solidFill>
                  <a:srgbClr val="00194D">
                    <a:lumMod val="90000"/>
                    <a:lumOff val="10000"/>
                  </a:srgbClr>
                </a:solidFill>
                <a:latin typeface="Arial" panose="020B0604020202020204" pitchFamily="34" charset="0"/>
                <a:cs typeface="Arial" panose="020B0604020202020204" pitchFamily="34" charset="0"/>
              </a:rPr>
              <a:t>Tasks &gt;  Add Task&gt; Task Details</a:t>
            </a:r>
            <a:endParaRPr lang="en-US" sz="2000" dirty="0">
              <a:solidFill>
                <a:srgbClr val="00194D">
                  <a:lumMod val="90000"/>
                  <a:lumOff val="10000"/>
                </a:srgbClr>
              </a:solidFill>
              <a:latin typeface="Arial" panose="020B0604020202020204" pitchFamily="34" charset="0"/>
              <a:cs typeface="Arial" panose="020B0604020202020204" pitchFamily="34" charset="0"/>
            </a:endParaRPr>
          </a:p>
        </p:txBody>
      </p:sp>
      <p:sp>
        <p:nvSpPr>
          <p:cNvPr id="7" name="TextBox 6"/>
          <p:cNvSpPr txBox="1"/>
          <p:nvPr/>
        </p:nvSpPr>
        <p:spPr>
          <a:xfrm>
            <a:off x="213815" y="1498574"/>
            <a:ext cx="7848600" cy="1477328"/>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The following dynamic drop-down fields </a:t>
            </a:r>
            <a:r>
              <a:rPr lang="en-US" i="1" dirty="0" smtClean="0">
                <a:latin typeface="Arial" panose="020B0604020202020204" pitchFamily="34" charset="0"/>
                <a:cs typeface="Arial" panose="020B0604020202020204" pitchFamily="34" charset="0"/>
              </a:rPr>
              <a:t>MUST</a:t>
            </a:r>
            <a:r>
              <a:rPr lang="en-US" dirty="0" smtClean="0">
                <a:latin typeface="Arial" panose="020B0604020202020204" pitchFamily="34" charset="0"/>
                <a:cs typeface="Arial" panose="020B0604020202020204" pitchFamily="34" charset="0"/>
              </a:rPr>
              <a:t> be completed in order:</a:t>
            </a:r>
          </a:p>
          <a:p>
            <a:pPr marL="342900" indent="-342900">
              <a:buFont typeface="+mj-lt"/>
              <a:buAutoNum type="arabicPeriod"/>
            </a:pPr>
            <a:r>
              <a:rPr lang="en-US" dirty="0" smtClean="0">
                <a:latin typeface="Arial" panose="020B0604020202020204" pitchFamily="34" charset="0"/>
                <a:cs typeface="Arial" panose="020B0604020202020204" pitchFamily="34" charset="0"/>
              </a:rPr>
              <a:t>Region</a:t>
            </a:r>
          </a:p>
          <a:p>
            <a:pPr marL="342900" indent="-342900">
              <a:buFont typeface="+mj-lt"/>
              <a:buAutoNum type="arabicPeriod"/>
            </a:pPr>
            <a:r>
              <a:rPr lang="en-US" dirty="0" smtClean="0">
                <a:latin typeface="Arial" panose="020B0604020202020204" pitchFamily="34" charset="0"/>
                <a:cs typeface="Arial" panose="020B0604020202020204" pitchFamily="34" charset="0"/>
              </a:rPr>
              <a:t>Location</a:t>
            </a:r>
          </a:p>
          <a:p>
            <a:pPr marL="342900" indent="-342900">
              <a:buFont typeface="+mj-lt"/>
              <a:buAutoNum type="arabicPeriod"/>
            </a:pPr>
            <a:r>
              <a:rPr lang="en-US" dirty="0" smtClean="0">
                <a:latin typeface="Arial" panose="020B0604020202020204" pitchFamily="34" charset="0"/>
                <a:cs typeface="Arial" panose="020B0604020202020204" pitchFamily="34" charset="0"/>
              </a:rPr>
              <a:t>Queue </a:t>
            </a:r>
          </a:p>
          <a:p>
            <a:pPr marL="342900" indent="-342900">
              <a:buFont typeface="+mj-lt"/>
              <a:buAutoNum type="arabicPeriod"/>
            </a:pPr>
            <a:r>
              <a:rPr lang="en-US" dirty="0" smtClean="0">
                <a:latin typeface="Arial" panose="020B0604020202020204" pitchFamily="34" charset="0"/>
                <a:cs typeface="Arial" panose="020B0604020202020204" pitchFamily="34" charset="0"/>
              </a:rPr>
              <a:t>Task</a:t>
            </a:r>
          </a:p>
        </p:txBody>
      </p:sp>
      <p:pic>
        <p:nvPicPr>
          <p:cNvPr id="9"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124" t="3403" r="2511" b="4302"/>
          <a:stretch/>
        </p:blipFill>
        <p:spPr bwMode="auto">
          <a:xfrm>
            <a:off x="2067636" y="2237238"/>
            <a:ext cx="6888707" cy="37063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spTree>
    <p:extLst>
      <p:ext uri="{BB962C8B-B14F-4D97-AF65-F5344CB8AC3E}">
        <p14:creationId xmlns:p14="http://schemas.microsoft.com/office/powerpoint/2010/main" val="49149097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47</a:t>
            </a:fld>
            <a:endParaRPr lang="en-US"/>
          </a:p>
        </p:txBody>
      </p:sp>
      <p:sp>
        <p:nvSpPr>
          <p:cNvPr id="5" name="TextBox 4"/>
          <p:cNvSpPr txBox="1"/>
          <p:nvPr/>
        </p:nvSpPr>
        <p:spPr>
          <a:xfrm>
            <a:off x="1524000" y="609600"/>
            <a:ext cx="7467600"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2:  </a:t>
            </a:r>
            <a:r>
              <a:rPr lang="en-US" sz="2000" dirty="0" smtClean="0">
                <a:solidFill>
                  <a:srgbClr val="00194D">
                    <a:lumMod val="90000"/>
                    <a:lumOff val="10000"/>
                  </a:srgbClr>
                </a:solidFill>
                <a:latin typeface="Arial" panose="020B0604020202020204" pitchFamily="34" charset="0"/>
                <a:cs typeface="Arial" panose="020B0604020202020204" pitchFamily="34" charset="0"/>
              </a:rPr>
              <a:t>Tasks &gt; Add Task&gt; Future Task</a:t>
            </a:r>
            <a:endParaRPr lang="en-US" sz="2000" dirty="0">
              <a:solidFill>
                <a:srgbClr val="00194D">
                  <a:lumMod val="90000"/>
                  <a:lumOff val="10000"/>
                </a:srgbClr>
              </a:solidFill>
              <a:latin typeface="Arial" panose="020B0604020202020204" pitchFamily="34" charset="0"/>
              <a:cs typeface="Arial" panose="020B0604020202020204" pitchFamily="34" charset="0"/>
            </a:endParaRPr>
          </a:p>
        </p:txBody>
      </p:sp>
      <p:sp>
        <p:nvSpPr>
          <p:cNvPr id="2" name="TextBox 1"/>
          <p:cNvSpPr txBox="1"/>
          <p:nvPr/>
        </p:nvSpPr>
        <p:spPr>
          <a:xfrm>
            <a:off x="838201" y="1398687"/>
            <a:ext cx="7467600" cy="5078313"/>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Future Tasks are a type of Manual Task that are created when future action is required on a case. </a:t>
            </a:r>
          </a:p>
          <a:p>
            <a:endParaRPr lang="en-US" dirty="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Examples of some actions beyond the current come-up month</a:t>
            </a:r>
            <a:r>
              <a:rPr lang="en-US" dirty="0">
                <a:latin typeface="Arial" panose="020B0604020202020204" pitchFamily="34" charset="0"/>
                <a:cs typeface="Arial" panose="020B0604020202020204" pitchFamily="34" charset="0"/>
              </a:rPr>
              <a:t>:</a:t>
            </a:r>
            <a:endParaRPr lang="en-US"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b="1" dirty="0" smtClean="0">
                <a:latin typeface="Arial" panose="020B0604020202020204" pitchFamily="34" charset="0"/>
                <a:cs typeface="Arial" panose="020B0604020202020204" pitchFamily="34" charset="0"/>
              </a:rPr>
              <a:t>Medicare Expenses:</a:t>
            </a:r>
            <a:r>
              <a:rPr lang="en-US" dirty="0" smtClean="0">
                <a:latin typeface="Arial" panose="020B0604020202020204" pitchFamily="34" charset="0"/>
                <a:cs typeface="Arial" panose="020B0604020202020204" pitchFamily="34" charset="0"/>
              </a:rPr>
              <a:t>  A future task would be set to update Medicare Expenses when Buy-In occurs.</a:t>
            </a:r>
          </a:p>
          <a:p>
            <a:endParaRPr lang="en-US" b="1"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b="1" dirty="0" smtClean="0">
                <a:latin typeface="Arial" panose="020B0604020202020204" pitchFamily="34" charset="0"/>
                <a:cs typeface="Arial" panose="020B0604020202020204" pitchFamily="34" charset="0"/>
              </a:rPr>
              <a:t>Absence Without Leave (AWOL) youth</a:t>
            </a:r>
            <a:r>
              <a:rPr lang="en-US" dirty="0" smtClean="0">
                <a:latin typeface="Arial" panose="020B0604020202020204" pitchFamily="34" charset="0"/>
                <a:cs typeface="Arial" panose="020B0604020202020204" pitchFamily="34" charset="0"/>
              </a:rPr>
              <a:t>. A future task would be set to check the youth’s status so the case could be discontinued per agency policy.</a:t>
            </a:r>
          </a:p>
          <a:p>
            <a:pPr marL="742950" lvl="1"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b="1" dirty="0" smtClean="0">
                <a:latin typeface="Arial" panose="020B0604020202020204" pitchFamily="34" charset="0"/>
                <a:cs typeface="Arial" panose="020B0604020202020204" pitchFamily="34" charset="0"/>
              </a:rPr>
              <a:t>Placements in Detention:  </a:t>
            </a:r>
            <a:r>
              <a:rPr lang="en-US" dirty="0" smtClean="0">
                <a:latin typeface="Arial" panose="020B0604020202020204" pitchFamily="34" charset="0"/>
                <a:cs typeface="Arial" panose="020B0604020202020204" pitchFamily="34" charset="0"/>
              </a:rPr>
              <a:t>Task to review the case for discontinuance of the Medical case per agency policy.</a:t>
            </a:r>
          </a:p>
          <a:p>
            <a:pPr marL="742950" lvl="1" indent="-285750">
              <a:buFont typeface="Arial" panose="020B0604020202020204" pitchFamily="34" charset="0"/>
              <a:buChar char="•"/>
            </a:pPr>
            <a:endParaRPr lang="en-US"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b="1" dirty="0" smtClean="0">
                <a:latin typeface="Arial" panose="020B0604020202020204" pitchFamily="34" charset="0"/>
                <a:cs typeface="Arial" panose="020B0604020202020204" pitchFamily="34" charset="0"/>
              </a:rPr>
              <a:t>Pregnancy: </a:t>
            </a:r>
            <a:r>
              <a:rPr lang="en-US" dirty="0" smtClean="0">
                <a:latin typeface="Arial" panose="020B0604020202020204" pitchFamily="34" charset="0"/>
                <a:cs typeface="Arial" panose="020B0604020202020204" pitchFamily="34" charset="0"/>
              </a:rPr>
              <a:t> Task to review the case based on the due date of the child. </a:t>
            </a:r>
            <a:endParaRPr lang="en-US" b="1" dirty="0" smtClean="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7"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spTree>
    <p:extLst>
      <p:ext uri="{BB962C8B-B14F-4D97-AF65-F5344CB8AC3E}">
        <p14:creationId xmlns:p14="http://schemas.microsoft.com/office/powerpoint/2010/main" val="372972398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48</a:t>
            </a:fld>
            <a:endParaRPr lang="en-US"/>
          </a:p>
        </p:txBody>
      </p:sp>
      <p:sp>
        <p:nvSpPr>
          <p:cNvPr id="5" name="TextBox 4"/>
          <p:cNvSpPr txBox="1"/>
          <p:nvPr/>
        </p:nvSpPr>
        <p:spPr>
          <a:xfrm>
            <a:off x="1536700" y="676365"/>
            <a:ext cx="7467600"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2:  </a:t>
            </a:r>
            <a:r>
              <a:rPr lang="en-US" sz="2000" dirty="0" smtClean="0">
                <a:solidFill>
                  <a:srgbClr val="00194D">
                    <a:lumMod val="90000"/>
                    <a:lumOff val="10000"/>
                  </a:srgbClr>
                </a:solidFill>
                <a:latin typeface="Arial" panose="020B0604020202020204" pitchFamily="34" charset="0"/>
                <a:cs typeface="Arial" panose="020B0604020202020204" pitchFamily="34" charset="0"/>
              </a:rPr>
              <a:t>Tasks &gt; Claim a Task</a:t>
            </a:r>
            <a:endParaRPr lang="en-US" sz="2000" dirty="0">
              <a:solidFill>
                <a:srgbClr val="00194D">
                  <a:lumMod val="90000"/>
                  <a:lumOff val="10000"/>
                </a:srgbClr>
              </a:solidFill>
              <a:latin typeface="Arial" panose="020B0604020202020204" pitchFamily="34" charset="0"/>
              <a:cs typeface="Arial" panose="020B0604020202020204" pitchFamily="34" charset="0"/>
            </a:endParaRPr>
          </a:p>
        </p:txBody>
      </p:sp>
      <p:sp>
        <p:nvSpPr>
          <p:cNvPr id="6" name="TextBox 5"/>
          <p:cNvSpPr txBox="1"/>
          <p:nvPr/>
        </p:nvSpPr>
        <p:spPr>
          <a:xfrm>
            <a:off x="452651" y="1217921"/>
            <a:ext cx="8077200" cy="1754326"/>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When a worker claims a task, they assign the action to themselves.  There are multiple screens from which to claim a task. </a:t>
            </a:r>
          </a:p>
          <a:p>
            <a:endParaRPr lang="en-US" dirty="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From the Task Inventory page:</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Click the check box next to the task(s) you wish to claim.  </a:t>
            </a:r>
            <a:endParaRPr lang="en-US" dirty="0" smtClean="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Click </a:t>
            </a:r>
            <a:r>
              <a:rPr lang="en-US" dirty="0">
                <a:latin typeface="Arial" panose="020B0604020202020204" pitchFamily="34" charset="0"/>
                <a:cs typeface="Arial" panose="020B0604020202020204" pitchFamily="34" charset="0"/>
              </a:rPr>
              <a:t>the </a:t>
            </a:r>
            <a:r>
              <a:rPr lang="en-US" b="1" dirty="0">
                <a:latin typeface="Arial" panose="020B0604020202020204" pitchFamily="34" charset="0"/>
                <a:cs typeface="Arial" panose="020B0604020202020204" pitchFamily="34" charset="0"/>
              </a:rPr>
              <a:t>Claim</a:t>
            </a:r>
            <a:r>
              <a:rPr lang="en-US" dirty="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button.</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500" y="3352800"/>
            <a:ext cx="8686800" cy="25538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317500" y="5562600"/>
            <a:ext cx="749300" cy="34408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spTree>
    <p:extLst>
      <p:ext uri="{BB962C8B-B14F-4D97-AF65-F5344CB8AC3E}">
        <p14:creationId xmlns:p14="http://schemas.microsoft.com/office/powerpoint/2010/main" val="337062817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49</a:t>
            </a:fld>
            <a:endParaRPr lang="en-US"/>
          </a:p>
        </p:txBody>
      </p:sp>
      <p:sp>
        <p:nvSpPr>
          <p:cNvPr id="5" name="TextBox 4"/>
          <p:cNvSpPr txBox="1"/>
          <p:nvPr/>
        </p:nvSpPr>
        <p:spPr>
          <a:xfrm>
            <a:off x="1536700" y="676365"/>
            <a:ext cx="7467600"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2:  </a:t>
            </a:r>
            <a:r>
              <a:rPr lang="en-US" sz="2000" dirty="0" smtClean="0">
                <a:solidFill>
                  <a:srgbClr val="00194D">
                    <a:lumMod val="90000"/>
                    <a:lumOff val="10000"/>
                  </a:srgbClr>
                </a:solidFill>
                <a:latin typeface="Arial" panose="020B0604020202020204" pitchFamily="34" charset="0"/>
                <a:cs typeface="Arial" panose="020B0604020202020204" pitchFamily="34" charset="0"/>
              </a:rPr>
              <a:t>Tasks &gt; Claim a Task</a:t>
            </a:r>
            <a:endParaRPr lang="en-US" sz="2000" dirty="0">
              <a:solidFill>
                <a:srgbClr val="00194D">
                  <a:lumMod val="90000"/>
                  <a:lumOff val="10000"/>
                </a:srgbClr>
              </a:solidFill>
              <a:latin typeface="Arial" panose="020B0604020202020204" pitchFamily="34" charset="0"/>
              <a:cs typeface="Arial" panose="020B0604020202020204" pitchFamily="34" charset="0"/>
            </a:endParaRPr>
          </a:p>
        </p:txBody>
      </p:sp>
      <p:sp>
        <p:nvSpPr>
          <p:cNvPr id="6" name="TextBox 5"/>
          <p:cNvSpPr txBox="1"/>
          <p:nvPr/>
        </p:nvSpPr>
        <p:spPr>
          <a:xfrm>
            <a:off x="452650" y="1217921"/>
            <a:ext cx="8386549" cy="646331"/>
          </a:xfrm>
          <a:prstGeom prst="rect">
            <a:avLst/>
          </a:prstGeom>
          <a:noFill/>
        </p:spPr>
        <p:txBody>
          <a:bodyPr wrap="square" rtlCol="0">
            <a:spAutoFit/>
          </a:bodyPr>
          <a:lstStyle/>
          <a:p>
            <a:pPr>
              <a:defRPr/>
            </a:pPr>
            <a:r>
              <a:rPr lang="en-US" dirty="0">
                <a:latin typeface="Arial" panose="020B0604020202020204" pitchFamily="34" charset="0"/>
                <a:cs typeface="Arial" panose="020B0604020202020204" pitchFamily="34" charset="0"/>
              </a:rPr>
              <a:t>A task can be claimed on the Task Details page if the Status field displays </a:t>
            </a:r>
            <a:r>
              <a:rPr lang="en-US" b="1" dirty="0" smtClean="0">
                <a:latin typeface="Arial" panose="020B0604020202020204" pitchFamily="34" charset="0"/>
                <a:cs typeface="Arial" panose="020B0604020202020204" pitchFamily="34" charset="0"/>
              </a:rPr>
              <a:t>New</a:t>
            </a:r>
            <a:r>
              <a:rPr lang="en-US" dirty="0" smtClean="0">
                <a:latin typeface="Arial" panose="020B0604020202020204" pitchFamily="34" charset="0"/>
                <a:cs typeface="Arial" panose="020B0604020202020204" pitchFamily="34" charset="0"/>
              </a:rPr>
              <a:t>. </a:t>
            </a:r>
          </a:p>
          <a:p>
            <a:pPr marL="742950" lvl="1"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Click </a:t>
            </a:r>
            <a:r>
              <a:rPr lang="en-US" dirty="0">
                <a:latin typeface="Arial" panose="020B0604020202020204" pitchFamily="34" charset="0"/>
                <a:cs typeface="Arial" panose="020B0604020202020204" pitchFamily="34" charset="0"/>
              </a:rPr>
              <a:t>the </a:t>
            </a:r>
            <a:r>
              <a:rPr lang="en-US" b="1" dirty="0">
                <a:latin typeface="Arial" panose="020B0604020202020204" pitchFamily="34" charset="0"/>
                <a:cs typeface="Arial" panose="020B0604020202020204" pitchFamily="34" charset="0"/>
              </a:rPr>
              <a:t>Claim</a:t>
            </a:r>
            <a:r>
              <a:rPr lang="en-US" dirty="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button.</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2286000"/>
            <a:ext cx="7108540" cy="39003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990600" y="2895600"/>
            <a:ext cx="838200" cy="42028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spTree>
    <p:extLst>
      <p:ext uri="{BB962C8B-B14F-4D97-AF65-F5344CB8AC3E}">
        <p14:creationId xmlns:p14="http://schemas.microsoft.com/office/powerpoint/2010/main" val="380137668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50</a:t>
            </a:fld>
            <a:endParaRPr lang="en-US"/>
          </a:p>
        </p:txBody>
      </p:sp>
      <p:sp>
        <p:nvSpPr>
          <p:cNvPr id="6" name="TextBox 5"/>
          <p:cNvSpPr txBox="1"/>
          <p:nvPr/>
        </p:nvSpPr>
        <p:spPr>
          <a:xfrm>
            <a:off x="914400" y="1600200"/>
            <a:ext cx="184731" cy="369332"/>
          </a:xfrm>
          <a:prstGeom prst="rect">
            <a:avLst/>
          </a:prstGeom>
          <a:noFill/>
        </p:spPr>
        <p:txBody>
          <a:bodyPr wrap="none" rtlCol="0">
            <a:spAutoFit/>
          </a:bodyPr>
          <a:lstStyle/>
          <a:p>
            <a:endParaRPr lang="en-US" dirty="0"/>
          </a:p>
        </p:txBody>
      </p:sp>
      <p:pic>
        <p:nvPicPr>
          <p:cNvPr id="7" name="Snagit_PPT9A6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2021111"/>
            <a:ext cx="8407399" cy="4227289"/>
          </a:xfrm>
          <a:prstGeom prst="rect">
            <a:avLst/>
          </a:prstGeom>
        </p:spPr>
      </p:pic>
      <p:sp>
        <p:nvSpPr>
          <p:cNvPr id="10" name="TextBox 9"/>
          <p:cNvSpPr txBox="1"/>
          <p:nvPr/>
        </p:nvSpPr>
        <p:spPr>
          <a:xfrm>
            <a:off x="1524000" y="609600"/>
            <a:ext cx="7467600"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2:  </a:t>
            </a:r>
            <a:r>
              <a:rPr lang="en-US" sz="2000" dirty="0" smtClean="0">
                <a:solidFill>
                  <a:srgbClr val="00194D">
                    <a:lumMod val="90000"/>
                    <a:lumOff val="10000"/>
                  </a:srgbClr>
                </a:solidFill>
                <a:latin typeface="Arial" panose="020B0604020202020204" pitchFamily="34" charset="0"/>
                <a:cs typeface="Arial" panose="020B0604020202020204" pitchFamily="34" charset="0"/>
              </a:rPr>
              <a:t>Tasks &gt; Claim a Task</a:t>
            </a:r>
            <a:endParaRPr lang="en-US" sz="2000" dirty="0">
              <a:solidFill>
                <a:srgbClr val="00194D">
                  <a:lumMod val="90000"/>
                  <a:lumOff val="10000"/>
                </a:srgbClr>
              </a:solidFill>
              <a:latin typeface="Arial" panose="020B0604020202020204" pitchFamily="34" charset="0"/>
              <a:cs typeface="Arial" panose="020B0604020202020204" pitchFamily="34" charset="0"/>
            </a:endParaRPr>
          </a:p>
        </p:txBody>
      </p:sp>
      <p:sp>
        <p:nvSpPr>
          <p:cNvPr id="11" name="TextBox 10"/>
          <p:cNvSpPr txBox="1"/>
          <p:nvPr/>
        </p:nvSpPr>
        <p:spPr>
          <a:xfrm>
            <a:off x="452650" y="1217921"/>
            <a:ext cx="8386549" cy="646331"/>
          </a:xfrm>
          <a:prstGeom prst="rect">
            <a:avLst/>
          </a:prstGeom>
          <a:noFill/>
        </p:spPr>
        <p:txBody>
          <a:bodyPr wrap="square" rtlCol="0">
            <a:spAutoFit/>
          </a:bodyPr>
          <a:lstStyle/>
          <a:p>
            <a:pPr>
              <a:defRPr/>
            </a:pPr>
            <a:r>
              <a:rPr lang="en-US" dirty="0">
                <a:latin typeface="Arial" panose="020B0604020202020204" pitchFamily="34" charset="0"/>
                <a:cs typeface="Arial" panose="020B0604020202020204" pitchFamily="34" charset="0"/>
              </a:rPr>
              <a:t>A task can be claimed on the Task </a:t>
            </a:r>
            <a:r>
              <a:rPr lang="en-US" dirty="0" smtClean="0">
                <a:latin typeface="Arial" panose="020B0604020202020204" pitchFamily="34" charset="0"/>
                <a:cs typeface="Arial" panose="020B0604020202020204" pitchFamily="34" charset="0"/>
              </a:rPr>
              <a:t>Management window. </a:t>
            </a:r>
          </a:p>
          <a:p>
            <a:pPr marL="742950" lvl="1"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Click </a:t>
            </a:r>
            <a:r>
              <a:rPr lang="en-US" dirty="0">
                <a:latin typeface="Arial" panose="020B0604020202020204" pitchFamily="34" charset="0"/>
                <a:cs typeface="Arial" panose="020B0604020202020204" pitchFamily="34" charset="0"/>
              </a:rPr>
              <a:t>the </a:t>
            </a:r>
            <a:r>
              <a:rPr lang="en-US" b="1" dirty="0">
                <a:latin typeface="Arial" panose="020B0604020202020204" pitchFamily="34" charset="0"/>
                <a:cs typeface="Arial" panose="020B0604020202020204" pitchFamily="34" charset="0"/>
              </a:rPr>
              <a:t>Claim</a:t>
            </a:r>
            <a:r>
              <a:rPr lang="en-US" dirty="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button.</a:t>
            </a:r>
          </a:p>
        </p:txBody>
      </p:sp>
      <p:sp>
        <p:nvSpPr>
          <p:cNvPr id="12" name="Rectangle 11"/>
          <p:cNvSpPr/>
          <p:nvPr/>
        </p:nvSpPr>
        <p:spPr>
          <a:xfrm>
            <a:off x="6781800" y="3048000"/>
            <a:ext cx="838200" cy="21014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spTree>
    <p:extLst>
      <p:ext uri="{BB962C8B-B14F-4D97-AF65-F5344CB8AC3E}">
        <p14:creationId xmlns:p14="http://schemas.microsoft.com/office/powerpoint/2010/main" val="267416716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51</a:t>
            </a:fld>
            <a:endParaRPr lang="en-US"/>
          </a:p>
        </p:txBody>
      </p:sp>
      <p:sp>
        <p:nvSpPr>
          <p:cNvPr id="7" name="TextBox 6"/>
          <p:cNvSpPr txBox="1"/>
          <p:nvPr/>
        </p:nvSpPr>
        <p:spPr>
          <a:xfrm>
            <a:off x="1600200" y="685800"/>
            <a:ext cx="7391400"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2:  </a:t>
            </a:r>
            <a:r>
              <a:rPr lang="en-US" sz="2000" dirty="0" smtClean="0">
                <a:solidFill>
                  <a:srgbClr val="00194D">
                    <a:lumMod val="90000"/>
                    <a:lumOff val="10000"/>
                  </a:srgbClr>
                </a:solidFill>
                <a:latin typeface="Arial" panose="020B0604020202020204" pitchFamily="34" charset="0"/>
                <a:cs typeface="Arial" panose="020B0604020202020204" pitchFamily="34" charset="0"/>
              </a:rPr>
              <a:t>Tasks &gt; Release Task</a:t>
            </a:r>
            <a:endParaRPr lang="en-US" sz="2000" dirty="0">
              <a:solidFill>
                <a:srgbClr val="00194D">
                  <a:lumMod val="90000"/>
                  <a:lumOff val="10000"/>
                </a:srgbClr>
              </a:solidFill>
              <a:latin typeface="Arial" panose="020B0604020202020204" pitchFamily="34" charset="0"/>
              <a:cs typeface="Arial" panose="020B0604020202020204" pitchFamily="34" charset="0"/>
            </a:endParaRPr>
          </a:p>
        </p:txBody>
      </p:sp>
      <p:sp>
        <p:nvSpPr>
          <p:cNvPr id="8" name="TextBox 7"/>
          <p:cNvSpPr txBox="1"/>
          <p:nvPr/>
        </p:nvSpPr>
        <p:spPr>
          <a:xfrm>
            <a:off x="457200" y="1813679"/>
            <a:ext cx="8058150" cy="3139321"/>
          </a:xfrm>
          <a:prstGeom prst="rect">
            <a:avLst/>
          </a:prstGeom>
          <a:noFill/>
        </p:spPr>
        <p:txBody>
          <a:bodyPr wrap="square" rtlCol="0">
            <a:spAutoFit/>
          </a:bodyPr>
          <a:lstStyle/>
          <a:p>
            <a:r>
              <a:rPr lang="en-US" b="1" dirty="0" smtClean="0">
                <a:latin typeface="Arial" panose="020B0604020202020204" pitchFamily="34" charset="0"/>
                <a:cs typeface="Arial" panose="020B0604020202020204" pitchFamily="34" charset="0"/>
              </a:rPr>
              <a:t>Release </a:t>
            </a:r>
            <a:r>
              <a:rPr lang="en-US" dirty="0" smtClean="0">
                <a:latin typeface="Arial" panose="020B0604020202020204" pitchFamily="34" charset="0"/>
                <a:cs typeface="Arial" panose="020B0604020202020204" pitchFamily="34" charset="0"/>
              </a:rPr>
              <a:t>is used to  send the task back to the queue it originally came from and the status will revert to </a:t>
            </a:r>
            <a:r>
              <a:rPr lang="en-US" b="1" dirty="0" smtClean="0">
                <a:latin typeface="Arial" panose="020B0604020202020204" pitchFamily="34" charset="0"/>
                <a:cs typeface="Arial" panose="020B0604020202020204" pitchFamily="34" charset="0"/>
              </a:rPr>
              <a:t>New</a:t>
            </a:r>
            <a:r>
              <a:rPr lang="en-US" dirty="0" smtClean="0">
                <a:latin typeface="Arial" panose="020B0604020202020204" pitchFamily="34" charset="0"/>
                <a:cs typeface="Arial" panose="020B0604020202020204" pitchFamily="34" charset="0"/>
              </a:rPr>
              <a:t>.</a:t>
            </a:r>
          </a:p>
          <a:p>
            <a:endParaRPr lang="en-US" dirty="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Some examples of instances when you would release a task are:</a:t>
            </a: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If </a:t>
            </a:r>
            <a:r>
              <a:rPr lang="en-US" dirty="0">
                <a:latin typeface="Arial" panose="020B0604020202020204" pitchFamily="34" charset="0"/>
                <a:cs typeface="Arial" panose="020B0604020202020204" pitchFamily="34" charset="0"/>
              </a:rPr>
              <a:t>a task is assigned to you in </a:t>
            </a:r>
            <a:r>
              <a:rPr lang="en-US" dirty="0" smtClean="0">
                <a:latin typeface="Arial" panose="020B0604020202020204" pitchFamily="34" charset="0"/>
                <a:cs typeface="Arial" panose="020B0604020202020204" pitchFamily="34" charset="0"/>
              </a:rPr>
              <a:t>error.</a:t>
            </a: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If the task assigned to you is outside of your skill set.</a:t>
            </a: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There are multiple screens from which to release a task.</a:t>
            </a:r>
          </a:p>
          <a:p>
            <a:r>
              <a:rPr lang="en-US" dirty="0">
                <a:latin typeface="Arial" panose="020B0604020202020204" pitchFamily="34" charset="0"/>
                <a:cs typeface="Arial" panose="020B0604020202020204" pitchFamily="34" charset="0"/>
              </a:rPr>
              <a:t>	</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11"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spTree>
    <p:extLst>
      <p:ext uri="{BB962C8B-B14F-4D97-AF65-F5344CB8AC3E}">
        <p14:creationId xmlns:p14="http://schemas.microsoft.com/office/powerpoint/2010/main" val="105501246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52</a:t>
            </a:fld>
            <a:endParaRPr lang="en-US"/>
          </a:p>
        </p:txBody>
      </p:sp>
      <p:sp>
        <p:nvSpPr>
          <p:cNvPr id="6" name="TextBox 5"/>
          <p:cNvSpPr txBox="1"/>
          <p:nvPr/>
        </p:nvSpPr>
        <p:spPr>
          <a:xfrm>
            <a:off x="1600200" y="685800"/>
            <a:ext cx="7391400"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2:  </a:t>
            </a:r>
            <a:r>
              <a:rPr lang="en-US" sz="2000" dirty="0" smtClean="0">
                <a:solidFill>
                  <a:srgbClr val="00194D">
                    <a:lumMod val="90000"/>
                    <a:lumOff val="10000"/>
                  </a:srgbClr>
                </a:solidFill>
                <a:latin typeface="Arial" panose="020B0604020202020204" pitchFamily="34" charset="0"/>
                <a:cs typeface="Arial" panose="020B0604020202020204" pitchFamily="34" charset="0"/>
              </a:rPr>
              <a:t>Tasks &gt; Release Task</a:t>
            </a:r>
            <a:endParaRPr lang="en-US" sz="2000" dirty="0">
              <a:solidFill>
                <a:srgbClr val="00194D">
                  <a:lumMod val="90000"/>
                  <a:lumOff val="10000"/>
                </a:srgbClr>
              </a:solidFill>
              <a:latin typeface="Arial" panose="020B0604020202020204" pitchFamily="34" charset="0"/>
              <a:cs typeface="Arial" panose="020B0604020202020204" pitchFamily="34" charset="0"/>
            </a:endParaRPr>
          </a:p>
        </p:txBody>
      </p:sp>
      <p:grpSp>
        <p:nvGrpSpPr>
          <p:cNvPr id="5" name="Group 4"/>
          <p:cNvGrpSpPr/>
          <p:nvPr/>
        </p:nvGrpSpPr>
        <p:grpSpPr>
          <a:xfrm>
            <a:off x="2600325" y="2505627"/>
            <a:ext cx="3943350" cy="3505200"/>
            <a:chOff x="685800" y="1981200"/>
            <a:chExt cx="3943350" cy="3505200"/>
          </a:xfrm>
        </p:grpSpPr>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981200"/>
              <a:ext cx="3943350" cy="350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3733800" y="4876800"/>
              <a:ext cx="762000" cy="3810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TextBox 7"/>
          <p:cNvSpPr txBox="1"/>
          <p:nvPr/>
        </p:nvSpPr>
        <p:spPr>
          <a:xfrm>
            <a:off x="609600" y="1371600"/>
            <a:ext cx="7924800" cy="923330"/>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From the </a:t>
            </a:r>
            <a:r>
              <a:rPr lang="en-US" b="1" dirty="0" smtClean="0">
                <a:latin typeface="Arial" panose="020B0604020202020204" pitchFamily="34" charset="0"/>
                <a:cs typeface="Arial" panose="020B0604020202020204" pitchFamily="34" charset="0"/>
              </a:rPr>
              <a:t>Task </a:t>
            </a:r>
            <a:r>
              <a:rPr lang="en-US" b="1" dirty="0" err="1" smtClean="0">
                <a:latin typeface="Arial" panose="020B0604020202020204" pitchFamily="34" charset="0"/>
                <a:cs typeface="Arial" panose="020B0604020202020204" pitchFamily="34" charset="0"/>
              </a:rPr>
              <a:t>Portlet</a:t>
            </a:r>
            <a:r>
              <a:rPr lang="en-US" dirty="0" smtClean="0">
                <a:latin typeface="Arial" panose="020B0604020202020204" pitchFamily="34" charset="0"/>
                <a:cs typeface="Arial" panose="020B0604020202020204" pitchFamily="34" charset="0"/>
              </a:rPr>
              <a:t>:</a:t>
            </a: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Click the check box next to the task(s) you wish to release.</a:t>
            </a: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Click </a:t>
            </a:r>
            <a:r>
              <a:rPr lang="en-US" b="1" dirty="0" smtClean="0">
                <a:latin typeface="Arial" panose="020B0604020202020204" pitchFamily="34" charset="0"/>
                <a:cs typeface="Arial" panose="020B0604020202020204" pitchFamily="34" charset="0"/>
              </a:rPr>
              <a:t>Release</a:t>
            </a:r>
            <a:r>
              <a:rPr lang="en-US" dirty="0" smtClean="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p:txBody>
      </p:sp>
      <p:sp>
        <p:nvSpPr>
          <p:cNvPr id="13"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spTree>
    <p:extLst>
      <p:ext uri="{BB962C8B-B14F-4D97-AF65-F5344CB8AC3E}">
        <p14:creationId xmlns:p14="http://schemas.microsoft.com/office/powerpoint/2010/main" val="68493736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53</a:t>
            </a:fld>
            <a:endParaRPr lang="en-US"/>
          </a:p>
        </p:txBody>
      </p:sp>
      <p:sp>
        <p:nvSpPr>
          <p:cNvPr id="5" name="TextBox 4"/>
          <p:cNvSpPr txBox="1"/>
          <p:nvPr/>
        </p:nvSpPr>
        <p:spPr>
          <a:xfrm>
            <a:off x="1737815" y="609600"/>
            <a:ext cx="7467600"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2:  </a:t>
            </a:r>
            <a:r>
              <a:rPr lang="en-US" sz="2000" dirty="0" smtClean="0">
                <a:solidFill>
                  <a:srgbClr val="00194D">
                    <a:lumMod val="90000"/>
                    <a:lumOff val="10000"/>
                  </a:srgbClr>
                </a:solidFill>
                <a:latin typeface="Arial" panose="020B0604020202020204" pitchFamily="34" charset="0"/>
                <a:cs typeface="Arial" panose="020B0604020202020204" pitchFamily="34" charset="0"/>
              </a:rPr>
              <a:t>Tasks &gt; Release Task</a:t>
            </a:r>
            <a:endParaRPr lang="en-US" sz="2000" dirty="0">
              <a:solidFill>
                <a:srgbClr val="00194D">
                  <a:lumMod val="90000"/>
                  <a:lumOff val="10000"/>
                </a:srgbClr>
              </a:solidFill>
              <a:latin typeface="Arial" panose="020B0604020202020204" pitchFamily="34" charset="0"/>
              <a:cs typeface="Arial" panose="020B0604020202020204" pitchFamily="34" charset="0"/>
            </a:endParaRPr>
          </a:p>
        </p:txBody>
      </p:sp>
      <p:sp>
        <p:nvSpPr>
          <p:cNvPr id="7" name="Rectangle 6"/>
          <p:cNvSpPr/>
          <p:nvPr/>
        </p:nvSpPr>
        <p:spPr>
          <a:xfrm>
            <a:off x="457200" y="1295400"/>
            <a:ext cx="2590800" cy="646331"/>
          </a:xfrm>
          <a:prstGeom prst="rect">
            <a:avLst/>
          </a:prstGeom>
        </p:spPr>
        <p:txBody>
          <a:bodyPr wrap="square">
            <a:spAutoFit/>
          </a:bodyPr>
          <a:lstStyle/>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9" name="TextBox 8"/>
          <p:cNvSpPr txBox="1"/>
          <p:nvPr/>
        </p:nvSpPr>
        <p:spPr>
          <a:xfrm>
            <a:off x="457200" y="1217474"/>
            <a:ext cx="8153400" cy="1754326"/>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From the </a:t>
            </a:r>
            <a:r>
              <a:rPr lang="en-US" b="1" dirty="0" smtClean="0">
                <a:latin typeface="Arial" panose="020B0604020202020204" pitchFamily="34" charset="0"/>
                <a:cs typeface="Arial" panose="020B0604020202020204" pitchFamily="34" charset="0"/>
              </a:rPr>
              <a:t>Task Inventory</a:t>
            </a:r>
            <a:r>
              <a:rPr lang="en-US" dirty="0" smtClean="0">
                <a:latin typeface="Arial" panose="020B0604020202020204" pitchFamily="34" charset="0"/>
                <a:cs typeface="Arial" panose="020B0604020202020204" pitchFamily="34" charset="0"/>
              </a:rPr>
              <a:t>:</a:t>
            </a: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Select </a:t>
            </a:r>
            <a:r>
              <a:rPr lang="en-US" b="1" dirty="0" smtClean="0">
                <a:latin typeface="Arial" panose="020B0604020202020204" pitchFamily="34" charset="0"/>
                <a:cs typeface="Arial" panose="020B0604020202020204" pitchFamily="34" charset="0"/>
              </a:rPr>
              <a:t>Assigned </a:t>
            </a:r>
            <a:r>
              <a:rPr lang="en-US" dirty="0" smtClean="0">
                <a:latin typeface="Arial" panose="020B0604020202020204" pitchFamily="34" charset="0"/>
                <a:cs typeface="Arial" panose="020B0604020202020204" pitchFamily="34" charset="0"/>
              </a:rPr>
              <a:t>from the </a:t>
            </a:r>
            <a:r>
              <a:rPr lang="en-US" b="1" dirty="0" smtClean="0">
                <a:latin typeface="Arial" panose="020B0604020202020204" pitchFamily="34" charset="0"/>
                <a:cs typeface="Arial" panose="020B0604020202020204" pitchFamily="34" charset="0"/>
              </a:rPr>
              <a:t>Status</a:t>
            </a:r>
            <a:r>
              <a:rPr lang="en-US" dirty="0" smtClean="0">
                <a:latin typeface="Arial" panose="020B0604020202020204" pitchFamily="34" charset="0"/>
                <a:cs typeface="Arial" panose="020B0604020202020204" pitchFamily="34" charset="0"/>
              </a:rPr>
              <a:t> drop-down.</a:t>
            </a: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Select </a:t>
            </a:r>
            <a:r>
              <a:rPr lang="en-US" b="1" dirty="0" smtClean="0">
                <a:latin typeface="Arial" panose="020B0604020202020204" pitchFamily="34" charset="0"/>
                <a:cs typeface="Arial" panose="020B0604020202020204" pitchFamily="34" charset="0"/>
              </a:rPr>
              <a:t>Yes</a:t>
            </a:r>
            <a:r>
              <a:rPr lang="en-US" dirty="0" smtClean="0">
                <a:latin typeface="Arial" panose="020B0604020202020204" pitchFamily="34" charset="0"/>
                <a:cs typeface="Arial" panose="020B0604020202020204" pitchFamily="34" charset="0"/>
              </a:rPr>
              <a:t> from the </a:t>
            </a:r>
            <a:r>
              <a:rPr lang="en-US" b="1" dirty="0" smtClean="0">
                <a:latin typeface="Arial" panose="020B0604020202020204" pitchFamily="34" charset="0"/>
                <a:cs typeface="Arial" panose="020B0604020202020204" pitchFamily="34" charset="0"/>
              </a:rPr>
              <a:t>Assigned to Me</a:t>
            </a:r>
            <a:r>
              <a:rPr lang="en-US" dirty="0" smtClean="0">
                <a:latin typeface="Arial" panose="020B0604020202020204" pitchFamily="34" charset="0"/>
                <a:cs typeface="Arial" panose="020B0604020202020204" pitchFamily="34" charset="0"/>
              </a:rPr>
              <a:t> drop-down.</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Click the check box next to the task(s) you wish to release.</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Click </a:t>
            </a:r>
            <a:r>
              <a:rPr lang="en-US" b="1" dirty="0">
                <a:latin typeface="Arial" panose="020B0604020202020204" pitchFamily="34" charset="0"/>
                <a:cs typeface="Arial" panose="020B0604020202020204" pitchFamily="34" charset="0"/>
              </a:rPr>
              <a:t>Release</a:t>
            </a:r>
            <a:r>
              <a:rPr lang="en-US" dirty="0">
                <a:latin typeface="Arial" panose="020B0604020202020204" pitchFamily="34" charset="0"/>
                <a:cs typeface="Arial" panose="020B0604020202020204" pitchFamily="34" charset="0"/>
              </a:rPr>
              <a:t>.</a:t>
            </a: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p:txBody>
      </p:sp>
      <p:grpSp>
        <p:nvGrpSpPr>
          <p:cNvPr id="11" name="Group 10"/>
          <p:cNvGrpSpPr/>
          <p:nvPr/>
        </p:nvGrpSpPr>
        <p:grpSpPr>
          <a:xfrm>
            <a:off x="74038" y="2971800"/>
            <a:ext cx="8993762" cy="2819400"/>
            <a:chOff x="74038" y="2971800"/>
            <a:chExt cx="8993762" cy="2819400"/>
          </a:xfrm>
        </p:grpSpPr>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038" y="2971800"/>
              <a:ext cx="8993762" cy="2819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609600" y="5562600"/>
              <a:ext cx="457200" cy="2286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spTree>
    <p:extLst>
      <p:ext uri="{BB962C8B-B14F-4D97-AF65-F5344CB8AC3E}">
        <p14:creationId xmlns:p14="http://schemas.microsoft.com/office/powerpoint/2010/main" val="22744000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54</a:t>
            </a:fld>
            <a:endParaRPr lang="en-US"/>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61254" y="1619250"/>
            <a:ext cx="6484937" cy="1123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1600200" y="609600"/>
            <a:ext cx="7467600"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2:  </a:t>
            </a:r>
            <a:r>
              <a:rPr lang="en-US" sz="2000" dirty="0" smtClean="0">
                <a:solidFill>
                  <a:srgbClr val="00194D">
                    <a:lumMod val="90000"/>
                    <a:lumOff val="10000"/>
                  </a:srgbClr>
                </a:solidFill>
                <a:latin typeface="Arial" panose="020B0604020202020204" pitchFamily="34" charset="0"/>
                <a:cs typeface="Arial" panose="020B0604020202020204" pitchFamily="34" charset="0"/>
              </a:rPr>
              <a:t>Tasks &gt; Release Task</a:t>
            </a:r>
            <a:endParaRPr lang="en-US" sz="2000" dirty="0">
              <a:solidFill>
                <a:srgbClr val="00194D">
                  <a:lumMod val="90000"/>
                  <a:lumOff val="10000"/>
                </a:srgbClr>
              </a:solidFill>
              <a:latin typeface="Arial" panose="020B0604020202020204" pitchFamily="34" charset="0"/>
              <a:cs typeface="Arial" panose="020B0604020202020204" pitchFamily="34" charset="0"/>
            </a:endParaRPr>
          </a:p>
        </p:txBody>
      </p:sp>
      <p:sp>
        <p:nvSpPr>
          <p:cNvPr id="8" name="TextBox 7"/>
          <p:cNvSpPr txBox="1"/>
          <p:nvPr/>
        </p:nvSpPr>
        <p:spPr>
          <a:xfrm>
            <a:off x="35257" y="1247593"/>
            <a:ext cx="4079543" cy="923330"/>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From the </a:t>
            </a:r>
            <a:r>
              <a:rPr lang="en-US" b="1" dirty="0" smtClean="0">
                <a:latin typeface="Arial" panose="020B0604020202020204" pitchFamily="34" charset="0"/>
                <a:cs typeface="Arial" panose="020B0604020202020204" pitchFamily="34" charset="0"/>
              </a:rPr>
              <a:t>Task Management</a:t>
            </a:r>
            <a:r>
              <a:rPr lang="en-US" dirty="0" smtClean="0">
                <a:latin typeface="Arial" panose="020B0604020202020204" pitchFamily="34" charset="0"/>
                <a:cs typeface="Arial" panose="020B0604020202020204" pitchFamily="34" charset="0"/>
              </a:rPr>
              <a:t> window:</a:t>
            </a: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Click </a:t>
            </a:r>
            <a:r>
              <a:rPr lang="en-US" b="1" dirty="0">
                <a:latin typeface="Arial" panose="020B0604020202020204" pitchFamily="34" charset="0"/>
                <a:cs typeface="Arial" panose="020B0604020202020204" pitchFamily="34" charset="0"/>
              </a:rPr>
              <a:t>Release</a:t>
            </a:r>
            <a:r>
              <a:rPr lang="en-US" dirty="0">
                <a:latin typeface="Arial" panose="020B0604020202020204" pitchFamily="34" charset="0"/>
                <a:cs typeface="Arial" panose="020B0604020202020204" pitchFamily="34" charset="0"/>
              </a:rPr>
              <a:t>.</a:t>
            </a: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p:txBody>
      </p:sp>
      <p:pic>
        <p:nvPicPr>
          <p:cNvPr id="7172" name="Picture 4" descr="C:\Users\EWIEDW~1\AppData\Local\Temp\SNAGHTML4f7668.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257" y="3195637"/>
            <a:ext cx="6874637" cy="199072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4999630" y="5334000"/>
            <a:ext cx="4079543" cy="923330"/>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From the </a:t>
            </a:r>
            <a:r>
              <a:rPr lang="en-US" b="1" dirty="0" smtClean="0">
                <a:latin typeface="Arial" panose="020B0604020202020204" pitchFamily="34" charset="0"/>
                <a:cs typeface="Arial" panose="020B0604020202020204" pitchFamily="34" charset="0"/>
              </a:rPr>
              <a:t>Task Details</a:t>
            </a:r>
            <a:r>
              <a:rPr lang="en-US" dirty="0" smtClean="0">
                <a:latin typeface="Arial" panose="020B0604020202020204" pitchFamily="34" charset="0"/>
                <a:cs typeface="Arial" panose="020B0604020202020204" pitchFamily="34" charset="0"/>
              </a:rPr>
              <a:t> window:</a:t>
            </a: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Click </a:t>
            </a:r>
            <a:r>
              <a:rPr lang="en-US" b="1" dirty="0">
                <a:latin typeface="Arial" panose="020B0604020202020204" pitchFamily="34" charset="0"/>
                <a:cs typeface="Arial" panose="020B0604020202020204" pitchFamily="34" charset="0"/>
              </a:rPr>
              <a:t>Release</a:t>
            </a:r>
            <a:r>
              <a:rPr lang="en-US" dirty="0">
                <a:latin typeface="Arial" panose="020B0604020202020204" pitchFamily="34" charset="0"/>
                <a:cs typeface="Arial" panose="020B0604020202020204" pitchFamily="34" charset="0"/>
              </a:rPr>
              <a:t>.</a:t>
            </a: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p:txBody>
      </p:sp>
      <p:sp>
        <p:nvSpPr>
          <p:cNvPr id="12"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spTree>
    <p:extLst>
      <p:ext uri="{BB962C8B-B14F-4D97-AF65-F5344CB8AC3E}">
        <p14:creationId xmlns:p14="http://schemas.microsoft.com/office/powerpoint/2010/main" val="59836048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55</a:t>
            </a:fld>
            <a:endParaRPr lang="en-US"/>
          </a:p>
        </p:txBody>
      </p:sp>
      <p:sp>
        <p:nvSpPr>
          <p:cNvPr id="5" name="TextBox 4"/>
          <p:cNvSpPr txBox="1"/>
          <p:nvPr/>
        </p:nvSpPr>
        <p:spPr>
          <a:xfrm>
            <a:off x="1524000" y="609600"/>
            <a:ext cx="7467600"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2:  </a:t>
            </a:r>
            <a:r>
              <a:rPr lang="en-US" sz="2000" dirty="0" smtClean="0">
                <a:solidFill>
                  <a:srgbClr val="00194D">
                    <a:lumMod val="90000"/>
                    <a:lumOff val="10000"/>
                  </a:srgbClr>
                </a:solidFill>
                <a:latin typeface="Arial" panose="020B0604020202020204" pitchFamily="34" charset="0"/>
                <a:cs typeface="Arial" panose="020B0604020202020204" pitchFamily="34" charset="0"/>
              </a:rPr>
              <a:t>Tasks &gt; Reassign Task</a:t>
            </a:r>
            <a:endParaRPr lang="en-US" sz="2000" dirty="0">
              <a:solidFill>
                <a:srgbClr val="00194D">
                  <a:lumMod val="90000"/>
                  <a:lumOff val="10000"/>
                </a:srgbClr>
              </a:solidFill>
              <a:latin typeface="Arial" panose="020B0604020202020204" pitchFamily="34" charset="0"/>
              <a:cs typeface="Arial" panose="020B0604020202020204" pitchFamily="34" charset="0"/>
            </a:endParaRPr>
          </a:p>
        </p:txBody>
      </p:sp>
      <p:sp>
        <p:nvSpPr>
          <p:cNvPr id="7" name="TextBox 6"/>
          <p:cNvSpPr txBox="1"/>
          <p:nvPr/>
        </p:nvSpPr>
        <p:spPr>
          <a:xfrm>
            <a:off x="381000" y="1752600"/>
            <a:ext cx="7118445" cy="2862322"/>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Reassign</a:t>
            </a:r>
            <a:r>
              <a:rPr lang="en-US" dirty="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is a feature that allows the user to move the task within one of the four sections:</a:t>
            </a:r>
          </a:p>
          <a:p>
            <a:pPr marL="742950" lvl="1"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Queue</a:t>
            </a:r>
            <a:endParaRPr lang="en-US"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Worker</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Location</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Case</a:t>
            </a:r>
          </a:p>
          <a:p>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Possible </a:t>
            </a:r>
            <a:r>
              <a:rPr lang="en-US" dirty="0">
                <a:latin typeface="Arial" panose="020B0604020202020204" pitchFamily="34" charset="0"/>
                <a:cs typeface="Arial" panose="020B0604020202020204" pitchFamily="34" charset="0"/>
              </a:rPr>
              <a:t>scenarios </a:t>
            </a:r>
            <a:r>
              <a:rPr lang="en-US" dirty="0" smtClean="0">
                <a:latin typeface="Arial" panose="020B0604020202020204" pitchFamily="34" charset="0"/>
                <a:cs typeface="Arial" panose="020B0604020202020204" pitchFamily="34" charset="0"/>
              </a:rPr>
              <a:t>when </a:t>
            </a:r>
            <a:r>
              <a:rPr lang="en-US" b="1" dirty="0" smtClean="0">
                <a:latin typeface="Arial" panose="020B0604020202020204" pitchFamily="34" charset="0"/>
                <a:cs typeface="Arial" panose="020B0604020202020204" pitchFamily="34" charset="0"/>
              </a:rPr>
              <a:t>Reassign</a:t>
            </a:r>
            <a:r>
              <a:rPr lang="en-US" dirty="0" smtClean="0">
                <a:latin typeface="Arial" panose="020B0604020202020204" pitchFamily="34" charset="0"/>
                <a:cs typeface="Arial" panose="020B0604020202020204" pitchFamily="34" charset="0"/>
              </a:rPr>
              <a:t> would be used:</a:t>
            </a:r>
            <a:endParaRPr lang="en-US"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Case with conflict of interest. </a:t>
            </a:r>
            <a:endParaRPr lang="en-US" dirty="0" smtClean="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When a task is created </a:t>
            </a:r>
            <a:r>
              <a:rPr lang="en-US" dirty="0">
                <a:latin typeface="Arial" panose="020B0604020202020204" pitchFamily="34" charset="0"/>
                <a:cs typeface="Arial" panose="020B0604020202020204" pitchFamily="34" charset="0"/>
              </a:rPr>
              <a:t>and assigned to a wrong </a:t>
            </a:r>
            <a:r>
              <a:rPr lang="en-US" dirty="0" smtClean="0">
                <a:latin typeface="Arial" panose="020B0604020202020204" pitchFamily="34" charset="0"/>
                <a:cs typeface="Arial" panose="020B0604020202020204" pitchFamily="34" charset="0"/>
              </a:rPr>
              <a:t>queue.</a:t>
            </a:r>
          </a:p>
        </p:txBody>
      </p:sp>
      <p:sp>
        <p:nvSpPr>
          <p:cNvPr id="8"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spTree>
    <p:extLst>
      <p:ext uri="{BB962C8B-B14F-4D97-AF65-F5344CB8AC3E}">
        <p14:creationId xmlns:p14="http://schemas.microsoft.com/office/powerpoint/2010/main" val="413446735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56</a:t>
            </a:fld>
            <a:endParaRPr lang="en-US"/>
          </a:p>
        </p:txBody>
      </p:sp>
      <p:sp>
        <p:nvSpPr>
          <p:cNvPr id="5" name="TextBox 4"/>
          <p:cNvSpPr txBox="1"/>
          <p:nvPr/>
        </p:nvSpPr>
        <p:spPr>
          <a:xfrm>
            <a:off x="1524000" y="609600"/>
            <a:ext cx="7467600"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2:  </a:t>
            </a:r>
            <a:r>
              <a:rPr lang="en-US" sz="2000" dirty="0" smtClean="0">
                <a:solidFill>
                  <a:srgbClr val="00194D">
                    <a:lumMod val="90000"/>
                    <a:lumOff val="10000"/>
                  </a:srgbClr>
                </a:solidFill>
                <a:latin typeface="Arial" panose="020B0604020202020204" pitchFamily="34" charset="0"/>
                <a:cs typeface="Arial" panose="020B0604020202020204" pitchFamily="34" charset="0"/>
              </a:rPr>
              <a:t>Tasks &gt; Reassign Task</a:t>
            </a:r>
            <a:endParaRPr lang="en-US" sz="2000" dirty="0">
              <a:solidFill>
                <a:srgbClr val="00194D">
                  <a:lumMod val="90000"/>
                  <a:lumOff val="10000"/>
                </a:srgbClr>
              </a:solidFill>
              <a:latin typeface="Arial" panose="020B0604020202020204" pitchFamily="34" charset="0"/>
              <a:cs typeface="Arial" panose="020B0604020202020204" pitchFamily="34" charset="0"/>
            </a:endParaRPr>
          </a:p>
        </p:txBody>
      </p:sp>
      <p:sp>
        <p:nvSpPr>
          <p:cNvPr id="8" name="Content Placeholder 2"/>
          <p:cNvSpPr txBox="1">
            <a:spLocks/>
          </p:cNvSpPr>
          <p:nvPr/>
        </p:nvSpPr>
        <p:spPr>
          <a:xfrm>
            <a:off x="-762000" y="228600"/>
            <a:ext cx="7162800" cy="3657600"/>
          </a:xfrm>
          <a:prstGeom prst="rect">
            <a:avLst/>
          </a:prstGeom>
        </p:spPr>
        <p:txBody>
          <a:bodyPr anchor="ct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1800" dirty="0"/>
          </a:p>
        </p:txBody>
      </p:sp>
      <p:grpSp>
        <p:nvGrpSpPr>
          <p:cNvPr id="6" name="Group 5"/>
          <p:cNvGrpSpPr/>
          <p:nvPr/>
        </p:nvGrpSpPr>
        <p:grpSpPr>
          <a:xfrm>
            <a:off x="499281" y="3219734"/>
            <a:ext cx="7989750" cy="2466975"/>
            <a:chOff x="685800" y="3200400"/>
            <a:chExt cx="7989750" cy="2466975"/>
          </a:xfrm>
        </p:grpSpPr>
        <p:pic>
          <p:nvPicPr>
            <p:cNvPr id="9220" name="Picture 4" descr="C:\Users\EWIEDW~1\AppData\Local\Temp\SNAGHTML5d615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3200400"/>
              <a:ext cx="7989750" cy="246697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286000" y="5334000"/>
              <a:ext cx="838200" cy="33337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TextBox 13"/>
          <p:cNvSpPr txBox="1"/>
          <p:nvPr/>
        </p:nvSpPr>
        <p:spPr>
          <a:xfrm>
            <a:off x="685799" y="1457233"/>
            <a:ext cx="4917743" cy="1200329"/>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From the </a:t>
            </a:r>
            <a:r>
              <a:rPr lang="en-US" b="1" dirty="0" smtClean="0">
                <a:latin typeface="Arial" panose="020B0604020202020204" pitchFamily="34" charset="0"/>
                <a:cs typeface="Arial" panose="020B0604020202020204" pitchFamily="34" charset="0"/>
              </a:rPr>
              <a:t>Task Inventory</a:t>
            </a:r>
            <a:r>
              <a:rPr lang="en-US" dirty="0" smtClean="0">
                <a:latin typeface="Arial" panose="020B0604020202020204" pitchFamily="34" charset="0"/>
                <a:cs typeface="Arial" panose="020B0604020202020204" pitchFamily="34" charset="0"/>
              </a:rPr>
              <a:t> window:</a:t>
            </a: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Click the check box to the left of the task.</a:t>
            </a: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Click </a:t>
            </a:r>
            <a:r>
              <a:rPr lang="en-US" b="1" dirty="0" smtClean="0">
                <a:latin typeface="Arial" panose="020B0604020202020204" pitchFamily="34" charset="0"/>
                <a:cs typeface="Arial" panose="020B0604020202020204" pitchFamily="34" charset="0"/>
              </a:rPr>
              <a:t>Reassign</a:t>
            </a:r>
            <a:r>
              <a:rPr lang="en-US" dirty="0" smtClean="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p:txBody>
      </p:sp>
      <p:sp>
        <p:nvSpPr>
          <p:cNvPr id="16"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spTree>
    <p:extLst>
      <p:ext uri="{BB962C8B-B14F-4D97-AF65-F5344CB8AC3E}">
        <p14:creationId xmlns:p14="http://schemas.microsoft.com/office/powerpoint/2010/main" val="63213046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57</a:t>
            </a:fld>
            <a:endParaRPr lang="en-US"/>
          </a:p>
        </p:txBody>
      </p:sp>
      <p:sp>
        <p:nvSpPr>
          <p:cNvPr id="5" name="TextBox 4"/>
          <p:cNvSpPr txBox="1"/>
          <p:nvPr/>
        </p:nvSpPr>
        <p:spPr>
          <a:xfrm>
            <a:off x="1524000" y="609600"/>
            <a:ext cx="7467600"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2:  </a:t>
            </a:r>
            <a:r>
              <a:rPr lang="en-US" sz="2000" dirty="0" smtClean="0">
                <a:solidFill>
                  <a:srgbClr val="00194D">
                    <a:lumMod val="90000"/>
                    <a:lumOff val="10000"/>
                  </a:srgbClr>
                </a:solidFill>
                <a:latin typeface="Arial" panose="020B0604020202020204" pitchFamily="34" charset="0"/>
                <a:cs typeface="Arial" panose="020B0604020202020204" pitchFamily="34" charset="0"/>
              </a:rPr>
              <a:t>Tasks &gt; Reassign Task</a:t>
            </a:r>
            <a:endParaRPr lang="en-US" sz="2000" dirty="0">
              <a:solidFill>
                <a:srgbClr val="00194D">
                  <a:lumMod val="90000"/>
                  <a:lumOff val="10000"/>
                </a:srgbClr>
              </a:solidFill>
              <a:latin typeface="Arial" panose="020B0604020202020204" pitchFamily="34" charset="0"/>
              <a:cs typeface="Arial" panose="020B0604020202020204" pitchFamily="34" charset="0"/>
            </a:endParaRPr>
          </a:p>
        </p:txBody>
      </p:sp>
      <p:sp>
        <p:nvSpPr>
          <p:cNvPr id="14" name="TextBox 13"/>
          <p:cNvSpPr txBox="1"/>
          <p:nvPr/>
        </p:nvSpPr>
        <p:spPr>
          <a:xfrm>
            <a:off x="649406" y="1143000"/>
            <a:ext cx="6741994" cy="1477328"/>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From the </a:t>
            </a:r>
            <a:r>
              <a:rPr lang="en-US" b="1" dirty="0" smtClean="0">
                <a:latin typeface="Arial" panose="020B0604020202020204" pitchFamily="34" charset="0"/>
                <a:cs typeface="Arial" panose="020B0604020202020204" pitchFamily="34" charset="0"/>
              </a:rPr>
              <a:t>Task Inventory</a:t>
            </a:r>
            <a:r>
              <a:rPr lang="en-US" dirty="0" smtClean="0">
                <a:latin typeface="Arial" panose="020B0604020202020204" pitchFamily="34" charset="0"/>
                <a:cs typeface="Arial" panose="020B0604020202020204" pitchFamily="34" charset="0"/>
              </a:rPr>
              <a:t> window:</a:t>
            </a: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Highlight the task you wish to reassign.</a:t>
            </a: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Update the appropriate section(s).</a:t>
            </a: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Click </a:t>
            </a:r>
            <a:r>
              <a:rPr lang="en-US" b="1" dirty="0" smtClean="0">
                <a:latin typeface="Arial" panose="020B0604020202020204" pitchFamily="34" charset="0"/>
                <a:cs typeface="Arial" panose="020B0604020202020204" pitchFamily="34" charset="0"/>
              </a:rPr>
              <a:t>Save and Continue</a:t>
            </a:r>
            <a:r>
              <a:rPr lang="en-US" dirty="0" smtClean="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p:txBody>
      </p:sp>
      <p:sp>
        <p:nvSpPr>
          <p:cNvPr id="16"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2436198"/>
            <a:ext cx="6858000" cy="40408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9248718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58</a:t>
            </a:fld>
            <a:endParaRPr lang="en-US"/>
          </a:p>
        </p:txBody>
      </p:sp>
      <p:sp>
        <p:nvSpPr>
          <p:cNvPr id="5" name="TextBox 4"/>
          <p:cNvSpPr txBox="1"/>
          <p:nvPr/>
        </p:nvSpPr>
        <p:spPr>
          <a:xfrm>
            <a:off x="1524000" y="609600"/>
            <a:ext cx="7467600"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2:  </a:t>
            </a:r>
            <a:r>
              <a:rPr lang="en-US" sz="2000" dirty="0" smtClean="0">
                <a:solidFill>
                  <a:srgbClr val="00194D">
                    <a:lumMod val="90000"/>
                    <a:lumOff val="10000"/>
                  </a:srgbClr>
                </a:solidFill>
                <a:latin typeface="Arial" panose="020B0604020202020204" pitchFamily="34" charset="0"/>
                <a:cs typeface="Arial" panose="020B0604020202020204" pitchFamily="34" charset="0"/>
              </a:rPr>
              <a:t>Tasks &gt; Complete Task</a:t>
            </a:r>
            <a:endParaRPr lang="en-US" sz="2000" dirty="0">
              <a:solidFill>
                <a:srgbClr val="00194D">
                  <a:lumMod val="90000"/>
                  <a:lumOff val="10000"/>
                </a:srgbClr>
              </a:solidFill>
              <a:latin typeface="Arial" panose="020B0604020202020204" pitchFamily="34" charset="0"/>
              <a:cs typeface="Arial" panose="020B0604020202020204" pitchFamily="34" charset="0"/>
            </a:endParaRPr>
          </a:p>
        </p:txBody>
      </p:sp>
      <p:sp>
        <p:nvSpPr>
          <p:cNvPr id="6" name="TextBox 5"/>
          <p:cNvSpPr txBox="1"/>
          <p:nvPr/>
        </p:nvSpPr>
        <p:spPr>
          <a:xfrm>
            <a:off x="685800" y="1905000"/>
            <a:ext cx="4953000" cy="2862322"/>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After claiming and working a task, you must consider whether or not the task is finished. </a:t>
            </a:r>
          </a:p>
          <a:p>
            <a:endParaRPr lang="en-US" dirty="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Anytime action is taken related to a task, the status reason should be updated to reflect the appropriate task status.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In order to </a:t>
            </a:r>
            <a:r>
              <a:rPr lang="en-US" b="1" dirty="0">
                <a:latin typeface="Arial" panose="020B0604020202020204" pitchFamily="34" charset="0"/>
                <a:cs typeface="Arial" panose="020B0604020202020204" pitchFamily="34" charset="0"/>
              </a:rPr>
              <a:t>Complete</a:t>
            </a:r>
            <a:r>
              <a:rPr lang="en-US" dirty="0">
                <a:latin typeface="Arial" panose="020B0604020202020204" pitchFamily="34" charset="0"/>
                <a:cs typeface="Arial" panose="020B0604020202020204" pitchFamily="34" charset="0"/>
              </a:rPr>
              <a:t> a task, a status must be selected from the </a:t>
            </a:r>
            <a:r>
              <a:rPr lang="en-US" b="1" dirty="0">
                <a:latin typeface="Arial" panose="020B0604020202020204" pitchFamily="34" charset="0"/>
                <a:cs typeface="Arial" panose="020B0604020202020204" pitchFamily="34" charset="0"/>
              </a:rPr>
              <a:t>Status Reason </a:t>
            </a:r>
            <a:r>
              <a:rPr lang="en-US" dirty="0">
                <a:latin typeface="Arial" panose="020B0604020202020204" pitchFamily="34" charset="0"/>
                <a:cs typeface="Arial" panose="020B0604020202020204" pitchFamily="34" charset="0"/>
              </a:rPr>
              <a:t>drop-down. </a:t>
            </a:r>
          </a:p>
          <a:p>
            <a:endParaRPr lang="en-US" b="1" dirty="0">
              <a:latin typeface="Arial" panose="020B0604020202020204" pitchFamily="34" charset="0"/>
              <a:cs typeface="Arial" panose="020B0604020202020204" pitchFamily="34" charset="0"/>
            </a:endParaRPr>
          </a:p>
        </p:txBody>
      </p:sp>
      <p:sp>
        <p:nvSpPr>
          <p:cNvPr id="7"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95833" y="2209800"/>
            <a:ext cx="2770754" cy="342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0921984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59</a:t>
            </a:fld>
            <a:endParaRPr lang="en-US"/>
          </a:p>
        </p:txBody>
      </p:sp>
      <p:sp>
        <p:nvSpPr>
          <p:cNvPr id="4" name="TextBox 3"/>
          <p:cNvSpPr txBox="1"/>
          <p:nvPr/>
        </p:nvSpPr>
        <p:spPr>
          <a:xfrm>
            <a:off x="1524000" y="609600"/>
            <a:ext cx="7467600"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2:  </a:t>
            </a:r>
            <a:r>
              <a:rPr lang="en-US" sz="2000" dirty="0" smtClean="0">
                <a:solidFill>
                  <a:srgbClr val="00194D">
                    <a:lumMod val="90000"/>
                    <a:lumOff val="10000"/>
                  </a:srgbClr>
                </a:solidFill>
                <a:latin typeface="Arial" panose="020B0604020202020204" pitchFamily="34" charset="0"/>
                <a:cs typeface="Arial" panose="020B0604020202020204" pitchFamily="34" charset="0"/>
              </a:rPr>
              <a:t>Tasks &gt; Complete Task</a:t>
            </a:r>
            <a:endParaRPr lang="en-US" sz="2000" dirty="0">
              <a:solidFill>
                <a:srgbClr val="00194D">
                  <a:lumMod val="90000"/>
                  <a:lumOff val="10000"/>
                </a:srgbClr>
              </a:solidFill>
              <a:latin typeface="Arial" panose="020B0604020202020204" pitchFamily="34" charset="0"/>
              <a:cs typeface="Arial" panose="020B0604020202020204" pitchFamily="34" charset="0"/>
            </a:endParaRPr>
          </a:p>
        </p:txBody>
      </p:sp>
      <p:sp>
        <p:nvSpPr>
          <p:cNvPr id="9" name="Content Placeholder 2"/>
          <p:cNvSpPr txBox="1">
            <a:spLocks/>
          </p:cNvSpPr>
          <p:nvPr/>
        </p:nvSpPr>
        <p:spPr>
          <a:xfrm>
            <a:off x="457200" y="1219200"/>
            <a:ext cx="7010400" cy="1066800"/>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From the </a:t>
            </a:r>
            <a:r>
              <a:rPr lang="en-US" sz="1800" b="1" dirty="0" smtClean="0"/>
              <a:t>Task Details</a:t>
            </a:r>
            <a:r>
              <a:rPr lang="en-US" sz="1800" dirty="0" smtClean="0"/>
              <a:t> window:</a:t>
            </a:r>
          </a:p>
          <a:p>
            <a:r>
              <a:rPr lang="en-US" sz="1800" dirty="0" smtClean="0"/>
              <a:t>Update </a:t>
            </a:r>
            <a:r>
              <a:rPr lang="en-US" sz="1800" b="1" dirty="0" smtClean="0"/>
              <a:t>Status Reason</a:t>
            </a:r>
          </a:p>
          <a:p>
            <a:r>
              <a:rPr lang="en-US" sz="1800" dirty="0" smtClean="0"/>
              <a:t>Click </a:t>
            </a:r>
            <a:r>
              <a:rPr lang="en-US" sz="1800" b="1" dirty="0" smtClean="0"/>
              <a:t>Complete</a:t>
            </a:r>
            <a:endParaRPr lang="en-US" sz="1800" dirty="0" smtClean="0"/>
          </a:p>
        </p:txBody>
      </p:sp>
      <p:sp>
        <p:nvSpPr>
          <p:cNvPr id="8"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grpSp>
        <p:nvGrpSpPr>
          <p:cNvPr id="7" name="Group 6"/>
          <p:cNvGrpSpPr/>
          <p:nvPr/>
        </p:nvGrpSpPr>
        <p:grpSpPr>
          <a:xfrm>
            <a:off x="805009" y="2533650"/>
            <a:ext cx="7500791" cy="3943350"/>
            <a:chOff x="1062109" y="2438400"/>
            <a:chExt cx="7500791" cy="3943350"/>
          </a:xfrm>
        </p:grpSpPr>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2109" y="2438400"/>
              <a:ext cx="7500791" cy="3943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3962400" y="2971800"/>
              <a:ext cx="850104" cy="3048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08514150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60</a:t>
            </a:fld>
            <a:endParaRPr lang="en-US"/>
          </a:p>
        </p:txBody>
      </p:sp>
      <p:sp>
        <p:nvSpPr>
          <p:cNvPr id="5" name="TextBox 4"/>
          <p:cNvSpPr txBox="1"/>
          <p:nvPr/>
        </p:nvSpPr>
        <p:spPr>
          <a:xfrm>
            <a:off x="1524000" y="609600"/>
            <a:ext cx="7467600"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2:  </a:t>
            </a:r>
            <a:r>
              <a:rPr lang="en-US" sz="2000" dirty="0" smtClean="0">
                <a:solidFill>
                  <a:srgbClr val="00194D">
                    <a:lumMod val="90000"/>
                    <a:lumOff val="10000"/>
                  </a:srgbClr>
                </a:solidFill>
                <a:latin typeface="Arial" panose="020B0604020202020204" pitchFamily="34" charset="0"/>
                <a:cs typeface="Arial" panose="020B0604020202020204" pitchFamily="34" charset="0"/>
              </a:rPr>
              <a:t>Tasks &gt; Void Task</a:t>
            </a:r>
            <a:endParaRPr lang="en-US" sz="2000" dirty="0">
              <a:solidFill>
                <a:srgbClr val="00194D">
                  <a:lumMod val="90000"/>
                  <a:lumOff val="10000"/>
                </a:srgbClr>
              </a:solidFill>
              <a:latin typeface="Arial" panose="020B0604020202020204" pitchFamily="34" charset="0"/>
              <a:cs typeface="Arial" panose="020B0604020202020204" pitchFamily="34" charset="0"/>
            </a:endParaRPr>
          </a:p>
        </p:txBody>
      </p:sp>
      <p:sp>
        <p:nvSpPr>
          <p:cNvPr id="7" name="Content Placeholder 2"/>
          <p:cNvSpPr txBox="1">
            <a:spLocks/>
          </p:cNvSpPr>
          <p:nvPr/>
        </p:nvSpPr>
        <p:spPr>
          <a:xfrm>
            <a:off x="152400" y="1219200"/>
            <a:ext cx="8839200" cy="297180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b="1" dirty="0" smtClean="0"/>
              <a:t>Void</a:t>
            </a:r>
            <a:r>
              <a:rPr lang="en-US" sz="1800" dirty="0" smtClean="0"/>
              <a:t> is a feature that will allow the user to remove a task from the system permanently.</a:t>
            </a:r>
          </a:p>
          <a:p>
            <a:pPr marL="0" indent="0">
              <a:buNone/>
            </a:pPr>
            <a:r>
              <a:rPr lang="en-US" sz="1800" dirty="0" smtClean="0"/>
              <a:t>One example of when this function could be utilized is if duplicate tasks are created in error.</a:t>
            </a:r>
          </a:p>
          <a:p>
            <a:pPr marL="0" indent="0">
              <a:buNone/>
            </a:pPr>
            <a:r>
              <a:rPr lang="en-US" sz="1800" dirty="0" smtClean="0"/>
              <a:t>DO </a:t>
            </a:r>
            <a:r>
              <a:rPr lang="en-US" sz="1800" dirty="0"/>
              <a:t>NOT void tasks unless </a:t>
            </a:r>
            <a:r>
              <a:rPr lang="en-US" sz="1800" dirty="0" smtClean="0"/>
              <a:t>you </a:t>
            </a:r>
            <a:r>
              <a:rPr lang="en-US" sz="1800" dirty="0"/>
              <a:t>are </a:t>
            </a:r>
            <a:r>
              <a:rPr lang="en-US" sz="1800" dirty="0" smtClean="0"/>
              <a:t>certain </a:t>
            </a:r>
            <a:r>
              <a:rPr lang="en-US" sz="1800" dirty="0"/>
              <a:t>it should be voided.</a:t>
            </a:r>
          </a:p>
          <a:p>
            <a:pPr marL="0" indent="0">
              <a:buNone/>
            </a:pPr>
            <a:endParaRPr lang="en-US" sz="1800" dirty="0"/>
          </a:p>
          <a:p>
            <a:pPr marL="0" indent="0">
              <a:buNone/>
            </a:pPr>
            <a:r>
              <a:rPr lang="en-US" sz="1800" dirty="0" smtClean="0"/>
              <a:t>From </a:t>
            </a:r>
            <a:r>
              <a:rPr lang="en-US" sz="1800" dirty="0"/>
              <a:t>the </a:t>
            </a:r>
            <a:r>
              <a:rPr lang="en-US" sz="1800" b="1" dirty="0"/>
              <a:t>Task </a:t>
            </a:r>
            <a:r>
              <a:rPr lang="en-US" sz="1800" b="1" dirty="0" smtClean="0"/>
              <a:t>Inventory </a:t>
            </a:r>
            <a:r>
              <a:rPr lang="en-US" sz="1800" dirty="0" smtClean="0"/>
              <a:t>or </a:t>
            </a:r>
            <a:r>
              <a:rPr lang="en-US" sz="1800" b="1" dirty="0" smtClean="0"/>
              <a:t>Task Management</a:t>
            </a:r>
            <a:r>
              <a:rPr lang="en-US" sz="1800" dirty="0" smtClean="0"/>
              <a:t> </a:t>
            </a:r>
            <a:r>
              <a:rPr lang="en-US" sz="1800" dirty="0"/>
              <a:t>window:</a:t>
            </a:r>
          </a:p>
          <a:p>
            <a:pPr marL="285750" indent="-285750"/>
            <a:r>
              <a:rPr lang="en-US" sz="1800" dirty="0"/>
              <a:t>Click the check box to the left of the task.</a:t>
            </a:r>
          </a:p>
          <a:p>
            <a:pPr marL="285750" indent="-285750"/>
            <a:r>
              <a:rPr lang="en-US" sz="1800" dirty="0" smtClean="0"/>
              <a:t>Click </a:t>
            </a:r>
            <a:r>
              <a:rPr lang="en-US" sz="1800" b="1" dirty="0" smtClean="0"/>
              <a:t>Void</a:t>
            </a:r>
            <a:r>
              <a:rPr lang="en-US" sz="1800" dirty="0" smtClean="0"/>
              <a:t>.</a:t>
            </a:r>
          </a:p>
          <a:p>
            <a:pPr marL="0" indent="0">
              <a:buFont typeface="Arial" pitchFamily="34" charset="0"/>
              <a:buNone/>
            </a:pPr>
            <a:endParaRPr lang="en-US" sz="1800" dirty="0"/>
          </a:p>
        </p:txBody>
      </p:sp>
      <p:sp>
        <p:nvSpPr>
          <p:cNvPr id="8"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grpSp>
        <p:nvGrpSpPr>
          <p:cNvPr id="11" name="Group 10"/>
          <p:cNvGrpSpPr/>
          <p:nvPr/>
        </p:nvGrpSpPr>
        <p:grpSpPr>
          <a:xfrm>
            <a:off x="747712" y="4238625"/>
            <a:ext cx="7496175" cy="2314575"/>
            <a:chOff x="747712" y="4010025"/>
            <a:chExt cx="7496175" cy="2314575"/>
          </a:xfrm>
        </p:grpSpPr>
        <p:pic>
          <p:nvPicPr>
            <p:cNvPr id="9" name="Picture 2" descr="C:\Users\EWIEDW~1\AppData\Local\Temp\SNAGHTMLdb349b.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7712" y="4010025"/>
              <a:ext cx="7496175" cy="231457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3048000" y="5943600"/>
              <a:ext cx="533400" cy="3048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28444185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Tasks &gt; Summary</a:t>
            </a:r>
            <a:endParaRPr lang="en-US" sz="1600" dirty="0"/>
          </a:p>
        </p:txBody>
      </p:sp>
      <p:sp>
        <p:nvSpPr>
          <p:cNvPr id="3" name="Content Placeholder 2"/>
          <p:cNvSpPr>
            <a:spLocks noGrp="1"/>
          </p:cNvSpPr>
          <p:nvPr>
            <p:ph idx="1"/>
          </p:nvPr>
        </p:nvSpPr>
        <p:spPr>
          <a:xfrm>
            <a:off x="152400" y="1295400"/>
            <a:ext cx="6477000" cy="5181600"/>
          </a:xfrm>
        </p:spPr>
        <p:txBody>
          <a:bodyPr>
            <a:noAutofit/>
          </a:bodyPr>
          <a:lstStyle/>
          <a:p>
            <a:pPr marL="0" indent="0">
              <a:buNone/>
            </a:pPr>
            <a:r>
              <a:rPr lang="en-US" sz="1800" dirty="0" smtClean="0"/>
              <a:t>This completes our lesson.</a:t>
            </a:r>
          </a:p>
          <a:p>
            <a:pPr marL="0" indent="0">
              <a:buNone/>
            </a:pPr>
            <a:endParaRPr lang="en-US" sz="1800" dirty="0"/>
          </a:p>
          <a:p>
            <a:pPr marL="0" indent="0">
              <a:buNone/>
            </a:pPr>
            <a:r>
              <a:rPr lang="en-US" sz="1800" dirty="0" smtClean="0"/>
              <a:t>In this lesson, we discussed Tasks and how they will help users manage their work and communicate with each other.</a:t>
            </a:r>
          </a:p>
          <a:p>
            <a:pPr marL="0" indent="0">
              <a:buNone/>
            </a:pPr>
            <a:endParaRPr lang="en-US" sz="1800" dirty="0"/>
          </a:p>
          <a:p>
            <a:pPr marL="0" indent="0">
              <a:buNone/>
            </a:pPr>
            <a:r>
              <a:rPr lang="en-US" sz="1800" dirty="0" smtClean="0"/>
              <a:t> We discussed:</a:t>
            </a:r>
          </a:p>
          <a:p>
            <a:pPr lvl="1">
              <a:buFont typeface="Arial" panose="020B0604020202020204" pitchFamily="34" charset="0"/>
              <a:buChar char="•"/>
            </a:pPr>
            <a:r>
              <a:rPr lang="en-US" sz="1800" dirty="0"/>
              <a:t>Locate Tasks</a:t>
            </a:r>
          </a:p>
          <a:p>
            <a:pPr lvl="1">
              <a:buFont typeface="Arial" panose="020B0604020202020204" pitchFamily="34" charset="0"/>
              <a:buChar char="•"/>
            </a:pPr>
            <a:r>
              <a:rPr lang="en-US" sz="1800" dirty="0"/>
              <a:t>Add a </a:t>
            </a:r>
            <a:r>
              <a:rPr lang="en-US" sz="1800" dirty="0" smtClean="0"/>
              <a:t>Task</a:t>
            </a:r>
          </a:p>
          <a:p>
            <a:pPr lvl="1">
              <a:buFont typeface="Arial" panose="020B0604020202020204" pitchFamily="34" charset="0"/>
              <a:buChar char="•"/>
            </a:pPr>
            <a:r>
              <a:rPr lang="en-US" sz="1800" dirty="0" smtClean="0"/>
              <a:t>Create </a:t>
            </a:r>
            <a:r>
              <a:rPr lang="en-US" sz="1800" dirty="0"/>
              <a:t>Future Tasks</a:t>
            </a:r>
          </a:p>
          <a:p>
            <a:pPr lvl="1">
              <a:buFont typeface="Arial" panose="020B0604020202020204" pitchFamily="34" charset="0"/>
              <a:buChar char="•"/>
            </a:pPr>
            <a:r>
              <a:rPr lang="en-US" sz="1800" dirty="0"/>
              <a:t>Claim a Task</a:t>
            </a:r>
          </a:p>
          <a:p>
            <a:pPr lvl="1">
              <a:buFont typeface="Arial" panose="020B0604020202020204" pitchFamily="34" charset="0"/>
              <a:buChar char="•"/>
            </a:pPr>
            <a:r>
              <a:rPr lang="en-US" sz="1800" dirty="0"/>
              <a:t>Release a Task</a:t>
            </a:r>
          </a:p>
          <a:p>
            <a:pPr lvl="1">
              <a:buFont typeface="Arial" panose="020B0604020202020204" pitchFamily="34" charset="0"/>
              <a:buChar char="•"/>
            </a:pPr>
            <a:r>
              <a:rPr lang="en-US" sz="1800" dirty="0"/>
              <a:t>Reassign a Task</a:t>
            </a:r>
          </a:p>
          <a:p>
            <a:pPr lvl="1">
              <a:buFont typeface="Arial" panose="020B0604020202020204" pitchFamily="34" charset="0"/>
              <a:buChar char="•"/>
            </a:pPr>
            <a:r>
              <a:rPr lang="en-US" sz="1800" dirty="0"/>
              <a:t>Complete a Task</a:t>
            </a:r>
          </a:p>
          <a:p>
            <a:pPr lvl="1">
              <a:buFont typeface="Arial" panose="020B0604020202020204" pitchFamily="34" charset="0"/>
              <a:buChar char="•"/>
            </a:pPr>
            <a:r>
              <a:rPr lang="en-US" sz="1800" dirty="0"/>
              <a:t>Void a Task</a:t>
            </a:r>
          </a:p>
          <a:p>
            <a:pPr marL="457200" lvl="1" indent="0">
              <a:buNone/>
            </a:pPr>
            <a:endParaRPr lang="en-US" sz="1800" dirty="0"/>
          </a:p>
        </p:txBody>
      </p:sp>
      <p:sp>
        <p:nvSpPr>
          <p:cNvPr id="4" name="Slide Number Placeholder 3"/>
          <p:cNvSpPr>
            <a:spLocks noGrp="1"/>
          </p:cNvSpPr>
          <p:nvPr>
            <p:ph type="sldNum" sz="quarter" idx="12"/>
          </p:nvPr>
        </p:nvSpPr>
        <p:spPr/>
        <p:txBody>
          <a:bodyPr/>
          <a:lstStyle/>
          <a:p>
            <a:fld id="{908B7E1D-52E2-4F04-9DFE-B1650792F521}" type="slidenum">
              <a:rPr lang="en-US" smtClean="0"/>
              <a:t>61</a:t>
            </a:fld>
            <a:endParaRPr lang="en-US"/>
          </a:p>
        </p:txBody>
      </p:sp>
      <p:sp>
        <p:nvSpPr>
          <p:cNvPr id="9"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spTree>
    <p:extLst>
      <p:ext uri="{BB962C8B-B14F-4D97-AF65-F5344CB8AC3E}">
        <p14:creationId xmlns:p14="http://schemas.microsoft.com/office/powerpoint/2010/main" val="319804469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47800" y="2133601"/>
            <a:ext cx="5181600" cy="1905000"/>
          </a:xfrm>
        </p:spPr>
        <p:txBody>
          <a:bodyPr>
            <a:normAutofit/>
          </a:bodyPr>
          <a:lstStyle/>
          <a:p>
            <a:r>
              <a:rPr lang="en-US" sz="1800" dirty="0" smtClean="0"/>
              <a:t>Lesson 1: Journal</a:t>
            </a:r>
          </a:p>
          <a:p>
            <a:r>
              <a:rPr lang="en-US" sz="1800" dirty="0" smtClean="0"/>
              <a:t>Lesson 2:  Tasks</a:t>
            </a:r>
          </a:p>
          <a:p>
            <a:r>
              <a:rPr lang="en-US" sz="1800" b="1" dirty="0" smtClean="0"/>
              <a:t>Lesson 3:  Contact Log</a:t>
            </a:r>
          </a:p>
          <a:p>
            <a:r>
              <a:rPr lang="en-US" sz="1800" dirty="0" smtClean="0"/>
              <a:t>Lesson 4:  Logout</a:t>
            </a:r>
          </a:p>
          <a:p>
            <a:r>
              <a:rPr lang="en-US" sz="1800" dirty="0" smtClean="0"/>
              <a:t>Lesson 5:  Help</a:t>
            </a:r>
          </a:p>
        </p:txBody>
      </p:sp>
      <p:sp>
        <p:nvSpPr>
          <p:cNvPr id="4" name="Slide Number Placeholder 3"/>
          <p:cNvSpPr>
            <a:spLocks noGrp="1"/>
          </p:cNvSpPr>
          <p:nvPr>
            <p:ph type="sldNum" sz="quarter" idx="12"/>
          </p:nvPr>
        </p:nvSpPr>
        <p:spPr/>
        <p:txBody>
          <a:bodyPr/>
          <a:lstStyle/>
          <a:p>
            <a:fld id="{908B7E1D-52E2-4F04-9DFE-B1650792F521}" type="slidenum">
              <a:rPr lang="en-US" smtClean="0"/>
              <a:t>62</a:t>
            </a:fld>
            <a:endParaRPr lang="en-US"/>
          </a:p>
        </p:txBody>
      </p:sp>
      <p:sp>
        <p:nvSpPr>
          <p:cNvPr id="5" name="TextBox 4"/>
          <p:cNvSpPr txBox="1"/>
          <p:nvPr/>
        </p:nvSpPr>
        <p:spPr>
          <a:xfrm>
            <a:off x="1600200" y="730624"/>
            <a:ext cx="1905000" cy="400110"/>
          </a:xfrm>
          <a:prstGeom prst="rect">
            <a:avLst/>
          </a:prstGeom>
          <a:noFill/>
        </p:spPr>
        <p:txBody>
          <a:bodyPr wrap="square" rtlCol="0">
            <a:spAutoFit/>
          </a:bodyPr>
          <a:lstStyle/>
          <a:p>
            <a:r>
              <a:rPr lang="en-US" sz="2000" dirty="0">
                <a:solidFill>
                  <a:schemeClr val="accent6">
                    <a:lumMod val="90000"/>
                    <a:lumOff val="10000"/>
                  </a:schemeClr>
                </a:solidFill>
                <a:latin typeface="Arial" panose="020B0604020202020204" pitchFamily="34" charset="0"/>
                <a:cs typeface="Arial" panose="020B0604020202020204" pitchFamily="34" charset="0"/>
              </a:rPr>
              <a:t>Agenda</a:t>
            </a:r>
          </a:p>
        </p:txBody>
      </p:sp>
      <p:sp>
        <p:nvSpPr>
          <p:cNvPr id="9"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spTree>
    <p:extLst>
      <p:ext uri="{BB962C8B-B14F-4D97-AF65-F5344CB8AC3E}">
        <p14:creationId xmlns:p14="http://schemas.microsoft.com/office/powerpoint/2010/main" val="196337822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152400" y="2179637"/>
            <a:ext cx="6477000" cy="3001963"/>
          </a:xfrm>
        </p:spPr>
        <p:txBody>
          <a:bodyPr>
            <a:normAutofit/>
          </a:bodyPr>
          <a:lstStyle/>
          <a:p>
            <a:pPr marL="0" indent="0">
              <a:buNone/>
            </a:pPr>
            <a:r>
              <a:rPr lang="en-US" sz="1900" dirty="0"/>
              <a:t>After completing this lesson you will be able to</a:t>
            </a:r>
            <a:r>
              <a:rPr lang="en-US" sz="1900" dirty="0" smtClean="0"/>
              <a:t>:</a:t>
            </a:r>
          </a:p>
          <a:p>
            <a:pPr marL="0" indent="0">
              <a:buNone/>
            </a:pPr>
            <a:endParaRPr lang="en-US" sz="1900" dirty="0" smtClean="0"/>
          </a:p>
          <a:p>
            <a:pPr marL="0" indent="0">
              <a:buNone/>
            </a:pPr>
            <a:endParaRPr lang="en-US" sz="1900" dirty="0"/>
          </a:p>
          <a:p>
            <a:r>
              <a:rPr lang="en-US" sz="1900" dirty="0"/>
              <a:t>Define the purpose and use of the Contact </a:t>
            </a:r>
            <a:r>
              <a:rPr lang="en-US" sz="1900" dirty="0" smtClean="0"/>
              <a:t>Log</a:t>
            </a:r>
            <a:endParaRPr lang="en-US" sz="1900" dirty="0"/>
          </a:p>
          <a:p>
            <a:r>
              <a:rPr lang="en-US" sz="1900" dirty="0" smtClean="0"/>
              <a:t>Create a Contact Log entry</a:t>
            </a:r>
          </a:p>
          <a:p>
            <a:r>
              <a:rPr lang="en-US" sz="1900" dirty="0"/>
              <a:t>Use General Inquiry - No established case</a:t>
            </a:r>
          </a:p>
          <a:p>
            <a:r>
              <a:rPr lang="en-US" sz="1900" dirty="0" smtClean="0"/>
              <a:t>Search </a:t>
            </a:r>
            <a:r>
              <a:rPr lang="en-US" sz="1900" dirty="0"/>
              <a:t>the Contact </a:t>
            </a:r>
            <a:r>
              <a:rPr lang="en-US" sz="1900" dirty="0" smtClean="0"/>
              <a:t>Log</a:t>
            </a:r>
            <a:endParaRPr lang="en-US" sz="1900" dirty="0"/>
          </a:p>
        </p:txBody>
      </p:sp>
      <p:sp>
        <p:nvSpPr>
          <p:cNvPr id="4" name="Slide Number Placeholder 3"/>
          <p:cNvSpPr>
            <a:spLocks noGrp="1"/>
          </p:cNvSpPr>
          <p:nvPr>
            <p:ph type="sldNum" sz="quarter" idx="12"/>
          </p:nvPr>
        </p:nvSpPr>
        <p:spPr/>
        <p:txBody>
          <a:bodyPr/>
          <a:lstStyle/>
          <a:p>
            <a:fld id="{908B7E1D-52E2-4F04-9DFE-B1650792F521}" type="slidenum">
              <a:rPr lang="en-US" smtClean="0"/>
              <a:t>63</a:t>
            </a:fld>
            <a:endParaRPr lang="en-US"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Contact Log &gt; Introduction</a:t>
            </a:r>
            <a:endParaRPr lang="en-US" dirty="0"/>
          </a:p>
        </p:txBody>
      </p:sp>
      <p:sp>
        <p:nvSpPr>
          <p:cNvPr id="9"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spTree>
    <p:extLst>
      <p:ext uri="{BB962C8B-B14F-4D97-AF65-F5344CB8AC3E}">
        <p14:creationId xmlns:p14="http://schemas.microsoft.com/office/powerpoint/2010/main" val="227232691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64</a:t>
            </a:fld>
            <a:endParaRPr lang="en-US"/>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Contact Log &gt; Introduction</a:t>
            </a:r>
            <a:endParaRPr lang="en-US" sz="1600" dirty="0"/>
          </a:p>
        </p:txBody>
      </p:sp>
      <p:sp>
        <p:nvSpPr>
          <p:cNvPr id="6" name="TextBox 5"/>
          <p:cNvSpPr txBox="1"/>
          <p:nvPr/>
        </p:nvSpPr>
        <p:spPr>
          <a:xfrm>
            <a:off x="914400" y="1488281"/>
            <a:ext cx="7315200" cy="3693319"/>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The </a:t>
            </a:r>
            <a:r>
              <a:rPr lang="en-US" b="1" dirty="0">
                <a:latin typeface="Arial" panose="020B0604020202020204" pitchFamily="34" charset="0"/>
                <a:cs typeface="Arial" panose="020B0604020202020204" pitchFamily="34" charset="0"/>
              </a:rPr>
              <a:t>Contact Log </a:t>
            </a:r>
            <a:r>
              <a:rPr lang="en-US" dirty="0">
                <a:latin typeface="Arial" panose="020B0604020202020204" pitchFamily="34" charset="0"/>
                <a:cs typeface="Arial" panose="020B0604020202020204" pitchFamily="34" charset="0"/>
              </a:rPr>
              <a:t>is the screen that captures </a:t>
            </a:r>
            <a:r>
              <a:rPr lang="en-US" dirty="0" smtClean="0">
                <a:latin typeface="Arial" panose="020B0604020202020204" pitchFamily="34" charset="0"/>
                <a:cs typeface="Arial" panose="020B0604020202020204" pitchFamily="34" charset="0"/>
              </a:rPr>
              <a:t>interactions with consumers and </a:t>
            </a:r>
            <a:r>
              <a:rPr lang="en-US" dirty="0">
                <a:latin typeface="Arial" panose="020B0604020202020204" pitchFamily="34" charset="0"/>
                <a:cs typeface="Arial" panose="020B0604020202020204" pitchFamily="34" charset="0"/>
              </a:rPr>
              <a:t>provides users with the ability to view </a:t>
            </a:r>
            <a:r>
              <a:rPr lang="en-US" dirty="0" smtClean="0">
                <a:latin typeface="Arial" panose="020B0604020202020204" pitchFamily="34" charset="0"/>
                <a:cs typeface="Arial" panose="020B0604020202020204" pitchFamily="34" charset="0"/>
              </a:rPr>
              <a:t>historical interactions associated with a case or individual.  </a:t>
            </a:r>
          </a:p>
          <a:p>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Many </a:t>
            </a:r>
            <a:r>
              <a:rPr lang="en-US" dirty="0">
                <a:latin typeface="Arial" panose="020B0604020202020204" pitchFamily="34" charset="0"/>
                <a:cs typeface="Arial" panose="020B0604020202020204" pitchFamily="34" charset="0"/>
              </a:rPr>
              <a:t>of the Contact Logs will be generated by the receptionist and lobby </a:t>
            </a:r>
            <a:r>
              <a:rPr lang="en-US" dirty="0" smtClean="0">
                <a:latin typeface="Arial" panose="020B0604020202020204" pitchFamily="34" charset="0"/>
                <a:cs typeface="Arial" panose="020B0604020202020204" pitchFamily="34" charset="0"/>
              </a:rPr>
              <a:t>staff.</a:t>
            </a:r>
          </a:p>
          <a:p>
            <a:endParaRPr lang="en-US" dirty="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Contact Log entries may also be generated after contact with other  providers</a:t>
            </a:r>
            <a:r>
              <a:rPr lang="en-US" dirty="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co-workers </a:t>
            </a:r>
            <a:r>
              <a:rPr lang="en-US" dirty="0">
                <a:latin typeface="Arial" panose="020B0604020202020204" pitchFamily="34" charset="0"/>
                <a:cs typeface="Arial" panose="020B0604020202020204" pitchFamily="34" charset="0"/>
              </a:rPr>
              <a:t>and </a:t>
            </a:r>
            <a:r>
              <a:rPr lang="en-US" dirty="0" smtClean="0">
                <a:latin typeface="Arial" panose="020B0604020202020204" pitchFamily="34" charset="0"/>
                <a:cs typeface="Arial" panose="020B0604020202020204" pitchFamily="34" charset="0"/>
              </a:rPr>
              <a:t>agencies</a:t>
            </a:r>
            <a:r>
              <a:rPr lang="en-US" dirty="0">
                <a:latin typeface="Arial" panose="020B0604020202020204" pitchFamily="34" charset="0"/>
                <a:cs typeface="Arial" panose="020B0604020202020204" pitchFamily="34" charset="0"/>
              </a:rPr>
              <a:t>.</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The Contact Log </a:t>
            </a:r>
            <a:r>
              <a:rPr lang="en-US" dirty="0" smtClean="0">
                <a:latin typeface="Arial" panose="020B0604020202020204" pitchFamily="34" charset="0"/>
                <a:cs typeface="Arial" panose="020B0604020202020204" pitchFamily="34" charset="0"/>
              </a:rPr>
              <a:t>can create </a:t>
            </a:r>
            <a:r>
              <a:rPr lang="en-US" dirty="0">
                <a:latin typeface="Arial" panose="020B0604020202020204" pitchFamily="34" charset="0"/>
                <a:cs typeface="Arial" panose="020B0604020202020204" pitchFamily="34" charset="0"/>
              </a:rPr>
              <a:t>tasks based on the reason the contact was made.</a:t>
            </a:r>
          </a:p>
          <a:p>
            <a:endParaRPr lang="en-US" dirty="0">
              <a:latin typeface="Arial" panose="020B0604020202020204" pitchFamily="34" charset="0"/>
              <a:cs typeface="Arial" panose="020B0604020202020204" pitchFamily="34" charset="0"/>
            </a:endParaRPr>
          </a:p>
        </p:txBody>
      </p:sp>
      <p:sp>
        <p:nvSpPr>
          <p:cNvPr id="9"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spTree>
    <p:extLst>
      <p:ext uri="{BB962C8B-B14F-4D97-AF65-F5344CB8AC3E}">
        <p14:creationId xmlns:p14="http://schemas.microsoft.com/office/powerpoint/2010/main" val="208731314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65</a:t>
            </a:fld>
            <a:endParaRPr lang="en-US"/>
          </a:p>
        </p:txBody>
      </p:sp>
      <p:sp>
        <p:nvSpPr>
          <p:cNvPr id="4" name="TextBox 3"/>
          <p:cNvSpPr txBox="1"/>
          <p:nvPr/>
        </p:nvSpPr>
        <p:spPr>
          <a:xfrm>
            <a:off x="1600200" y="609600"/>
            <a:ext cx="7391400"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3:  Contact </a:t>
            </a:r>
            <a:r>
              <a:rPr lang="en-US" sz="2000" dirty="0" smtClean="0">
                <a:solidFill>
                  <a:srgbClr val="00194D">
                    <a:lumMod val="90000"/>
                    <a:lumOff val="10000"/>
                  </a:srgbClr>
                </a:solidFill>
                <a:latin typeface="Arial" panose="020B0604020202020204" pitchFamily="34" charset="0"/>
                <a:cs typeface="Arial" panose="020B0604020202020204" pitchFamily="34" charset="0"/>
              </a:rPr>
              <a:t>Log</a:t>
            </a:r>
            <a:endParaRPr lang="en-US" sz="2000" dirty="0">
              <a:solidFill>
                <a:srgbClr val="00194D">
                  <a:lumMod val="90000"/>
                  <a:lumOff val="10000"/>
                </a:srgbClr>
              </a:solidFill>
              <a:latin typeface="Arial" panose="020B0604020202020204" pitchFamily="34" charset="0"/>
              <a:cs typeface="Arial" panose="020B0604020202020204" pitchFamily="34" charset="0"/>
            </a:endParaRPr>
          </a:p>
        </p:txBody>
      </p:sp>
      <p:sp>
        <p:nvSpPr>
          <p:cNvPr id="11"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grpSp>
        <p:nvGrpSpPr>
          <p:cNvPr id="14" name="Group 13"/>
          <p:cNvGrpSpPr/>
          <p:nvPr/>
        </p:nvGrpSpPr>
        <p:grpSpPr>
          <a:xfrm>
            <a:off x="235307" y="2971800"/>
            <a:ext cx="8686800" cy="1557920"/>
            <a:chOff x="235307" y="3276600"/>
            <a:chExt cx="8686800" cy="1557920"/>
          </a:xfrm>
        </p:grpSpPr>
        <p:pic>
          <p:nvPicPr>
            <p:cNvPr id="12" name="Snagit_PPT419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5307" y="3543016"/>
              <a:ext cx="8686800" cy="1291504"/>
            </a:xfrm>
            <a:prstGeom prst="rect">
              <a:avLst/>
            </a:prstGeom>
          </p:spPr>
        </p:pic>
        <p:cxnSp>
          <p:nvCxnSpPr>
            <p:cNvPr id="13" name="Straight Arrow Connector 12"/>
            <p:cNvCxnSpPr/>
            <p:nvPr/>
          </p:nvCxnSpPr>
          <p:spPr>
            <a:xfrm flipH="1">
              <a:off x="7771831" y="3276600"/>
              <a:ext cx="610169" cy="38611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
        <p:nvSpPr>
          <p:cNvPr id="9" name="TextBox 8"/>
          <p:cNvSpPr txBox="1"/>
          <p:nvPr/>
        </p:nvSpPr>
        <p:spPr>
          <a:xfrm>
            <a:off x="609600" y="1371600"/>
            <a:ext cx="7848600" cy="646331"/>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To access the Contact Log:</a:t>
            </a: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Click </a:t>
            </a:r>
            <a:r>
              <a:rPr lang="en-US" b="1" dirty="0" smtClean="0">
                <a:latin typeface="Arial" panose="020B0604020202020204" pitchFamily="34" charset="0"/>
                <a:cs typeface="Arial" panose="020B0604020202020204" pitchFamily="34" charset="0"/>
              </a:rPr>
              <a:t>Contact Log</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2220028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66</a:t>
            </a:fld>
            <a:endParaRPr lang="en-US"/>
          </a:p>
        </p:txBody>
      </p:sp>
      <p:sp>
        <p:nvSpPr>
          <p:cNvPr id="5" name="TextBox 4"/>
          <p:cNvSpPr txBox="1"/>
          <p:nvPr/>
        </p:nvSpPr>
        <p:spPr>
          <a:xfrm>
            <a:off x="1600200" y="609600"/>
            <a:ext cx="7391400"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3:  Contact </a:t>
            </a:r>
            <a:r>
              <a:rPr lang="en-US" sz="2000" dirty="0" smtClean="0">
                <a:solidFill>
                  <a:srgbClr val="00194D">
                    <a:lumMod val="90000"/>
                    <a:lumOff val="10000"/>
                  </a:srgbClr>
                </a:solidFill>
                <a:latin typeface="Arial" panose="020B0604020202020204" pitchFamily="34" charset="0"/>
                <a:cs typeface="Arial" panose="020B0604020202020204" pitchFamily="34" charset="0"/>
              </a:rPr>
              <a:t>Log &gt; Create Contact Log</a:t>
            </a:r>
            <a:endParaRPr lang="en-US" sz="2000" dirty="0">
              <a:solidFill>
                <a:srgbClr val="00194D">
                  <a:lumMod val="90000"/>
                  <a:lumOff val="10000"/>
                </a:srgbClr>
              </a:solidFill>
              <a:latin typeface="Arial" panose="020B0604020202020204" pitchFamily="34" charset="0"/>
              <a:cs typeface="Arial" panose="020B0604020202020204" pitchFamily="34" charset="0"/>
            </a:endParaRPr>
          </a:p>
        </p:txBody>
      </p:sp>
      <p:sp>
        <p:nvSpPr>
          <p:cNvPr id="9"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295660"/>
            <a:ext cx="6443662" cy="51527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6248400" y="1560394"/>
            <a:ext cx="2743200" cy="1477328"/>
          </a:xfrm>
          <a:prstGeom prst="rect">
            <a:avLst/>
          </a:prstGeom>
          <a:noFill/>
        </p:spPr>
        <p:txBody>
          <a:bodyPr wrap="square" rtlCol="0">
            <a:spAutoFit/>
          </a:bodyPr>
          <a:lstStyle/>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Enter the </a:t>
            </a:r>
            <a:r>
              <a:rPr lang="en-US" b="1" dirty="0" smtClean="0">
                <a:latin typeface="Arial" panose="020B0604020202020204" pitchFamily="34" charset="0"/>
                <a:cs typeface="Arial" panose="020B0604020202020204" pitchFamily="34" charset="0"/>
              </a:rPr>
              <a:t>Case Number</a:t>
            </a: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Select the </a:t>
            </a:r>
            <a:r>
              <a:rPr lang="en-US" b="1" dirty="0" smtClean="0">
                <a:latin typeface="Arial" panose="020B0604020202020204" pitchFamily="34" charset="0"/>
                <a:cs typeface="Arial" panose="020B0604020202020204" pitchFamily="34" charset="0"/>
              </a:rPr>
              <a:t>Person</a:t>
            </a:r>
            <a:r>
              <a:rPr lang="en-US" dirty="0" smtClean="0">
                <a:latin typeface="Arial" panose="020B0604020202020204" pitchFamily="34" charset="0"/>
                <a:cs typeface="Arial" panose="020B0604020202020204" pitchFamily="34" charset="0"/>
              </a:rPr>
              <a:t> from the drop-down menu</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38946950"/>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67</a:t>
            </a:fld>
            <a:endParaRPr lang="en-US"/>
          </a:p>
        </p:txBody>
      </p:sp>
      <p:sp>
        <p:nvSpPr>
          <p:cNvPr id="5" name="TextBox 4"/>
          <p:cNvSpPr txBox="1"/>
          <p:nvPr/>
        </p:nvSpPr>
        <p:spPr>
          <a:xfrm>
            <a:off x="1600200" y="609600"/>
            <a:ext cx="7391400"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3:  Contact </a:t>
            </a:r>
            <a:r>
              <a:rPr lang="en-US" sz="2000" dirty="0" smtClean="0">
                <a:solidFill>
                  <a:srgbClr val="00194D">
                    <a:lumMod val="90000"/>
                    <a:lumOff val="10000"/>
                  </a:srgbClr>
                </a:solidFill>
                <a:latin typeface="Arial" panose="020B0604020202020204" pitchFamily="34" charset="0"/>
                <a:cs typeface="Arial" panose="020B0604020202020204" pitchFamily="34" charset="0"/>
              </a:rPr>
              <a:t>Log &gt; Create Contact Log</a:t>
            </a:r>
            <a:endParaRPr lang="en-US" sz="2000" dirty="0">
              <a:solidFill>
                <a:srgbClr val="00194D">
                  <a:lumMod val="90000"/>
                  <a:lumOff val="10000"/>
                </a:srgbClr>
              </a:solidFill>
              <a:latin typeface="Arial" panose="020B0604020202020204" pitchFamily="34" charset="0"/>
              <a:cs typeface="Arial" panose="020B0604020202020204" pitchFamily="34" charset="0"/>
            </a:endParaRPr>
          </a:p>
        </p:txBody>
      </p:sp>
      <p:sp>
        <p:nvSpPr>
          <p:cNvPr id="9"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sp>
        <p:nvSpPr>
          <p:cNvPr id="25" name="TextBox 24"/>
          <p:cNvSpPr txBox="1"/>
          <p:nvPr/>
        </p:nvSpPr>
        <p:spPr>
          <a:xfrm>
            <a:off x="228600" y="1143000"/>
            <a:ext cx="8763000" cy="923330"/>
          </a:xfrm>
          <a:prstGeom prst="rect">
            <a:avLst/>
          </a:prstGeom>
          <a:noFill/>
        </p:spPr>
        <p:txBody>
          <a:bodyPr wrap="square" rtlCol="0">
            <a:spAutoFit/>
          </a:bodyPr>
          <a:lstStyle/>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Select </a:t>
            </a:r>
            <a:r>
              <a:rPr lang="en-US" b="1" dirty="0" smtClean="0">
                <a:latin typeface="Arial" panose="020B0604020202020204" pitchFamily="34" charset="0"/>
                <a:cs typeface="Arial" panose="020B0604020202020204" pitchFamily="34" charset="0"/>
              </a:rPr>
              <a:t>Contact Type</a:t>
            </a:r>
            <a:r>
              <a:rPr lang="en-US" dirty="0" smtClean="0">
                <a:latin typeface="Arial" panose="020B0604020202020204" pitchFamily="34" charset="0"/>
                <a:cs typeface="Arial" panose="020B0604020202020204" pitchFamily="34" charset="0"/>
              </a:rPr>
              <a:t> from the drop-down menu</a:t>
            </a: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Select </a:t>
            </a:r>
            <a:r>
              <a:rPr lang="en-US" b="1" dirty="0" smtClean="0">
                <a:latin typeface="Arial" panose="020B0604020202020204" pitchFamily="34" charset="0"/>
                <a:cs typeface="Arial" panose="020B0604020202020204" pitchFamily="34" charset="0"/>
              </a:rPr>
              <a:t>Contacted By</a:t>
            </a:r>
            <a:r>
              <a:rPr lang="en-US" dirty="0" smtClean="0">
                <a:latin typeface="Arial" panose="020B0604020202020204" pitchFamily="34" charset="0"/>
                <a:cs typeface="Arial" panose="020B0604020202020204" pitchFamily="34" charset="0"/>
              </a:rPr>
              <a:t> from the drop-down menu</a:t>
            </a:r>
          </a:p>
          <a:p>
            <a:pPr marL="742950" lvl="1"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The contact log fields will vary based on this selection</a:t>
            </a:r>
            <a:endParaRPr lang="en-US" dirty="0">
              <a:latin typeface="Arial" panose="020B0604020202020204" pitchFamily="34" charset="0"/>
              <a:cs typeface="Arial" panose="020B0604020202020204" pitchFamily="34" charset="0"/>
            </a:endParaRPr>
          </a:p>
        </p:txBody>
      </p:sp>
      <p:grpSp>
        <p:nvGrpSpPr>
          <p:cNvPr id="26" name="Group 25"/>
          <p:cNvGrpSpPr/>
          <p:nvPr/>
        </p:nvGrpSpPr>
        <p:grpSpPr>
          <a:xfrm>
            <a:off x="76200" y="2514600"/>
            <a:ext cx="8686800" cy="3838575"/>
            <a:chOff x="76200" y="2514600"/>
            <a:chExt cx="8686800" cy="3838575"/>
          </a:xfrm>
        </p:grpSpPr>
        <p:grpSp>
          <p:nvGrpSpPr>
            <p:cNvPr id="22" name="Group 21"/>
            <p:cNvGrpSpPr/>
            <p:nvPr/>
          </p:nvGrpSpPr>
          <p:grpSpPr>
            <a:xfrm>
              <a:off x="1087437" y="2514600"/>
              <a:ext cx="7675563" cy="3581400"/>
              <a:chOff x="228600" y="2743200"/>
              <a:chExt cx="7675563" cy="3581400"/>
            </a:xfrm>
          </p:grpSpPr>
          <p:pic>
            <p:nvPicPr>
              <p:cNvPr id="194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743200"/>
                <a:ext cx="7675563" cy="2590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4941" t="5911" r="14044"/>
              <a:stretch/>
            </p:blipFill>
            <p:spPr bwMode="auto">
              <a:xfrm>
                <a:off x="5416164" y="4343400"/>
                <a:ext cx="1588271" cy="1981200"/>
              </a:xfrm>
              <a:prstGeom prst="rect">
                <a:avLst/>
              </a:prstGeom>
              <a:noFill/>
              <a:ln w="38100">
                <a:noFill/>
                <a:miter lim="800000"/>
                <a:headEnd/>
                <a:tailEnd/>
              </a:ln>
              <a:extLst>
                <a:ext uri="{909E8E84-426E-40DD-AFC4-6F175D3DCCD1}">
                  <a14:hiddenFill xmlns:a14="http://schemas.microsoft.com/office/drawing/2010/main">
                    <a:solidFill>
                      <a:schemeClr val="accent1"/>
                    </a:solidFill>
                  </a14:hiddenFill>
                </a:ext>
              </a:extLst>
            </p:spPr>
          </p:pic>
          <p:cxnSp>
            <p:nvCxnSpPr>
              <p:cNvPr id="10" name="Curved Connector 9"/>
              <p:cNvCxnSpPr/>
              <p:nvPr/>
            </p:nvCxnSpPr>
            <p:spPr>
              <a:xfrm rot="16200000" flipH="1">
                <a:off x="5124450" y="3600450"/>
                <a:ext cx="914400" cy="571500"/>
              </a:xfrm>
              <a:prstGeom prst="curvedConnector3">
                <a:avLst>
                  <a:gd name="adj1" fmla="val 50000"/>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pic>
          <p:nvPicPr>
            <p:cNvPr id="1945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 y="4419600"/>
              <a:ext cx="2667000" cy="1933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27" name="Curved Connector 26"/>
            <p:cNvCxnSpPr/>
            <p:nvPr/>
          </p:nvCxnSpPr>
          <p:spPr>
            <a:xfrm rot="5400000">
              <a:off x="699554" y="3772693"/>
              <a:ext cx="762001" cy="531813"/>
            </a:xfrm>
            <a:prstGeom prst="curvedConnector3">
              <a:avLst>
                <a:gd name="adj1" fmla="val 23134"/>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92422880"/>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68</a:t>
            </a:fld>
            <a:endParaRPr lang="en-US"/>
          </a:p>
        </p:txBody>
      </p:sp>
      <p:sp>
        <p:nvSpPr>
          <p:cNvPr id="10" name="TextBox 9"/>
          <p:cNvSpPr txBox="1"/>
          <p:nvPr/>
        </p:nvSpPr>
        <p:spPr>
          <a:xfrm>
            <a:off x="1600200" y="609600"/>
            <a:ext cx="5867400"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3:  Contact </a:t>
            </a:r>
            <a:r>
              <a:rPr lang="en-US" sz="2000" dirty="0" smtClean="0">
                <a:solidFill>
                  <a:srgbClr val="00194D">
                    <a:lumMod val="90000"/>
                    <a:lumOff val="10000"/>
                  </a:srgbClr>
                </a:solidFill>
                <a:latin typeface="Arial" panose="020B0604020202020204" pitchFamily="34" charset="0"/>
                <a:cs typeface="Arial" panose="020B0604020202020204" pitchFamily="34" charset="0"/>
              </a:rPr>
              <a:t>Log &gt; Create Contact Log</a:t>
            </a:r>
            <a:endParaRPr lang="en-US" sz="2000" dirty="0">
              <a:solidFill>
                <a:srgbClr val="00194D">
                  <a:lumMod val="90000"/>
                  <a:lumOff val="10000"/>
                </a:srgbClr>
              </a:solidFill>
              <a:latin typeface="Arial" panose="020B0604020202020204" pitchFamily="34" charset="0"/>
              <a:cs typeface="Arial" panose="020B0604020202020204" pitchFamily="34" charset="0"/>
            </a:endParaRPr>
          </a:p>
        </p:txBody>
      </p:sp>
      <p:sp>
        <p:nvSpPr>
          <p:cNvPr id="11"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pic>
        <p:nvPicPr>
          <p:cNvPr id="204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94513" y="2686050"/>
            <a:ext cx="5867400" cy="2266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extBox 12"/>
          <p:cNvSpPr txBox="1"/>
          <p:nvPr/>
        </p:nvSpPr>
        <p:spPr>
          <a:xfrm>
            <a:off x="228600" y="1411069"/>
            <a:ext cx="8763000" cy="646331"/>
          </a:xfrm>
          <a:prstGeom prst="rect">
            <a:avLst/>
          </a:prstGeom>
          <a:noFill/>
        </p:spPr>
        <p:txBody>
          <a:bodyPr wrap="square" rtlCol="0">
            <a:spAutoFit/>
          </a:bodyPr>
          <a:lstStyle/>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Select </a:t>
            </a:r>
            <a:r>
              <a:rPr lang="en-US" b="1" dirty="0" smtClean="0">
                <a:latin typeface="Arial" panose="020B0604020202020204" pitchFamily="34" charset="0"/>
                <a:cs typeface="Arial" panose="020B0604020202020204" pitchFamily="34" charset="0"/>
              </a:rPr>
              <a:t>Agency, Category, Contact Reason</a:t>
            </a:r>
            <a:r>
              <a:rPr lang="en-US" dirty="0" smtClean="0">
                <a:latin typeface="Arial" panose="020B0604020202020204" pitchFamily="34" charset="0"/>
                <a:cs typeface="Arial" panose="020B0604020202020204" pitchFamily="34" charset="0"/>
              </a:rPr>
              <a:t> from the drop-down menus</a:t>
            </a:r>
          </a:p>
          <a:p>
            <a:pPr marL="742950" lvl="1"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The drop-down values will vary based on these selections</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81772958"/>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69</a:t>
            </a:fld>
            <a:endParaRPr lang="en-US"/>
          </a:p>
        </p:txBody>
      </p:sp>
      <p:sp>
        <p:nvSpPr>
          <p:cNvPr id="10" name="TextBox 9"/>
          <p:cNvSpPr txBox="1"/>
          <p:nvPr/>
        </p:nvSpPr>
        <p:spPr>
          <a:xfrm>
            <a:off x="1600200" y="609600"/>
            <a:ext cx="5867400"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3:  Contact </a:t>
            </a:r>
            <a:r>
              <a:rPr lang="en-US" sz="2000" dirty="0" smtClean="0">
                <a:solidFill>
                  <a:srgbClr val="00194D">
                    <a:lumMod val="90000"/>
                    <a:lumOff val="10000"/>
                  </a:srgbClr>
                </a:solidFill>
                <a:latin typeface="Arial" panose="020B0604020202020204" pitchFamily="34" charset="0"/>
                <a:cs typeface="Arial" panose="020B0604020202020204" pitchFamily="34" charset="0"/>
              </a:rPr>
              <a:t>Log &gt; Create Contact Log</a:t>
            </a:r>
            <a:endParaRPr lang="en-US" sz="2000" dirty="0">
              <a:solidFill>
                <a:srgbClr val="00194D">
                  <a:lumMod val="90000"/>
                  <a:lumOff val="10000"/>
                </a:srgbClr>
              </a:solidFill>
              <a:latin typeface="Arial" panose="020B0604020202020204" pitchFamily="34" charset="0"/>
              <a:cs typeface="Arial" panose="020B0604020202020204" pitchFamily="34" charset="0"/>
            </a:endParaRPr>
          </a:p>
        </p:txBody>
      </p:sp>
      <p:sp>
        <p:nvSpPr>
          <p:cNvPr id="11"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sp>
        <p:nvSpPr>
          <p:cNvPr id="13" name="TextBox 12"/>
          <p:cNvSpPr txBox="1"/>
          <p:nvPr/>
        </p:nvSpPr>
        <p:spPr>
          <a:xfrm>
            <a:off x="152400" y="1605677"/>
            <a:ext cx="4648200" cy="2585323"/>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The </a:t>
            </a:r>
            <a:r>
              <a:rPr lang="en-US" b="1" dirty="0" smtClean="0">
                <a:latin typeface="Arial" panose="020B0604020202020204" pitchFamily="34" charset="0"/>
                <a:cs typeface="Arial" panose="020B0604020202020204" pitchFamily="34" charset="0"/>
              </a:rPr>
              <a:t>Category</a:t>
            </a:r>
            <a:r>
              <a:rPr lang="en-US" dirty="0" smtClean="0">
                <a:latin typeface="Arial" panose="020B0604020202020204" pitchFamily="34" charset="0"/>
                <a:cs typeface="Arial" panose="020B0604020202020204" pitchFamily="34" charset="0"/>
              </a:rPr>
              <a:t> drop-down menu will vary based upon the </a:t>
            </a:r>
            <a:r>
              <a:rPr lang="en-US" b="1" dirty="0" smtClean="0">
                <a:latin typeface="Arial" panose="020B0604020202020204" pitchFamily="34" charset="0"/>
                <a:cs typeface="Arial" panose="020B0604020202020204" pitchFamily="34" charset="0"/>
              </a:rPr>
              <a:t>Agency</a:t>
            </a:r>
            <a:r>
              <a:rPr lang="en-US" dirty="0" smtClean="0">
                <a:latin typeface="Arial" panose="020B0604020202020204" pitchFamily="34" charset="0"/>
                <a:cs typeface="Arial" panose="020B0604020202020204" pitchFamily="34" charset="0"/>
              </a:rPr>
              <a:t> selected.</a:t>
            </a: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When selecting KDHE from </a:t>
            </a:r>
            <a:r>
              <a:rPr lang="en-US" b="1" dirty="0" smtClean="0">
                <a:latin typeface="Arial" panose="020B0604020202020204" pitchFamily="34" charset="0"/>
                <a:cs typeface="Arial" panose="020B0604020202020204" pitchFamily="34" charset="0"/>
              </a:rPr>
              <a:t>Agency</a:t>
            </a:r>
            <a:r>
              <a:rPr lang="en-US" dirty="0" smtClean="0">
                <a:latin typeface="Arial" panose="020B0604020202020204" pitchFamily="34" charset="0"/>
                <a:cs typeface="Arial" panose="020B0604020202020204" pitchFamily="34" charset="0"/>
              </a:rPr>
              <a:t>, the drop-down will include </a:t>
            </a:r>
            <a:r>
              <a:rPr lang="en-US" b="1" dirty="0" smtClean="0">
                <a:latin typeface="Arial" panose="020B0604020202020204" pitchFamily="34" charset="0"/>
                <a:cs typeface="Arial" panose="020B0604020202020204" pitchFamily="34" charset="0"/>
              </a:rPr>
              <a:t>Family Medical Coverage Request</a:t>
            </a:r>
          </a:p>
          <a:p>
            <a:pPr marL="285750" indent="-285750">
              <a:buFont typeface="Arial" panose="020B0604020202020204" pitchFamily="34" charset="0"/>
              <a:buChar char="•"/>
            </a:pPr>
            <a:r>
              <a:rPr lang="en-US" b="1" dirty="0" smtClean="0">
                <a:latin typeface="Arial" panose="020B0604020202020204" pitchFamily="34" charset="0"/>
                <a:cs typeface="Arial" panose="020B0604020202020204" pitchFamily="34" charset="0"/>
              </a:rPr>
              <a:t>PPS</a:t>
            </a:r>
            <a:r>
              <a:rPr lang="en-US" dirty="0" smtClean="0">
                <a:latin typeface="Arial" panose="020B0604020202020204" pitchFamily="34" charset="0"/>
                <a:cs typeface="Arial" panose="020B0604020202020204" pitchFamily="34" charset="0"/>
              </a:rPr>
              <a:t> and </a:t>
            </a:r>
            <a:r>
              <a:rPr lang="en-US" b="1" dirty="0" smtClean="0">
                <a:latin typeface="Arial" panose="020B0604020202020204" pitchFamily="34" charset="0"/>
                <a:cs typeface="Arial" panose="020B0604020202020204" pitchFamily="34" charset="0"/>
              </a:rPr>
              <a:t>EES Program Request</a:t>
            </a:r>
            <a:r>
              <a:rPr lang="en-US" dirty="0" smtClean="0">
                <a:latin typeface="Arial" panose="020B0604020202020204" pitchFamily="34" charset="0"/>
                <a:cs typeface="Arial" panose="020B0604020202020204" pitchFamily="34" charset="0"/>
              </a:rPr>
              <a:t> are DCF specific </a:t>
            </a:r>
            <a:r>
              <a:rPr lang="en-US" b="1" dirty="0" smtClean="0">
                <a:latin typeface="Arial" panose="020B0604020202020204" pitchFamily="34" charset="0"/>
                <a:cs typeface="Arial" panose="020B0604020202020204" pitchFamily="34" charset="0"/>
              </a:rPr>
              <a:t>Category</a:t>
            </a:r>
            <a:r>
              <a:rPr lang="en-US" dirty="0" smtClean="0">
                <a:latin typeface="Arial" panose="020B0604020202020204" pitchFamily="34" charset="0"/>
                <a:cs typeface="Arial" panose="020B0604020202020204" pitchFamily="34" charset="0"/>
              </a:rPr>
              <a:t> values</a:t>
            </a:r>
            <a:endParaRPr lang="en-US" b="1"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dirty="0" smtClean="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p:txBody>
      </p:sp>
      <p:pic>
        <p:nvPicPr>
          <p:cNvPr id="2150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8775" y="1447800"/>
            <a:ext cx="3171825" cy="36106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09710132"/>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70</a:t>
            </a:fld>
            <a:endParaRPr lang="en-US"/>
          </a:p>
        </p:txBody>
      </p:sp>
      <p:sp>
        <p:nvSpPr>
          <p:cNvPr id="10" name="TextBox 9"/>
          <p:cNvSpPr txBox="1"/>
          <p:nvPr/>
        </p:nvSpPr>
        <p:spPr>
          <a:xfrm>
            <a:off x="1600200" y="609600"/>
            <a:ext cx="5867400"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3:  Contact </a:t>
            </a:r>
            <a:r>
              <a:rPr lang="en-US" sz="2000" dirty="0" smtClean="0">
                <a:solidFill>
                  <a:srgbClr val="00194D">
                    <a:lumMod val="90000"/>
                    <a:lumOff val="10000"/>
                  </a:srgbClr>
                </a:solidFill>
                <a:latin typeface="Arial" panose="020B0604020202020204" pitchFamily="34" charset="0"/>
                <a:cs typeface="Arial" panose="020B0604020202020204" pitchFamily="34" charset="0"/>
              </a:rPr>
              <a:t>Log &gt; Create Contact Log</a:t>
            </a:r>
            <a:endParaRPr lang="en-US" sz="2000" dirty="0">
              <a:solidFill>
                <a:srgbClr val="00194D">
                  <a:lumMod val="90000"/>
                  <a:lumOff val="10000"/>
                </a:srgbClr>
              </a:solidFill>
              <a:latin typeface="Arial" panose="020B0604020202020204" pitchFamily="34" charset="0"/>
              <a:cs typeface="Arial" panose="020B0604020202020204" pitchFamily="34" charset="0"/>
            </a:endParaRPr>
          </a:p>
        </p:txBody>
      </p:sp>
      <p:sp>
        <p:nvSpPr>
          <p:cNvPr id="11"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grpSp>
        <p:nvGrpSpPr>
          <p:cNvPr id="4" name="Group 3"/>
          <p:cNvGrpSpPr/>
          <p:nvPr/>
        </p:nvGrpSpPr>
        <p:grpSpPr>
          <a:xfrm>
            <a:off x="125413" y="2971800"/>
            <a:ext cx="8866187" cy="3124200"/>
            <a:chOff x="125413" y="1943100"/>
            <a:chExt cx="8866187" cy="3124200"/>
          </a:xfrm>
        </p:grpSpPr>
        <p:pic>
          <p:nvPicPr>
            <p:cNvPr id="2253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413" y="1943100"/>
              <a:ext cx="8866187" cy="3124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1250950" y="4686300"/>
              <a:ext cx="577850" cy="3048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extBox 11"/>
          <p:cNvSpPr txBox="1"/>
          <p:nvPr/>
        </p:nvSpPr>
        <p:spPr>
          <a:xfrm>
            <a:off x="228600" y="1411069"/>
            <a:ext cx="8763000" cy="923330"/>
          </a:xfrm>
          <a:prstGeom prst="rect">
            <a:avLst/>
          </a:prstGeom>
          <a:noFill/>
        </p:spPr>
        <p:txBody>
          <a:bodyPr wrap="square" rtlCol="0">
            <a:spAutoFit/>
          </a:bodyPr>
          <a:lstStyle/>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Enter any applicable information in the </a:t>
            </a:r>
            <a:r>
              <a:rPr lang="en-US" b="1" dirty="0" smtClean="0">
                <a:latin typeface="Arial" panose="020B0604020202020204" pitchFamily="34" charset="0"/>
                <a:cs typeface="Arial" panose="020B0604020202020204" pitchFamily="34" charset="0"/>
              </a:rPr>
              <a:t>Additional notes</a:t>
            </a:r>
            <a:r>
              <a:rPr lang="en-US" dirty="0" smtClean="0">
                <a:latin typeface="Arial" panose="020B0604020202020204" pitchFamily="34" charset="0"/>
                <a:cs typeface="Arial" panose="020B0604020202020204" pitchFamily="34" charset="0"/>
              </a:rPr>
              <a:t> field</a:t>
            </a:r>
          </a:p>
          <a:p>
            <a:pPr marL="285750" indent="-285750">
              <a:buFont typeface="Arial" panose="020B0604020202020204" pitchFamily="34" charset="0"/>
              <a:buChar char="•"/>
            </a:pPr>
            <a:r>
              <a:rPr lang="en-US" b="1" dirty="0" smtClean="0">
                <a:latin typeface="Arial" panose="020B0604020202020204" pitchFamily="34" charset="0"/>
                <a:cs typeface="Arial" panose="020B0604020202020204" pitchFamily="34" charset="0"/>
              </a:rPr>
              <a:t>Check Spelling</a:t>
            </a:r>
            <a:endParaRPr lang="en-US"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Click </a:t>
            </a:r>
            <a:r>
              <a:rPr lang="en-US" b="1" dirty="0" smtClean="0">
                <a:latin typeface="Arial" panose="020B0604020202020204" pitchFamily="34" charset="0"/>
                <a:cs typeface="Arial" panose="020B0604020202020204" pitchFamily="34" charset="0"/>
              </a:rPr>
              <a:t>Save</a:t>
            </a:r>
            <a:endParaRPr lang="en-US"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8826358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Medical Eligibility: Utility Navigation</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t>71</a:t>
            </a:fld>
            <a:endParaRPr lang="en-US"/>
          </a:p>
        </p:txBody>
      </p:sp>
      <p:sp>
        <p:nvSpPr>
          <p:cNvPr id="6" name="TextBox 5"/>
          <p:cNvSpPr txBox="1"/>
          <p:nvPr/>
        </p:nvSpPr>
        <p:spPr>
          <a:xfrm>
            <a:off x="1828800" y="650875"/>
            <a:ext cx="5993081"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a:t>
            </a:r>
            <a:r>
              <a:rPr lang="en-US" sz="2000" dirty="0" smtClean="0">
                <a:solidFill>
                  <a:srgbClr val="00194D">
                    <a:lumMod val="90000"/>
                    <a:lumOff val="10000"/>
                  </a:srgbClr>
                </a:solidFill>
                <a:latin typeface="Arial" panose="020B0604020202020204" pitchFamily="34" charset="0"/>
                <a:cs typeface="Arial" panose="020B0604020202020204" pitchFamily="34" charset="0"/>
              </a:rPr>
              <a:t>3: Contact Log &gt; Imaged Documents</a:t>
            </a:r>
            <a:endParaRPr lang="en-US" sz="2000" dirty="0">
              <a:solidFill>
                <a:srgbClr val="00194D">
                  <a:lumMod val="90000"/>
                  <a:lumOff val="10000"/>
                </a:srgbClr>
              </a:solidFill>
              <a:latin typeface="Arial" panose="020B0604020202020204" pitchFamily="34" charset="0"/>
              <a:cs typeface="Arial" panose="020B0604020202020204" pitchFamily="34" charset="0"/>
            </a:endParaRPr>
          </a:p>
        </p:txBody>
      </p:sp>
      <p:sp>
        <p:nvSpPr>
          <p:cNvPr id="2" name="TextBox 1"/>
          <p:cNvSpPr txBox="1"/>
          <p:nvPr/>
        </p:nvSpPr>
        <p:spPr>
          <a:xfrm>
            <a:off x="1600200" y="1938278"/>
            <a:ext cx="7391400" cy="2862322"/>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We have looked at the fields of the </a:t>
            </a:r>
            <a:r>
              <a:rPr lang="en-US" b="1" dirty="0" smtClean="0">
                <a:latin typeface="Arial" panose="020B0604020202020204" pitchFamily="34" charset="0"/>
                <a:cs typeface="Arial" panose="020B0604020202020204" pitchFamily="34" charset="0"/>
              </a:rPr>
              <a:t>Contact Log </a:t>
            </a:r>
            <a:r>
              <a:rPr lang="en-US" dirty="0" smtClean="0">
                <a:latin typeface="Arial" panose="020B0604020202020204" pitchFamily="34" charset="0"/>
                <a:cs typeface="Arial" panose="020B0604020202020204" pitchFamily="34" charset="0"/>
              </a:rPr>
              <a:t>and how a user enters a contact record.  Imaging a document can create a contact log.</a:t>
            </a:r>
            <a:endParaRPr lang="en-US" b="1" dirty="0" smtClean="0">
              <a:latin typeface="Arial" panose="020B0604020202020204" pitchFamily="34" charset="0"/>
              <a:cs typeface="Arial" panose="020B0604020202020204" pitchFamily="34" charset="0"/>
            </a:endParaRPr>
          </a:p>
          <a:p>
            <a:endParaRPr lang="en-US" b="1" dirty="0">
              <a:latin typeface="Arial" panose="020B0604020202020204" pitchFamily="34" charset="0"/>
              <a:cs typeface="Arial" panose="020B0604020202020204" pitchFamily="34" charset="0"/>
            </a:endParaRPr>
          </a:p>
          <a:p>
            <a:r>
              <a:rPr lang="en-US" b="1" dirty="0" smtClean="0">
                <a:latin typeface="Arial" panose="020B0604020202020204" pitchFamily="34" charset="0"/>
                <a:cs typeface="Arial" panose="020B0604020202020204" pitchFamily="34" charset="0"/>
              </a:rPr>
              <a:t>Imaged Documents:</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I</a:t>
            </a:r>
            <a:r>
              <a:rPr lang="en-US" dirty="0" smtClean="0">
                <a:latin typeface="Arial" panose="020B0604020202020204" pitchFamily="34" charset="0"/>
                <a:cs typeface="Arial" panose="020B0604020202020204" pitchFamily="34" charset="0"/>
              </a:rPr>
              <a:t>maged into the </a:t>
            </a:r>
            <a:r>
              <a:rPr lang="en-US" dirty="0" err="1" smtClean="0">
                <a:latin typeface="Arial" panose="020B0604020202020204" pitchFamily="34" charset="0"/>
                <a:cs typeface="Arial" panose="020B0604020202020204" pitchFamily="34" charset="0"/>
              </a:rPr>
              <a:t>ImageNow</a:t>
            </a:r>
            <a:r>
              <a:rPr lang="en-US" dirty="0" smtClean="0">
                <a:latin typeface="Arial" panose="020B0604020202020204" pitchFamily="34" charset="0"/>
                <a:cs typeface="Arial" panose="020B0604020202020204" pitchFamily="34" charset="0"/>
              </a:rPr>
              <a:t> system</a:t>
            </a:r>
          </a:p>
          <a:p>
            <a:pPr marL="742950" lvl="1"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Indexed and associated to a case</a:t>
            </a:r>
          </a:p>
          <a:p>
            <a:pPr marL="742950" lvl="1"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Automatically create a Contact Log entry </a:t>
            </a:r>
          </a:p>
          <a:p>
            <a:pPr marL="1200150" lvl="2"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This includes Case Number, App ID, Receive Date of the document, Scan Date, Document Type and the Image ID  </a:t>
            </a:r>
          </a:p>
          <a:p>
            <a:pPr marL="1200150" lvl="2"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The Contact Type is set to Document </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61181755"/>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72</a:t>
            </a:fld>
            <a:endParaRPr lang="en-US"/>
          </a:p>
        </p:txBody>
      </p:sp>
      <p:sp>
        <p:nvSpPr>
          <p:cNvPr id="5" name="TextBox 4"/>
          <p:cNvSpPr txBox="1"/>
          <p:nvPr/>
        </p:nvSpPr>
        <p:spPr>
          <a:xfrm>
            <a:off x="1626919" y="640080"/>
            <a:ext cx="6907481"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a:t>
            </a:r>
            <a:r>
              <a:rPr lang="en-US" sz="2000" dirty="0" smtClean="0">
                <a:solidFill>
                  <a:srgbClr val="00194D">
                    <a:lumMod val="90000"/>
                    <a:lumOff val="10000"/>
                  </a:srgbClr>
                </a:solidFill>
                <a:latin typeface="Arial" panose="020B0604020202020204" pitchFamily="34" charset="0"/>
                <a:cs typeface="Arial" panose="020B0604020202020204" pitchFamily="34" charset="0"/>
              </a:rPr>
              <a:t>3: Contact Log &gt; General Inquiry</a:t>
            </a:r>
            <a:endParaRPr lang="en-US" sz="2000" dirty="0">
              <a:solidFill>
                <a:srgbClr val="00194D">
                  <a:lumMod val="90000"/>
                  <a:lumOff val="10000"/>
                </a:srgbClr>
              </a:solidFill>
              <a:latin typeface="Arial" panose="020B0604020202020204" pitchFamily="34" charset="0"/>
              <a:cs typeface="Arial" panose="020B0604020202020204" pitchFamily="34" charset="0"/>
            </a:endParaRPr>
          </a:p>
        </p:txBody>
      </p:sp>
      <p:sp>
        <p:nvSpPr>
          <p:cNvPr id="2" name="TextBox 1"/>
          <p:cNvSpPr txBox="1"/>
          <p:nvPr/>
        </p:nvSpPr>
        <p:spPr>
          <a:xfrm>
            <a:off x="457201" y="1676400"/>
            <a:ext cx="7696200" cy="3970318"/>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U</a:t>
            </a:r>
            <a:r>
              <a:rPr lang="en-US" dirty="0" smtClean="0">
                <a:latin typeface="Arial" panose="020B0604020202020204" pitchFamily="34" charset="0"/>
                <a:cs typeface="Arial" panose="020B0604020202020204" pitchFamily="34" charset="0"/>
              </a:rPr>
              <a:t>sers may receive inquiries from individuals who are not known to KEES.  This type of inquiry can be recorded by using the </a:t>
            </a:r>
            <a:r>
              <a:rPr lang="en-US" b="1" dirty="0" smtClean="0">
                <a:latin typeface="Arial" panose="020B0604020202020204" pitchFamily="34" charset="0"/>
                <a:cs typeface="Arial" panose="020B0604020202020204" pitchFamily="34" charset="0"/>
              </a:rPr>
              <a:t>Contacted By: General Inquiry – No Established Case. </a:t>
            </a:r>
          </a:p>
          <a:p>
            <a:endParaRPr lang="en-US" b="1" dirty="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It is important to capture the full name, address, phone number and date of contact for whom the call is regarding.  This will provide the capability for the logs to later be linked if a new case is created.</a:t>
            </a:r>
          </a:p>
          <a:p>
            <a:endParaRPr lang="en-US" dirty="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For all </a:t>
            </a:r>
            <a:r>
              <a:rPr lang="en-US" b="1" dirty="0" smtClean="0">
                <a:latin typeface="Arial" panose="020B0604020202020204" pitchFamily="34" charset="0"/>
                <a:cs typeface="Arial" panose="020B0604020202020204" pitchFamily="34" charset="0"/>
              </a:rPr>
              <a:t>Contact Log </a:t>
            </a:r>
            <a:r>
              <a:rPr lang="en-US" dirty="0" smtClean="0">
                <a:latin typeface="Arial" panose="020B0604020202020204" pitchFamily="34" charset="0"/>
                <a:cs typeface="Arial" panose="020B0604020202020204" pitchFamily="34" charset="0"/>
              </a:rPr>
              <a:t>entries that are not linked to a case, a monthly batch will run to compare the name and </a:t>
            </a:r>
            <a:r>
              <a:rPr lang="en-US" dirty="0">
                <a:latin typeface="Arial" panose="020B0604020202020204" pitchFamily="34" charset="0"/>
                <a:cs typeface="Arial" panose="020B0604020202020204" pitchFamily="34" charset="0"/>
              </a:rPr>
              <a:t>d</a:t>
            </a:r>
            <a:r>
              <a:rPr lang="en-US" dirty="0" smtClean="0">
                <a:latin typeface="Arial" panose="020B0604020202020204" pitchFamily="34" charset="0"/>
                <a:cs typeface="Arial" panose="020B0604020202020204" pitchFamily="34" charset="0"/>
              </a:rPr>
              <a:t>ate of birth with new cases that have been created that month. </a:t>
            </a:r>
          </a:p>
          <a:p>
            <a:endParaRPr lang="en-US" dirty="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If the criteria match, the Contact Log will be linked to the newly created case and copied to the journal.</a:t>
            </a:r>
            <a:endParaRPr lang="en-US" dirty="0">
              <a:latin typeface="Arial" panose="020B0604020202020204" pitchFamily="34" charset="0"/>
              <a:cs typeface="Arial" panose="020B0604020202020204" pitchFamily="34" charset="0"/>
            </a:endParaRPr>
          </a:p>
        </p:txBody>
      </p:sp>
      <p:sp>
        <p:nvSpPr>
          <p:cNvPr id="7"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spTree>
    <p:extLst>
      <p:ext uri="{BB962C8B-B14F-4D97-AF65-F5344CB8AC3E}">
        <p14:creationId xmlns:p14="http://schemas.microsoft.com/office/powerpoint/2010/main" val="2712976018"/>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Medical Eligibility: Utility Navigation</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t>73</a:t>
            </a:fld>
            <a:endParaRPr lang="en-US"/>
          </a:p>
        </p:txBody>
      </p:sp>
      <p:sp>
        <p:nvSpPr>
          <p:cNvPr id="5" name="TextBox 4"/>
          <p:cNvSpPr txBox="1"/>
          <p:nvPr/>
        </p:nvSpPr>
        <p:spPr>
          <a:xfrm>
            <a:off x="1626919" y="640080"/>
            <a:ext cx="6297881"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a:t>
            </a:r>
            <a:r>
              <a:rPr lang="en-US" sz="2000" dirty="0" smtClean="0">
                <a:solidFill>
                  <a:srgbClr val="00194D">
                    <a:lumMod val="90000"/>
                    <a:lumOff val="10000"/>
                  </a:srgbClr>
                </a:solidFill>
                <a:latin typeface="Arial" panose="020B0604020202020204" pitchFamily="34" charset="0"/>
                <a:cs typeface="Arial" panose="020B0604020202020204" pitchFamily="34" charset="0"/>
              </a:rPr>
              <a:t>3: Contact Log &gt; Searching the Contact Log</a:t>
            </a:r>
            <a:endParaRPr lang="en-US" sz="2000" dirty="0">
              <a:solidFill>
                <a:srgbClr val="00194D">
                  <a:lumMod val="90000"/>
                  <a:lumOff val="10000"/>
                </a:srgbClr>
              </a:solidFill>
              <a:latin typeface="Arial" panose="020B0604020202020204" pitchFamily="34" charset="0"/>
              <a:cs typeface="Arial" panose="020B0604020202020204" pitchFamily="34" charset="0"/>
            </a:endParaRPr>
          </a:p>
        </p:txBody>
      </p:sp>
      <p:sp>
        <p:nvSpPr>
          <p:cNvPr id="2" name="TextBox 1"/>
          <p:cNvSpPr txBox="1"/>
          <p:nvPr/>
        </p:nvSpPr>
        <p:spPr>
          <a:xfrm>
            <a:off x="838201" y="1905000"/>
            <a:ext cx="7315200" cy="2031325"/>
          </a:xfrm>
          <a:prstGeom prst="rect">
            <a:avLst/>
          </a:prstGeom>
          <a:noFill/>
        </p:spPr>
        <p:txBody>
          <a:bodyPr wrap="square" rtlCol="0">
            <a:spAutoFit/>
          </a:bodyPr>
          <a:lstStyle/>
          <a:p>
            <a:endParaRPr lang="en-US" dirty="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If a </a:t>
            </a:r>
            <a:r>
              <a:rPr lang="en-US" b="1" dirty="0" smtClean="0">
                <a:latin typeface="Arial" panose="020B0604020202020204" pitchFamily="34" charset="0"/>
                <a:cs typeface="Arial" panose="020B0604020202020204" pitchFamily="34" charset="0"/>
              </a:rPr>
              <a:t>Contact Log </a:t>
            </a:r>
            <a:r>
              <a:rPr lang="en-US" dirty="0" smtClean="0">
                <a:latin typeface="Arial" panose="020B0604020202020204" pitchFamily="34" charset="0"/>
                <a:cs typeface="Arial" panose="020B0604020202020204" pitchFamily="34" charset="0"/>
              </a:rPr>
              <a:t>entry is not linked to a case, searching the </a:t>
            </a:r>
            <a:r>
              <a:rPr lang="en-US" dirty="0">
                <a:latin typeface="Arial" panose="020B0604020202020204" pitchFamily="34" charset="0"/>
                <a:cs typeface="Arial" panose="020B0604020202020204" pitchFamily="34" charset="0"/>
              </a:rPr>
              <a:t>c</a:t>
            </a:r>
            <a:r>
              <a:rPr lang="en-US" dirty="0" smtClean="0">
                <a:latin typeface="Arial" panose="020B0604020202020204" pitchFamily="34" charset="0"/>
                <a:cs typeface="Arial" panose="020B0604020202020204" pitchFamily="34" charset="0"/>
              </a:rPr>
              <a:t>ontact log</a:t>
            </a:r>
            <a:r>
              <a:rPr lang="en-US" b="1" dirty="0" smtClean="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by</a:t>
            </a:r>
            <a:r>
              <a:rPr lang="en-US" b="1" dirty="0" smtClean="0">
                <a:latin typeface="Arial" panose="020B0604020202020204" pitchFamily="34" charset="0"/>
                <a:cs typeface="Arial" panose="020B0604020202020204" pitchFamily="34" charset="0"/>
              </a:rPr>
              <a:t> Worker ID </a:t>
            </a:r>
            <a:r>
              <a:rPr lang="en-US" dirty="0" smtClean="0">
                <a:latin typeface="Arial" panose="020B0604020202020204" pitchFamily="34" charset="0"/>
                <a:cs typeface="Arial" panose="020B0604020202020204" pitchFamily="34" charset="0"/>
              </a:rPr>
              <a:t>or </a:t>
            </a:r>
            <a:r>
              <a:rPr lang="en-US" b="1" dirty="0" smtClean="0">
                <a:latin typeface="Arial" panose="020B0604020202020204" pitchFamily="34" charset="0"/>
                <a:cs typeface="Arial" panose="020B0604020202020204" pitchFamily="34" charset="0"/>
              </a:rPr>
              <a:t>Non-Case Related </a:t>
            </a:r>
            <a:r>
              <a:rPr lang="en-US" dirty="0" smtClean="0">
                <a:latin typeface="Arial" panose="020B0604020202020204" pitchFamily="34" charset="0"/>
                <a:cs typeface="Arial" panose="020B0604020202020204" pitchFamily="34" charset="0"/>
              </a:rPr>
              <a:t>allows the user to link an entry to a specific case. Once linked to the case, the entry will be copied into the case journal.</a:t>
            </a:r>
          </a:p>
          <a:p>
            <a:endParaRPr lang="en-US" dirty="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The </a:t>
            </a:r>
            <a:r>
              <a:rPr lang="en-US" b="1" dirty="0" smtClean="0">
                <a:latin typeface="Arial" panose="020B0604020202020204" pitchFamily="34" charset="0"/>
                <a:cs typeface="Arial" panose="020B0604020202020204" pitchFamily="34" charset="0"/>
              </a:rPr>
              <a:t>Case Number </a:t>
            </a:r>
            <a:r>
              <a:rPr lang="en-US" dirty="0" smtClean="0">
                <a:latin typeface="Arial" panose="020B0604020202020204" pitchFamily="34" charset="0"/>
                <a:cs typeface="Arial" panose="020B0604020202020204" pitchFamily="34" charset="0"/>
              </a:rPr>
              <a:t>column will be blank if not associated with a case.</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75734415"/>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74</a:t>
            </a:fld>
            <a:endParaRPr lang="en-US"/>
          </a:p>
        </p:txBody>
      </p:sp>
      <p:sp>
        <p:nvSpPr>
          <p:cNvPr id="5" name="TextBox 4"/>
          <p:cNvSpPr txBox="1"/>
          <p:nvPr/>
        </p:nvSpPr>
        <p:spPr>
          <a:xfrm>
            <a:off x="1626919" y="640080"/>
            <a:ext cx="6145481"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a:t>
            </a:r>
            <a:r>
              <a:rPr lang="en-US" sz="2000" dirty="0" smtClean="0">
                <a:solidFill>
                  <a:srgbClr val="00194D">
                    <a:lumMod val="90000"/>
                    <a:lumOff val="10000"/>
                  </a:srgbClr>
                </a:solidFill>
                <a:latin typeface="Arial" panose="020B0604020202020204" pitchFamily="34" charset="0"/>
                <a:cs typeface="Arial" panose="020B0604020202020204" pitchFamily="34" charset="0"/>
              </a:rPr>
              <a:t>3: Contact Log &gt; Searching the Contact Log</a:t>
            </a:r>
            <a:endParaRPr lang="en-US" sz="2000" dirty="0">
              <a:solidFill>
                <a:srgbClr val="00194D">
                  <a:lumMod val="90000"/>
                  <a:lumOff val="10000"/>
                </a:srgbClr>
              </a:solidFill>
              <a:latin typeface="Arial" panose="020B0604020202020204" pitchFamily="34" charset="0"/>
              <a:cs typeface="Arial" panose="020B0604020202020204" pitchFamily="34" charset="0"/>
            </a:endParaRPr>
          </a:p>
        </p:txBody>
      </p:sp>
      <p:sp>
        <p:nvSpPr>
          <p:cNvPr id="8" name="TextBox 7"/>
          <p:cNvSpPr txBox="1"/>
          <p:nvPr/>
        </p:nvSpPr>
        <p:spPr>
          <a:xfrm>
            <a:off x="685800" y="3429000"/>
            <a:ext cx="7315200" cy="646331"/>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After clicking </a:t>
            </a:r>
            <a:r>
              <a:rPr lang="en-US" b="1" dirty="0" smtClean="0">
                <a:latin typeface="Arial" panose="020B0604020202020204" pitchFamily="34" charset="0"/>
                <a:cs typeface="Arial" panose="020B0604020202020204" pitchFamily="34" charset="0"/>
              </a:rPr>
              <a:t>Contact Log, </a:t>
            </a:r>
            <a:r>
              <a:rPr lang="en-US" dirty="0" smtClean="0">
                <a:latin typeface="Arial" panose="020B0604020202020204" pitchFamily="34" charset="0"/>
                <a:cs typeface="Arial" panose="020B0604020202020204" pitchFamily="34" charset="0"/>
              </a:rPr>
              <a:t>the end-user is brought to the </a:t>
            </a:r>
            <a:r>
              <a:rPr lang="en-US" b="1" dirty="0" smtClean="0">
                <a:latin typeface="Arial" panose="020B0604020202020204" pitchFamily="34" charset="0"/>
                <a:cs typeface="Arial" panose="020B0604020202020204" pitchFamily="34" charset="0"/>
              </a:rPr>
              <a:t>Contact Log Search </a:t>
            </a:r>
            <a:r>
              <a:rPr lang="en-US" dirty="0" smtClean="0">
                <a:latin typeface="Arial" panose="020B0604020202020204" pitchFamily="34" charset="0"/>
                <a:cs typeface="Arial" panose="020B0604020202020204" pitchFamily="34" charset="0"/>
              </a:rPr>
              <a:t>page.</a:t>
            </a:r>
            <a:endParaRPr lang="en-US" dirty="0">
              <a:latin typeface="Arial" panose="020B0604020202020204" pitchFamily="34" charset="0"/>
              <a:cs typeface="Arial" panose="020B0604020202020204" pitchFamily="34" charset="0"/>
            </a:endParaRPr>
          </a:p>
        </p:txBody>
      </p:sp>
      <p:sp>
        <p:nvSpPr>
          <p:cNvPr id="10"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sp>
        <p:nvSpPr>
          <p:cNvPr id="2" name="TextBox 1"/>
          <p:cNvSpPr txBox="1"/>
          <p:nvPr/>
        </p:nvSpPr>
        <p:spPr>
          <a:xfrm>
            <a:off x="152400" y="1371600"/>
            <a:ext cx="8229600" cy="923330"/>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To access the </a:t>
            </a:r>
            <a:r>
              <a:rPr lang="en-US" b="1" dirty="0" smtClean="0">
                <a:latin typeface="Arial" panose="020B0604020202020204" pitchFamily="34" charset="0"/>
                <a:cs typeface="Arial" panose="020B0604020202020204" pitchFamily="34" charset="0"/>
              </a:rPr>
              <a:t>Contact Log Search</a:t>
            </a:r>
            <a:r>
              <a:rPr lang="en-US" dirty="0" smtClean="0">
                <a:latin typeface="Arial" panose="020B0604020202020204" pitchFamily="34" charset="0"/>
                <a:cs typeface="Arial" panose="020B0604020202020204" pitchFamily="34" charset="0"/>
              </a:rPr>
              <a:t>:</a:t>
            </a: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Click </a:t>
            </a:r>
            <a:r>
              <a:rPr lang="en-US" b="1" dirty="0" smtClean="0">
                <a:latin typeface="Arial" panose="020B0604020202020204" pitchFamily="34" charset="0"/>
                <a:cs typeface="Arial" panose="020B0604020202020204" pitchFamily="34" charset="0"/>
              </a:rPr>
              <a:t>Admin Tools</a:t>
            </a: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Click </a:t>
            </a:r>
            <a:r>
              <a:rPr lang="en-US" b="1" dirty="0" smtClean="0">
                <a:latin typeface="Arial" panose="020B0604020202020204" pitchFamily="34" charset="0"/>
                <a:cs typeface="Arial" panose="020B0604020202020204" pitchFamily="34" charset="0"/>
              </a:rPr>
              <a:t>Contact Log</a:t>
            </a:r>
            <a:endParaRPr lang="en-US" dirty="0">
              <a:latin typeface="Arial" panose="020B0604020202020204" pitchFamily="34" charset="0"/>
              <a:cs typeface="Arial" panose="020B0604020202020204" pitchFamily="34" charset="0"/>
            </a:endParaRPr>
          </a:p>
        </p:txBody>
      </p:sp>
      <p:grpSp>
        <p:nvGrpSpPr>
          <p:cNvPr id="7" name="Group 6"/>
          <p:cNvGrpSpPr/>
          <p:nvPr/>
        </p:nvGrpSpPr>
        <p:grpSpPr>
          <a:xfrm>
            <a:off x="152400" y="3113570"/>
            <a:ext cx="8753016" cy="1277190"/>
            <a:chOff x="152400" y="3113570"/>
            <a:chExt cx="8753016" cy="1277190"/>
          </a:xfrm>
        </p:grpSpPr>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r="19796"/>
            <a:stretch/>
          </p:blipFill>
          <p:spPr bwMode="auto">
            <a:xfrm>
              <a:off x="152400" y="3113570"/>
              <a:ext cx="8753016" cy="12771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7086600" y="3962400"/>
              <a:ext cx="838200" cy="27432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265407696"/>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75</a:t>
            </a:fld>
            <a:endParaRPr lang="en-US"/>
          </a:p>
        </p:txBody>
      </p:sp>
      <p:sp>
        <p:nvSpPr>
          <p:cNvPr id="14" name="TextBox 13"/>
          <p:cNvSpPr txBox="1"/>
          <p:nvPr/>
        </p:nvSpPr>
        <p:spPr>
          <a:xfrm>
            <a:off x="1626919" y="640080"/>
            <a:ext cx="5993081"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a:t>
            </a:r>
            <a:r>
              <a:rPr lang="en-US" sz="2000" dirty="0" smtClean="0">
                <a:solidFill>
                  <a:srgbClr val="00194D">
                    <a:lumMod val="90000"/>
                    <a:lumOff val="10000"/>
                  </a:srgbClr>
                </a:solidFill>
                <a:latin typeface="Arial" panose="020B0604020202020204" pitchFamily="34" charset="0"/>
                <a:cs typeface="Arial" panose="020B0604020202020204" pitchFamily="34" charset="0"/>
              </a:rPr>
              <a:t>3: Contact Log &gt;Searching the Contact Log</a:t>
            </a:r>
            <a:endParaRPr lang="en-US" sz="2000" dirty="0">
              <a:solidFill>
                <a:srgbClr val="00194D">
                  <a:lumMod val="90000"/>
                  <a:lumOff val="10000"/>
                </a:srgbClr>
              </a:solidFill>
              <a:latin typeface="Arial" panose="020B0604020202020204" pitchFamily="34" charset="0"/>
              <a:cs typeface="Arial" panose="020B0604020202020204" pitchFamily="34" charset="0"/>
            </a:endParaRPr>
          </a:p>
        </p:txBody>
      </p:sp>
      <p:sp>
        <p:nvSpPr>
          <p:cNvPr id="15"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2362200"/>
            <a:ext cx="8716583" cy="3733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381000" y="1238071"/>
            <a:ext cx="7848600" cy="1200329"/>
          </a:xfrm>
          <a:prstGeom prst="rect">
            <a:avLst/>
          </a:prstGeom>
          <a:noFill/>
        </p:spPr>
        <p:txBody>
          <a:bodyPr wrap="square" rtlCol="0">
            <a:spAutoFit/>
          </a:bodyPr>
          <a:lstStyle/>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Select </a:t>
            </a:r>
            <a:r>
              <a:rPr lang="en-US" b="1" dirty="0" smtClean="0">
                <a:latin typeface="Arial" panose="020B0604020202020204" pitchFamily="34" charset="0"/>
                <a:cs typeface="Arial" panose="020B0604020202020204" pitchFamily="34" charset="0"/>
              </a:rPr>
              <a:t>Search By</a:t>
            </a:r>
            <a:r>
              <a:rPr lang="en-US" dirty="0" smtClean="0">
                <a:latin typeface="Arial" panose="020B0604020202020204" pitchFamily="34" charset="0"/>
                <a:cs typeface="Arial" panose="020B0604020202020204" pitchFamily="34" charset="0"/>
              </a:rPr>
              <a:t> from the drop-down field</a:t>
            </a:r>
          </a:p>
          <a:p>
            <a:pPr marL="742950" lvl="1"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The user can select Worker ID, Case or Non-Case Related</a:t>
            </a: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The required fields vary based on </a:t>
            </a:r>
            <a:r>
              <a:rPr lang="en-US" b="1" dirty="0" smtClean="0">
                <a:latin typeface="Arial" panose="020B0604020202020204" pitchFamily="34" charset="0"/>
                <a:cs typeface="Arial" panose="020B0604020202020204" pitchFamily="34" charset="0"/>
              </a:rPr>
              <a:t>Search By</a:t>
            </a:r>
            <a:r>
              <a:rPr lang="en-US" dirty="0" smtClean="0">
                <a:latin typeface="Arial" panose="020B0604020202020204" pitchFamily="34" charset="0"/>
                <a:cs typeface="Arial" panose="020B0604020202020204" pitchFamily="34" charset="0"/>
              </a:rPr>
              <a:t> selection</a:t>
            </a:r>
          </a:p>
          <a:p>
            <a:endParaRPr lang="en-US" dirty="0">
              <a:latin typeface="Arial" panose="020B0604020202020204" pitchFamily="34" charset="0"/>
              <a:cs typeface="Arial" panose="020B0604020202020204" pitchFamily="34" charset="0"/>
            </a:endParaRPr>
          </a:p>
        </p:txBody>
      </p:sp>
      <p:sp>
        <p:nvSpPr>
          <p:cNvPr id="9" name="TextBox 8"/>
          <p:cNvSpPr txBox="1"/>
          <p:nvPr/>
        </p:nvSpPr>
        <p:spPr>
          <a:xfrm>
            <a:off x="152400" y="3886200"/>
            <a:ext cx="1066800" cy="381000"/>
          </a:xfrm>
          <a:prstGeom prst="rect">
            <a:avLst/>
          </a:prstGeom>
          <a:noFill/>
          <a:ln w="38100">
            <a:solidFill>
              <a:srgbClr val="FF0000"/>
            </a:solidFill>
          </a:ln>
        </p:spPr>
        <p:txBody>
          <a:bodyPr wrap="square" rtlCol="0">
            <a:spAutoFit/>
          </a:bodyPr>
          <a:lstStyle/>
          <a:p>
            <a:endParaRPr lang="en-US" dirty="0"/>
          </a:p>
        </p:txBody>
      </p:sp>
    </p:spTree>
    <p:extLst>
      <p:ext uri="{BB962C8B-B14F-4D97-AF65-F5344CB8AC3E}">
        <p14:creationId xmlns:p14="http://schemas.microsoft.com/office/powerpoint/2010/main" val="3339198693"/>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76</a:t>
            </a:fld>
            <a:endParaRPr lang="en-US"/>
          </a:p>
        </p:txBody>
      </p:sp>
      <p:sp>
        <p:nvSpPr>
          <p:cNvPr id="8" name="TextBox 7"/>
          <p:cNvSpPr txBox="1"/>
          <p:nvPr/>
        </p:nvSpPr>
        <p:spPr>
          <a:xfrm>
            <a:off x="1626919" y="640080"/>
            <a:ext cx="6221681"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a:t>
            </a:r>
            <a:r>
              <a:rPr lang="en-US" sz="2000" dirty="0" smtClean="0">
                <a:solidFill>
                  <a:srgbClr val="00194D">
                    <a:lumMod val="90000"/>
                    <a:lumOff val="10000"/>
                  </a:srgbClr>
                </a:solidFill>
                <a:latin typeface="Arial" panose="020B0604020202020204" pitchFamily="34" charset="0"/>
                <a:cs typeface="Arial" panose="020B0604020202020204" pitchFamily="34" charset="0"/>
              </a:rPr>
              <a:t>3: Contact Log &gt; Searching the Contact Log</a:t>
            </a:r>
            <a:endParaRPr lang="en-US" sz="2000" dirty="0">
              <a:solidFill>
                <a:srgbClr val="00194D">
                  <a:lumMod val="90000"/>
                  <a:lumOff val="10000"/>
                </a:srgbClr>
              </a:solidFill>
              <a:latin typeface="Arial" panose="020B0604020202020204" pitchFamily="34" charset="0"/>
              <a:cs typeface="Arial" panose="020B0604020202020204" pitchFamily="34" charset="0"/>
            </a:endParaRPr>
          </a:p>
        </p:txBody>
      </p:sp>
      <p:sp>
        <p:nvSpPr>
          <p:cNvPr id="9"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grpSp>
        <p:nvGrpSpPr>
          <p:cNvPr id="6" name="Group 5"/>
          <p:cNvGrpSpPr/>
          <p:nvPr/>
        </p:nvGrpSpPr>
        <p:grpSpPr>
          <a:xfrm>
            <a:off x="152399" y="1135604"/>
            <a:ext cx="8839200" cy="4960396"/>
            <a:chOff x="152399" y="1135604"/>
            <a:chExt cx="8839200" cy="4960396"/>
          </a:xfrm>
        </p:grpSpPr>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399" y="2362200"/>
              <a:ext cx="8716583" cy="3733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7600" y="1135604"/>
              <a:ext cx="2757487" cy="49603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4" name="Straight Arrow Connector 3"/>
            <p:cNvCxnSpPr/>
            <p:nvPr/>
          </p:nvCxnSpPr>
          <p:spPr>
            <a:xfrm flipV="1">
              <a:off x="1066800" y="4229100"/>
              <a:ext cx="2286000" cy="8001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8420312" y="3581400"/>
              <a:ext cx="571287" cy="381000"/>
            </a:xfrm>
            <a:prstGeom prst="rect">
              <a:avLst/>
            </a:prstGeom>
            <a:noFill/>
            <a:ln w="38100">
              <a:solidFill>
                <a:srgbClr val="FF0000"/>
              </a:solidFill>
            </a:ln>
          </p:spPr>
          <p:txBody>
            <a:bodyPr wrap="square" rtlCol="0">
              <a:spAutoFit/>
            </a:bodyPr>
            <a:lstStyle/>
            <a:p>
              <a:endParaRPr lang="en-US" dirty="0"/>
            </a:p>
          </p:txBody>
        </p:sp>
      </p:grpSp>
      <p:sp>
        <p:nvSpPr>
          <p:cNvPr id="7" name="TextBox 6"/>
          <p:cNvSpPr txBox="1"/>
          <p:nvPr/>
        </p:nvSpPr>
        <p:spPr>
          <a:xfrm>
            <a:off x="152399" y="1295400"/>
            <a:ext cx="3505201" cy="923330"/>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Once all the search criteria have been </a:t>
            </a:r>
            <a:r>
              <a:rPr lang="en-US" dirty="0" smtClean="0">
                <a:latin typeface="Arial" panose="020B0604020202020204" pitchFamily="34" charset="0"/>
                <a:cs typeface="Arial" panose="020B0604020202020204" pitchFamily="34" charset="0"/>
              </a:rPr>
              <a:t>entered:</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C</a:t>
            </a:r>
            <a:r>
              <a:rPr lang="en-US" dirty="0" smtClean="0">
                <a:latin typeface="Arial" panose="020B0604020202020204" pitchFamily="34" charset="0"/>
                <a:cs typeface="Arial" panose="020B0604020202020204" pitchFamily="34" charset="0"/>
              </a:rPr>
              <a:t>lick </a:t>
            </a:r>
            <a:r>
              <a:rPr lang="en-US" b="1" dirty="0" smtClean="0">
                <a:latin typeface="Arial" panose="020B0604020202020204" pitchFamily="34" charset="0"/>
                <a:cs typeface="Arial" panose="020B0604020202020204" pitchFamily="34" charset="0"/>
              </a:rPr>
              <a:t>Search</a:t>
            </a:r>
            <a:r>
              <a:rPr lang="en-US" dirty="0" smtClean="0">
                <a:latin typeface="Arial" panose="020B0604020202020204" pitchFamily="34" charset="0"/>
                <a:cs typeface="Arial" panose="020B0604020202020204" pitchFamily="34" charset="0"/>
              </a:rPr>
              <a:t>  </a:t>
            </a:r>
            <a:endParaRPr lang="en-US" dirty="0"/>
          </a:p>
        </p:txBody>
      </p:sp>
    </p:spTree>
    <p:extLst>
      <p:ext uri="{BB962C8B-B14F-4D97-AF65-F5344CB8AC3E}">
        <p14:creationId xmlns:p14="http://schemas.microsoft.com/office/powerpoint/2010/main" val="152495557"/>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77</a:t>
            </a:fld>
            <a:endParaRPr lang="en-US"/>
          </a:p>
        </p:txBody>
      </p:sp>
      <p:sp>
        <p:nvSpPr>
          <p:cNvPr id="6" name="TextBox 5"/>
          <p:cNvSpPr txBox="1"/>
          <p:nvPr/>
        </p:nvSpPr>
        <p:spPr>
          <a:xfrm>
            <a:off x="1626919" y="640080"/>
            <a:ext cx="6450281"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a:t>
            </a:r>
            <a:r>
              <a:rPr lang="en-US" sz="2000" dirty="0" smtClean="0">
                <a:solidFill>
                  <a:srgbClr val="00194D">
                    <a:lumMod val="90000"/>
                    <a:lumOff val="10000"/>
                  </a:srgbClr>
                </a:solidFill>
                <a:latin typeface="Arial" panose="020B0604020202020204" pitchFamily="34" charset="0"/>
                <a:cs typeface="Arial" panose="020B0604020202020204" pitchFamily="34" charset="0"/>
              </a:rPr>
              <a:t>3: Contact Log &gt; Searching the Contact Log</a:t>
            </a:r>
            <a:endParaRPr lang="en-US" sz="2000" dirty="0">
              <a:solidFill>
                <a:srgbClr val="00194D">
                  <a:lumMod val="90000"/>
                  <a:lumOff val="10000"/>
                </a:srgbClr>
              </a:solidFill>
              <a:latin typeface="Arial" panose="020B0604020202020204" pitchFamily="34" charset="0"/>
              <a:cs typeface="Arial" panose="020B0604020202020204" pitchFamily="34" charset="0"/>
            </a:endParaRPr>
          </a:p>
        </p:txBody>
      </p:sp>
      <p:sp>
        <p:nvSpPr>
          <p:cNvPr id="7"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sp>
        <p:nvSpPr>
          <p:cNvPr id="2" name="TextBox 1"/>
          <p:cNvSpPr txBox="1"/>
          <p:nvPr/>
        </p:nvSpPr>
        <p:spPr>
          <a:xfrm>
            <a:off x="438150" y="1371600"/>
            <a:ext cx="7867650" cy="646331"/>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By clicking on the </a:t>
            </a:r>
            <a:r>
              <a:rPr lang="en-US" b="1" dirty="0" smtClean="0">
                <a:latin typeface="Arial" panose="020B0604020202020204" pitchFamily="34" charset="0"/>
                <a:cs typeface="Arial" panose="020B0604020202020204" pitchFamily="34" charset="0"/>
              </a:rPr>
              <a:t>Date hyperlink</a:t>
            </a:r>
            <a:r>
              <a:rPr lang="en-US" dirty="0" smtClean="0">
                <a:latin typeface="Arial" panose="020B0604020202020204" pitchFamily="34" charset="0"/>
                <a:cs typeface="Arial" panose="020B0604020202020204" pitchFamily="34" charset="0"/>
              </a:rPr>
              <a:t>, the details of the selected log displays on the </a:t>
            </a:r>
            <a:r>
              <a:rPr lang="en-US" b="1" dirty="0" smtClean="0">
                <a:latin typeface="Arial" panose="020B0604020202020204" pitchFamily="34" charset="0"/>
                <a:cs typeface="Arial" panose="020B0604020202020204" pitchFamily="34" charset="0"/>
              </a:rPr>
              <a:t>Contact Detail</a:t>
            </a:r>
            <a:r>
              <a:rPr lang="en-US" dirty="0" smtClean="0">
                <a:latin typeface="Arial" panose="020B0604020202020204" pitchFamily="34" charset="0"/>
                <a:cs typeface="Arial" panose="020B0604020202020204" pitchFamily="34" charset="0"/>
              </a:rPr>
              <a:t> page. </a:t>
            </a:r>
            <a:endParaRPr lang="en-US" dirty="0">
              <a:latin typeface="Arial" panose="020B0604020202020204" pitchFamily="34" charset="0"/>
              <a:cs typeface="Arial" panose="020B0604020202020204" pitchFamily="34" charset="0"/>
            </a:endParaRPr>
          </a:p>
        </p:txBody>
      </p:sp>
      <p:pic>
        <p:nvPicPr>
          <p:cNvPr id="4102" name="Picture 6" descr="C:\Users\EWIEDW~1\AppData\Local\Temp\SNAGHTML984a99.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2657474"/>
            <a:ext cx="7677150" cy="22955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4679118"/>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78</a:t>
            </a:fld>
            <a:endParaRPr lang="en-US"/>
          </a:p>
        </p:txBody>
      </p:sp>
      <p:sp>
        <p:nvSpPr>
          <p:cNvPr id="6" name="TextBox 5"/>
          <p:cNvSpPr txBox="1"/>
          <p:nvPr/>
        </p:nvSpPr>
        <p:spPr>
          <a:xfrm>
            <a:off x="1626919" y="640080"/>
            <a:ext cx="6450281"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a:t>
            </a:r>
            <a:r>
              <a:rPr lang="en-US" sz="2000" dirty="0" smtClean="0">
                <a:solidFill>
                  <a:srgbClr val="00194D">
                    <a:lumMod val="90000"/>
                    <a:lumOff val="10000"/>
                  </a:srgbClr>
                </a:solidFill>
                <a:latin typeface="Arial" panose="020B0604020202020204" pitchFamily="34" charset="0"/>
                <a:cs typeface="Arial" panose="020B0604020202020204" pitchFamily="34" charset="0"/>
              </a:rPr>
              <a:t>3: Contact Log &gt; Searching the Contact Log</a:t>
            </a:r>
            <a:endParaRPr lang="en-US" sz="2000" dirty="0">
              <a:solidFill>
                <a:srgbClr val="00194D">
                  <a:lumMod val="90000"/>
                  <a:lumOff val="10000"/>
                </a:srgbClr>
              </a:solidFill>
              <a:latin typeface="Arial" panose="020B0604020202020204" pitchFamily="34" charset="0"/>
              <a:cs typeface="Arial" panose="020B0604020202020204" pitchFamily="34" charset="0"/>
            </a:endParaRPr>
          </a:p>
        </p:txBody>
      </p:sp>
      <p:sp>
        <p:nvSpPr>
          <p:cNvPr id="7"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sp>
        <p:nvSpPr>
          <p:cNvPr id="2" name="TextBox 1"/>
          <p:cNvSpPr txBox="1"/>
          <p:nvPr/>
        </p:nvSpPr>
        <p:spPr>
          <a:xfrm>
            <a:off x="438150" y="1371600"/>
            <a:ext cx="7867650" cy="646331"/>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On the </a:t>
            </a:r>
            <a:r>
              <a:rPr lang="en-US" b="1" dirty="0" smtClean="0">
                <a:latin typeface="Arial" panose="020B0604020202020204" pitchFamily="34" charset="0"/>
                <a:cs typeface="Arial" panose="020B0604020202020204" pitchFamily="34" charset="0"/>
              </a:rPr>
              <a:t>Contact Log Detail</a:t>
            </a:r>
            <a:r>
              <a:rPr lang="en-US" dirty="0" smtClean="0">
                <a:latin typeface="Arial" panose="020B0604020202020204" pitchFamily="34" charset="0"/>
                <a:cs typeface="Arial" panose="020B0604020202020204" pitchFamily="34" charset="0"/>
              </a:rPr>
              <a:t>:</a:t>
            </a: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The user can click </a:t>
            </a:r>
            <a:r>
              <a:rPr lang="en-US" b="1" dirty="0" smtClean="0">
                <a:latin typeface="Arial" panose="020B0604020202020204" pitchFamily="34" charset="0"/>
                <a:cs typeface="Arial" panose="020B0604020202020204" pitchFamily="34" charset="0"/>
              </a:rPr>
              <a:t>Edit</a:t>
            </a:r>
            <a:r>
              <a:rPr lang="en-US" dirty="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to update the log </a:t>
            </a:r>
            <a:endParaRPr lang="en-US" dirty="0">
              <a:latin typeface="Arial" panose="020B0604020202020204" pitchFamily="34" charset="0"/>
              <a:cs typeface="Arial" panose="020B0604020202020204" pitchFamily="34" charset="0"/>
            </a:endParaRP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7712" y="2362200"/>
            <a:ext cx="8485187" cy="3486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11049788"/>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Medical Eligibility: Utility Navigation</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t>79</a:t>
            </a:fld>
            <a:endParaRPr lang="en-US"/>
          </a:p>
        </p:txBody>
      </p:sp>
      <p:sp>
        <p:nvSpPr>
          <p:cNvPr id="4" name="TextBox 3"/>
          <p:cNvSpPr txBox="1"/>
          <p:nvPr/>
        </p:nvSpPr>
        <p:spPr>
          <a:xfrm>
            <a:off x="381000" y="2312075"/>
            <a:ext cx="6629400" cy="2031325"/>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In this lesson you learned:</a:t>
            </a:r>
          </a:p>
          <a:p>
            <a:pPr marL="742950" lvl="1"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How to create a Contact Log </a:t>
            </a:r>
          </a:p>
          <a:p>
            <a:pPr marL="742950" lvl="1"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Entries can be created from imaged documents</a:t>
            </a:r>
          </a:p>
          <a:p>
            <a:pPr marL="742950" lvl="1"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Entries can be created when there is no known case</a:t>
            </a:r>
          </a:p>
          <a:p>
            <a:pPr marL="742950" lvl="1"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Entries can be searched and linked to a case</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E</a:t>
            </a:r>
            <a:r>
              <a:rPr lang="en-US" dirty="0" smtClean="0">
                <a:latin typeface="Arial" panose="020B0604020202020204" pitchFamily="34" charset="0"/>
                <a:cs typeface="Arial" panose="020B0604020202020204" pitchFamily="34" charset="0"/>
              </a:rPr>
              <a:t>ntries can create tasks and initiate work flow</a:t>
            </a:r>
          </a:p>
          <a:p>
            <a:pPr marL="742950" lvl="1" indent="-285750">
              <a:buFont typeface="Arial" panose="020B0604020202020204" pitchFamily="34" charset="0"/>
              <a:buChar char="•"/>
            </a:pPr>
            <a:endParaRPr lang="en-US" dirty="0" smtClean="0">
              <a:latin typeface="Arial" panose="020B0604020202020204" pitchFamily="34" charset="0"/>
              <a:cs typeface="Arial" panose="020B0604020202020204" pitchFamily="34" charset="0"/>
            </a:endParaRPr>
          </a:p>
        </p:txBody>
      </p:sp>
      <p:sp>
        <p:nvSpPr>
          <p:cNvPr id="6" name="TextBox 5"/>
          <p:cNvSpPr txBox="1"/>
          <p:nvPr/>
        </p:nvSpPr>
        <p:spPr>
          <a:xfrm>
            <a:off x="1625147" y="640080"/>
            <a:ext cx="5993081"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a:t>
            </a:r>
            <a:r>
              <a:rPr lang="en-US" sz="2000" dirty="0" smtClean="0">
                <a:solidFill>
                  <a:srgbClr val="00194D">
                    <a:lumMod val="90000"/>
                    <a:lumOff val="10000"/>
                  </a:srgbClr>
                </a:solidFill>
                <a:latin typeface="Arial" panose="020B0604020202020204" pitchFamily="34" charset="0"/>
                <a:cs typeface="Arial" panose="020B0604020202020204" pitchFamily="34" charset="0"/>
              </a:rPr>
              <a:t>3: Contact Log &gt; Summary</a:t>
            </a:r>
            <a:endParaRPr lang="en-US" sz="2000" dirty="0">
              <a:solidFill>
                <a:srgbClr val="00194D">
                  <a:lumMod val="90000"/>
                  <a:lumOff val="10000"/>
                </a:srgb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59550374"/>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47800" y="2133601"/>
            <a:ext cx="5181600" cy="1905000"/>
          </a:xfrm>
        </p:spPr>
        <p:txBody>
          <a:bodyPr>
            <a:normAutofit/>
          </a:bodyPr>
          <a:lstStyle/>
          <a:p>
            <a:r>
              <a:rPr lang="en-US" sz="1800" dirty="0" smtClean="0"/>
              <a:t>Lesson 1: Journal</a:t>
            </a:r>
          </a:p>
          <a:p>
            <a:r>
              <a:rPr lang="en-US" sz="1800" dirty="0" smtClean="0"/>
              <a:t>Lesson 2:  Tasks</a:t>
            </a:r>
          </a:p>
          <a:p>
            <a:r>
              <a:rPr lang="en-US" sz="1800" dirty="0" smtClean="0"/>
              <a:t>Lesson 3:  Contact Log</a:t>
            </a:r>
          </a:p>
          <a:p>
            <a:r>
              <a:rPr lang="en-US" sz="1800" b="1" dirty="0" smtClean="0"/>
              <a:t>Lesson 4:  Logout</a:t>
            </a:r>
          </a:p>
          <a:p>
            <a:r>
              <a:rPr lang="en-US" sz="1800" dirty="0" smtClean="0"/>
              <a:t>Lesson 5:  Help</a:t>
            </a:r>
          </a:p>
        </p:txBody>
      </p:sp>
      <p:sp>
        <p:nvSpPr>
          <p:cNvPr id="4" name="Slide Number Placeholder 3"/>
          <p:cNvSpPr>
            <a:spLocks noGrp="1"/>
          </p:cNvSpPr>
          <p:nvPr>
            <p:ph type="sldNum" sz="quarter" idx="12"/>
          </p:nvPr>
        </p:nvSpPr>
        <p:spPr/>
        <p:txBody>
          <a:bodyPr/>
          <a:lstStyle/>
          <a:p>
            <a:fld id="{908B7E1D-52E2-4F04-9DFE-B1650792F521}" type="slidenum">
              <a:rPr lang="en-US" smtClean="0"/>
              <a:t>80</a:t>
            </a:fld>
            <a:endParaRPr lang="en-US"/>
          </a:p>
        </p:txBody>
      </p:sp>
      <p:sp>
        <p:nvSpPr>
          <p:cNvPr id="5" name="TextBox 4"/>
          <p:cNvSpPr txBox="1"/>
          <p:nvPr/>
        </p:nvSpPr>
        <p:spPr>
          <a:xfrm>
            <a:off x="1600200" y="730624"/>
            <a:ext cx="1905000" cy="400110"/>
          </a:xfrm>
          <a:prstGeom prst="rect">
            <a:avLst/>
          </a:prstGeom>
          <a:noFill/>
        </p:spPr>
        <p:txBody>
          <a:bodyPr wrap="square" rtlCol="0">
            <a:spAutoFit/>
          </a:bodyPr>
          <a:lstStyle/>
          <a:p>
            <a:r>
              <a:rPr lang="en-US" sz="2000" dirty="0">
                <a:solidFill>
                  <a:schemeClr val="accent6">
                    <a:lumMod val="90000"/>
                    <a:lumOff val="10000"/>
                  </a:schemeClr>
                </a:solidFill>
                <a:latin typeface="Arial" panose="020B0604020202020204" pitchFamily="34" charset="0"/>
                <a:cs typeface="Arial" panose="020B0604020202020204" pitchFamily="34" charset="0"/>
              </a:rPr>
              <a:t>Agenda</a:t>
            </a:r>
          </a:p>
        </p:txBody>
      </p:sp>
      <p:sp>
        <p:nvSpPr>
          <p:cNvPr id="7"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spTree>
    <p:extLst>
      <p:ext uri="{BB962C8B-B14F-4D97-AF65-F5344CB8AC3E}">
        <p14:creationId xmlns:p14="http://schemas.microsoft.com/office/powerpoint/2010/main" val="99252584"/>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81</a:t>
            </a:fld>
            <a:endParaRPr lang="en-US"/>
          </a:p>
        </p:txBody>
      </p:sp>
      <p:sp>
        <p:nvSpPr>
          <p:cNvPr id="5" name="TextBox 4"/>
          <p:cNvSpPr txBox="1"/>
          <p:nvPr/>
        </p:nvSpPr>
        <p:spPr>
          <a:xfrm>
            <a:off x="1524000" y="640080"/>
            <a:ext cx="5993081"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a:t>
            </a:r>
            <a:r>
              <a:rPr lang="en-US" sz="2000" dirty="0" smtClean="0">
                <a:solidFill>
                  <a:srgbClr val="00194D">
                    <a:lumMod val="90000"/>
                    <a:lumOff val="10000"/>
                  </a:srgbClr>
                </a:solidFill>
                <a:latin typeface="Arial" panose="020B0604020202020204" pitchFamily="34" charset="0"/>
                <a:cs typeface="Arial" panose="020B0604020202020204" pitchFamily="34" charset="0"/>
              </a:rPr>
              <a:t>4: Logout &gt; Introduction</a:t>
            </a:r>
            <a:endParaRPr lang="en-US" sz="2000" dirty="0">
              <a:solidFill>
                <a:srgbClr val="00194D">
                  <a:lumMod val="90000"/>
                  <a:lumOff val="10000"/>
                </a:srgbClr>
              </a:solidFill>
              <a:latin typeface="Arial" panose="020B0604020202020204" pitchFamily="34" charset="0"/>
              <a:cs typeface="Arial" panose="020B0604020202020204" pitchFamily="34" charset="0"/>
            </a:endParaRPr>
          </a:p>
        </p:txBody>
      </p:sp>
      <p:sp>
        <p:nvSpPr>
          <p:cNvPr id="6" name="TextBox 5"/>
          <p:cNvSpPr txBox="1"/>
          <p:nvPr/>
        </p:nvSpPr>
        <p:spPr>
          <a:xfrm>
            <a:off x="517478" y="1565786"/>
            <a:ext cx="7407322" cy="1754326"/>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When a user is going to be away from their desk for extended period of time, they should Logout of KEES.</a:t>
            </a: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If the user is in the context of a case, they MUST click the KEES logo located in the left corner.</a:t>
            </a: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Click </a:t>
            </a:r>
            <a:r>
              <a:rPr lang="en-US" b="1" dirty="0" smtClean="0">
                <a:latin typeface="Arial" panose="020B0604020202020204" pitchFamily="34" charset="0"/>
                <a:cs typeface="Arial" panose="020B0604020202020204" pitchFamily="34" charset="0"/>
              </a:rPr>
              <a:t>Logout</a:t>
            </a:r>
            <a:r>
              <a:rPr lang="en-US" dirty="0" smtClean="0">
                <a:latin typeface="Arial" panose="020B0604020202020204" pitchFamily="34" charset="0"/>
                <a:cs typeface="Arial" panose="020B0604020202020204" pitchFamily="34" charset="0"/>
              </a:rPr>
              <a:t>.</a:t>
            </a: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p:txBody>
      </p:sp>
      <p:sp>
        <p:nvSpPr>
          <p:cNvPr id="8"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075" y="3524250"/>
            <a:ext cx="8704263" cy="1581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1" name="Straight Arrow Connector 10"/>
          <p:cNvCxnSpPr/>
          <p:nvPr/>
        </p:nvCxnSpPr>
        <p:spPr>
          <a:xfrm flipH="1">
            <a:off x="838200" y="3733800"/>
            <a:ext cx="610169" cy="38611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5434725"/>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82</a:t>
            </a:fld>
            <a:endParaRPr lang="en-US" dirty="0"/>
          </a:p>
        </p:txBody>
      </p:sp>
      <p:sp>
        <p:nvSpPr>
          <p:cNvPr id="5" name="TextBox 4"/>
          <p:cNvSpPr txBox="1"/>
          <p:nvPr/>
        </p:nvSpPr>
        <p:spPr>
          <a:xfrm>
            <a:off x="1626919" y="640080"/>
            <a:ext cx="5993081"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4</a:t>
            </a:r>
            <a:r>
              <a:rPr lang="en-US" sz="2000" dirty="0" smtClean="0">
                <a:solidFill>
                  <a:srgbClr val="00194D">
                    <a:lumMod val="90000"/>
                    <a:lumOff val="10000"/>
                  </a:srgbClr>
                </a:solidFill>
                <a:latin typeface="Arial" panose="020B0604020202020204" pitchFamily="34" charset="0"/>
                <a:cs typeface="Arial" panose="020B0604020202020204" pitchFamily="34" charset="0"/>
              </a:rPr>
              <a:t>:  Logout</a:t>
            </a:r>
            <a:endParaRPr lang="en-US" sz="2000" dirty="0">
              <a:solidFill>
                <a:srgbClr val="00194D">
                  <a:lumMod val="90000"/>
                  <a:lumOff val="10000"/>
                </a:srgbClr>
              </a:solidFill>
              <a:latin typeface="Arial" panose="020B0604020202020204" pitchFamily="34" charset="0"/>
              <a:cs typeface="Arial" panose="020B0604020202020204" pitchFamily="34" charset="0"/>
            </a:endParaRPr>
          </a:p>
        </p:txBody>
      </p:sp>
      <p:pic>
        <p:nvPicPr>
          <p:cNvPr id="409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6423"/>
          <a:stretch/>
        </p:blipFill>
        <p:spPr bwMode="auto">
          <a:xfrm>
            <a:off x="2361063" y="2743200"/>
            <a:ext cx="4423912" cy="28698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915419" y="1524000"/>
            <a:ext cx="7315200" cy="923330"/>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To complete the Logout process:</a:t>
            </a: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Click the </a:t>
            </a:r>
            <a:r>
              <a:rPr lang="en-US" b="1" dirty="0" smtClean="0">
                <a:latin typeface="Arial" panose="020B0604020202020204" pitchFamily="34" charset="0"/>
                <a:cs typeface="Arial" panose="020B0604020202020204" pitchFamily="34" charset="0"/>
              </a:rPr>
              <a:t>OK</a:t>
            </a:r>
            <a:r>
              <a:rPr lang="en-US" dirty="0" smtClean="0">
                <a:latin typeface="Arial" panose="020B0604020202020204" pitchFamily="34" charset="0"/>
                <a:cs typeface="Arial" panose="020B0604020202020204" pitchFamily="34" charset="0"/>
              </a:rPr>
              <a:t> button </a:t>
            </a: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The browser window closes</a:t>
            </a:r>
            <a:endParaRPr lang="en-US" dirty="0">
              <a:latin typeface="Arial" panose="020B0604020202020204" pitchFamily="34" charset="0"/>
              <a:cs typeface="Arial" panose="020B0604020202020204" pitchFamily="34" charset="0"/>
            </a:endParaRPr>
          </a:p>
        </p:txBody>
      </p:sp>
      <p:sp>
        <p:nvSpPr>
          <p:cNvPr id="8"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spTree>
    <p:extLst>
      <p:ext uri="{BB962C8B-B14F-4D97-AF65-F5344CB8AC3E}">
        <p14:creationId xmlns:p14="http://schemas.microsoft.com/office/powerpoint/2010/main" val="892011963"/>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Logout &gt; Summary</a:t>
            </a:r>
            <a:endParaRPr lang="en-US" sz="1600" dirty="0"/>
          </a:p>
        </p:txBody>
      </p:sp>
      <p:sp>
        <p:nvSpPr>
          <p:cNvPr id="3" name="Content Placeholder 2"/>
          <p:cNvSpPr>
            <a:spLocks noGrp="1"/>
          </p:cNvSpPr>
          <p:nvPr>
            <p:ph idx="1"/>
          </p:nvPr>
        </p:nvSpPr>
        <p:spPr>
          <a:xfrm>
            <a:off x="1905000" y="2743200"/>
            <a:ext cx="6477000" cy="1066800"/>
          </a:xfrm>
        </p:spPr>
        <p:txBody>
          <a:bodyPr>
            <a:noAutofit/>
          </a:bodyPr>
          <a:lstStyle/>
          <a:p>
            <a:pPr marL="0" indent="0">
              <a:buNone/>
            </a:pPr>
            <a:r>
              <a:rPr lang="en-US" sz="1800" dirty="0" smtClean="0"/>
              <a:t>This completes our lesson.</a:t>
            </a:r>
          </a:p>
          <a:p>
            <a:pPr marL="0" indent="0">
              <a:buNone/>
            </a:pPr>
            <a:endParaRPr lang="en-US" sz="1800" dirty="0"/>
          </a:p>
        </p:txBody>
      </p:sp>
      <p:sp>
        <p:nvSpPr>
          <p:cNvPr id="4" name="Slide Number Placeholder 3"/>
          <p:cNvSpPr>
            <a:spLocks noGrp="1"/>
          </p:cNvSpPr>
          <p:nvPr>
            <p:ph type="sldNum" sz="quarter" idx="12"/>
          </p:nvPr>
        </p:nvSpPr>
        <p:spPr/>
        <p:txBody>
          <a:bodyPr/>
          <a:lstStyle/>
          <a:p>
            <a:fld id="{908B7E1D-52E2-4F04-9DFE-B1650792F521}" type="slidenum">
              <a:rPr lang="en-US" smtClean="0"/>
              <a:t>83</a:t>
            </a:fld>
            <a:endParaRPr lang="en-US"/>
          </a:p>
        </p:txBody>
      </p:sp>
      <p:sp>
        <p:nvSpPr>
          <p:cNvPr id="9"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spTree>
    <p:extLst>
      <p:ext uri="{BB962C8B-B14F-4D97-AF65-F5344CB8AC3E}">
        <p14:creationId xmlns:p14="http://schemas.microsoft.com/office/powerpoint/2010/main" val="4071527152"/>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47800" y="2133601"/>
            <a:ext cx="5181600" cy="1905000"/>
          </a:xfrm>
        </p:spPr>
        <p:txBody>
          <a:bodyPr>
            <a:normAutofit/>
          </a:bodyPr>
          <a:lstStyle/>
          <a:p>
            <a:r>
              <a:rPr lang="en-US" sz="1800" dirty="0" smtClean="0"/>
              <a:t>Lesson 1: Journal</a:t>
            </a:r>
          </a:p>
          <a:p>
            <a:r>
              <a:rPr lang="en-US" sz="1800" dirty="0" smtClean="0"/>
              <a:t>Lesson 2:  Tasks</a:t>
            </a:r>
          </a:p>
          <a:p>
            <a:r>
              <a:rPr lang="en-US" sz="1800" dirty="0" smtClean="0"/>
              <a:t>Lesson 3:  Contact Log</a:t>
            </a:r>
          </a:p>
          <a:p>
            <a:r>
              <a:rPr lang="en-US" sz="1800" dirty="0" smtClean="0"/>
              <a:t>Lesson 4:  Logout</a:t>
            </a:r>
          </a:p>
          <a:p>
            <a:r>
              <a:rPr lang="en-US" sz="1800" b="1" dirty="0" smtClean="0"/>
              <a:t>Lesson 5:  Help</a:t>
            </a:r>
          </a:p>
        </p:txBody>
      </p:sp>
      <p:sp>
        <p:nvSpPr>
          <p:cNvPr id="4" name="Slide Number Placeholder 3"/>
          <p:cNvSpPr>
            <a:spLocks noGrp="1"/>
          </p:cNvSpPr>
          <p:nvPr>
            <p:ph type="sldNum" sz="quarter" idx="12"/>
          </p:nvPr>
        </p:nvSpPr>
        <p:spPr/>
        <p:txBody>
          <a:bodyPr/>
          <a:lstStyle/>
          <a:p>
            <a:fld id="{908B7E1D-52E2-4F04-9DFE-B1650792F521}" type="slidenum">
              <a:rPr lang="en-US" smtClean="0"/>
              <a:t>84</a:t>
            </a:fld>
            <a:endParaRPr lang="en-US"/>
          </a:p>
        </p:txBody>
      </p:sp>
      <p:sp>
        <p:nvSpPr>
          <p:cNvPr id="5" name="TextBox 4"/>
          <p:cNvSpPr txBox="1"/>
          <p:nvPr/>
        </p:nvSpPr>
        <p:spPr>
          <a:xfrm>
            <a:off x="1600200" y="730624"/>
            <a:ext cx="1905000" cy="400110"/>
          </a:xfrm>
          <a:prstGeom prst="rect">
            <a:avLst/>
          </a:prstGeom>
          <a:noFill/>
        </p:spPr>
        <p:txBody>
          <a:bodyPr wrap="square" rtlCol="0">
            <a:spAutoFit/>
          </a:bodyPr>
          <a:lstStyle/>
          <a:p>
            <a:r>
              <a:rPr lang="en-US" sz="2000" dirty="0">
                <a:solidFill>
                  <a:schemeClr val="accent6">
                    <a:lumMod val="90000"/>
                    <a:lumOff val="10000"/>
                  </a:schemeClr>
                </a:solidFill>
                <a:latin typeface="Arial" panose="020B0604020202020204" pitchFamily="34" charset="0"/>
                <a:cs typeface="Arial" panose="020B0604020202020204" pitchFamily="34" charset="0"/>
              </a:rPr>
              <a:t>Agenda</a:t>
            </a:r>
          </a:p>
        </p:txBody>
      </p:sp>
      <p:sp>
        <p:nvSpPr>
          <p:cNvPr id="7"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spTree>
    <p:extLst>
      <p:ext uri="{BB962C8B-B14F-4D97-AF65-F5344CB8AC3E}">
        <p14:creationId xmlns:p14="http://schemas.microsoft.com/office/powerpoint/2010/main" val="1693358923"/>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85</a:t>
            </a:fld>
            <a:endParaRPr lang="en-US" dirty="0"/>
          </a:p>
        </p:txBody>
      </p:sp>
      <p:sp>
        <p:nvSpPr>
          <p:cNvPr id="5" name="TextBox 4"/>
          <p:cNvSpPr txBox="1"/>
          <p:nvPr/>
        </p:nvSpPr>
        <p:spPr>
          <a:xfrm>
            <a:off x="1563261" y="682773"/>
            <a:ext cx="5993081"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a:t>
            </a:r>
            <a:r>
              <a:rPr lang="en-US" sz="2000" dirty="0" smtClean="0">
                <a:solidFill>
                  <a:srgbClr val="00194D">
                    <a:lumMod val="90000"/>
                    <a:lumOff val="10000"/>
                  </a:srgbClr>
                </a:solidFill>
                <a:latin typeface="Arial" panose="020B0604020202020204" pitchFamily="34" charset="0"/>
                <a:cs typeface="Arial" panose="020B0604020202020204" pitchFamily="34" charset="0"/>
              </a:rPr>
              <a:t>5:  Help</a:t>
            </a:r>
            <a:endParaRPr lang="en-US" sz="2000" dirty="0">
              <a:solidFill>
                <a:srgbClr val="00194D">
                  <a:lumMod val="90000"/>
                  <a:lumOff val="10000"/>
                </a:srgbClr>
              </a:solidFill>
              <a:latin typeface="Arial" panose="020B0604020202020204" pitchFamily="34" charset="0"/>
              <a:cs typeface="Arial" panose="020B0604020202020204" pitchFamily="34" charset="0"/>
            </a:endParaRPr>
          </a:p>
        </p:txBody>
      </p:sp>
      <p:sp>
        <p:nvSpPr>
          <p:cNvPr id="6" name="TextBox 5"/>
          <p:cNvSpPr txBox="1"/>
          <p:nvPr/>
        </p:nvSpPr>
        <p:spPr>
          <a:xfrm>
            <a:off x="463411" y="2743200"/>
            <a:ext cx="7864794" cy="923330"/>
          </a:xfrm>
          <a:prstGeom prst="rect">
            <a:avLst/>
          </a:prstGeom>
          <a:noFill/>
        </p:spPr>
        <p:txBody>
          <a:bodyPr wrap="square" rtlCol="0">
            <a:spAutoFit/>
          </a:bodyPr>
          <a:lstStyle/>
          <a:p>
            <a:r>
              <a:rPr lang="en-US" b="1" dirty="0" smtClean="0">
                <a:latin typeface="Arial" panose="020B0604020202020204" pitchFamily="34" charset="0"/>
                <a:cs typeface="Arial" panose="020B0604020202020204" pitchFamily="34" charset="0"/>
              </a:rPr>
              <a:t>Help</a:t>
            </a:r>
            <a:r>
              <a:rPr lang="en-US" dirty="0" smtClean="0">
                <a:latin typeface="Arial" panose="020B0604020202020204" pitchFamily="34" charset="0"/>
                <a:cs typeface="Arial" panose="020B0604020202020204" pitchFamily="34" charset="0"/>
              </a:rPr>
              <a:t> allows the user to view instructions on how to complete the page</a:t>
            </a:r>
            <a:r>
              <a:rPr lang="en-US" dirty="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and describes </a:t>
            </a:r>
            <a:r>
              <a:rPr lang="en-US" dirty="0">
                <a:latin typeface="Arial" panose="020B0604020202020204" pitchFamily="34" charset="0"/>
                <a:cs typeface="Arial" panose="020B0604020202020204" pitchFamily="34" charset="0"/>
              </a:rPr>
              <a:t>all </a:t>
            </a:r>
            <a:r>
              <a:rPr lang="en-US" dirty="0" smtClean="0">
                <a:latin typeface="Arial" panose="020B0604020202020204" pitchFamily="34" charset="0"/>
                <a:cs typeface="Arial" panose="020B0604020202020204" pitchFamily="34" charset="0"/>
              </a:rPr>
              <a:t>functions </a:t>
            </a:r>
            <a:r>
              <a:rPr lang="en-US" dirty="0">
                <a:latin typeface="Arial" panose="020B0604020202020204" pitchFamily="34" charset="0"/>
                <a:cs typeface="Arial" panose="020B0604020202020204" pitchFamily="34" charset="0"/>
              </a:rPr>
              <a:t>that may be </a:t>
            </a:r>
            <a:r>
              <a:rPr lang="en-US" dirty="0" smtClean="0">
                <a:latin typeface="Arial" panose="020B0604020202020204" pitchFamily="34" charset="0"/>
                <a:cs typeface="Arial" panose="020B0604020202020204" pitchFamily="34" charset="0"/>
              </a:rPr>
              <a:t>performed.  The Help window displays information based on the current screen selection.</a:t>
            </a:r>
            <a:endParaRPr lang="en-US" dirty="0">
              <a:latin typeface="Arial" panose="020B0604020202020204" pitchFamily="34" charset="0"/>
              <a:cs typeface="Arial" panose="020B0604020202020204" pitchFamily="34" charset="0"/>
            </a:endParaRPr>
          </a:p>
        </p:txBody>
      </p:sp>
      <p:sp>
        <p:nvSpPr>
          <p:cNvPr id="9"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grpSp>
        <p:nvGrpSpPr>
          <p:cNvPr id="11" name="Group 10"/>
          <p:cNvGrpSpPr/>
          <p:nvPr/>
        </p:nvGrpSpPr>
        <p:grpSpPr>
          <a:xfrm>
            <a:off x="216401" y="1082883"/>
            <a:ext cx="8686800" cy="1557920"/>
            <a:chOff x="235307" y="3276600"/>
            <a:chExt cx="8686800" cy="1557920"/>
          </a:xfrm>
        </p:grpSpPr>
        <p:pic>
          <p:nvPicPr>
            <p:cNvPr id="12" name="Snagit_PPT419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5307" y="3543016"/>
              <a:ext cx="8686800" cy="1291504"/>
            </a:xfrm>
            <a:prstGeom prst="rect">
              <a:avLst/>
            </a:prstGeom>
          </p:spPr>
        </p:pic>
        <p:cxnSp>
          <p:nvCxnSpPr>
            <p:cNvPr id="13" name="Straight Arrow Connector 12"/>
            <p:cNvCxnSpPr/>
            <p:nvPr/>
          </p:nvCxnSpPr>
          <p:spPr>
            <a:xfrm>
              <a:off x="8077200" y="3276600"/>
              <a:ext cx="539823" cy="38611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pic>
        <p:nvPicPr>
          <p:cNvPr id="16386" name="Picture 2" descr="C:\Users\EWIEDW~1\AppData\Local\Temp\SNAGHTML1870e59.PNG"/>
          <p:cNvPicPr>
            <a:picLocks noChangeAspect="1" noChangeArrowheads="1"/>
          </p:cNvPicPr>
          <p:nvPr/>
        </p:nvPicPr>
        <p:blipFill rotWithShape="1">
          <a:blip r:embed="rId4">
            <a:extLst>
              <a:ext uri="{28A0092B-C50C-407E-A947-70E740481C1C}">
                <a14:useLocalDpi xmlns:a14="http://schemas.microsoft.com/office/drawing/2010/main" val="0"/>
              </a:ext>
            </a:extLst>
          </a:blip>
          <a:srcRect t="14258"/>
          <a:stretch/>
        </p:blipFill>
        <p:spPr bwMode="auto">
          <a:xfrm>
            <a:off x="1143000" y="3700776"/>
            <a:ext cx="6427332" cy="27762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8155550"/>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86</a:t>
            </a:fld>
            <a:endParaRPr lang="en-US" dirty="0"/>
          </a:p>
        </p:txBody>
      </p:sp>
      <p:sp>
        <p:nvSpPr>
          <p:cNvPr id="8" name="TextBox 7"/>
          <p:cNvSpPr txBox="1"/>
          <p:nvPr/>
        </p:nvSpPr>
        <p:spPr>
          <a:xfrm>
            <a:off x="1563261" y="682773"/>
            <a:ext cx="5993081" cy="400110"/>
          </a:xfrm>
          <a:prstGeom prst="rect">
            <a:avLst/>
          </a:prstGeom>
          <a:noFill/>
        </p:spPr>
        <p:txBody>
          <a:bodyPr wrap="square" rtlCol="0">
            <a:spAutoFit/>
          </a:bodyPr>
          <a:lstStyle/>
          <a:p>
            <a:pPr lvl="0"/>
            <a:r>
              <a:rPr lang="en-US" sz="2000" dirty="0">
                <a:solidFill>
                  <a:srgbClr val="00194D">
                    <a:lumMod val="90000"/>
                    <a:lumOff val="10000"/>
                  </a:srgbClr>
                </a:solidFill>
                <a:latin typeface="Arial" panose="020B0604020202020204" pitchFamily="34" charset="0"/>
                <a:cs typeface="Arial" panose="020B0604020202020204" pitchFamily="34" charset="0"/>
              </a:rPr>
              <a:t>Lesson </a:t>
            </a:r>
            <a:r>
              <a:rPr lang="en-US" sz="2000" dirty="0" smtClean="0">
                <a:solidFill>
                  <a:srgbClr val="00194D">
                    <a:lumMod val="90000"/>
                    <a:lumOff val="10000"/>
                  </a:srgbClr>
                </a:solidFill>
                <a:latin typeface="Arial" panose="020B0604020202020204" pitchFamily="34" charset="0"/>
                <a:cs typeface="Arial" panose="020B0604020202020204" pitchFamily="34" charset="0"/>
              </a:rPr>
              <a:t>5:  Help</a:t>
            </a:r>
            <a:endParaRPr lang="en-US" sz="2000" dirty="0">
              <a:solidFill>
                <a:srgbClr val="00194D">
                  <a:lumMod val="90000"/>
                  <a:lumOff val="10000"/>
                </a:srgbClr>
              </a:solidFill>
              <a:latin typeface="Arial" panose="020B0604020202020204" pitchFamily="34" charset="0"/>
              <a:cs typeface="Arial" panose="020B0604020202020204" pitchFamily="34" charset="0"/>
            </a:endParaRPr>
          </a:p>
        </p:txBody>
      </p:sp>
      <p:sp>
        <p:nvSpPr>
          <p:cNvPr id="9"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pic>
        <p:nvPicPr>
          <p:cNvPr id="18434" name="Picture 2" descr="C:\Users\EWIEDW~1\AppData\Local\Temp\SNAGHTML18b847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143000"/>
            <a:ext cx="5696731" cy="2561107"/>
          </a:xfrm>
          <a:prstGeom prst="rect">
            <a:avLst/>
          </a:prstGeom>
          <a:noFill/>
          <a:extLst>
            <a:ext uri="{909E8E84-426E-40DD-AFC4-6F175D3DCCD1}">
              <a14:hiddenFill xmlns:a14="http://schemas.microsoft.com/office/drawing/2010/main">
                <a:solidFill>
                  <a:srgbClr val="FFFFFF"/>
                </a:solidFill>
              </a14:hiddenFill>
            </a:ext>
          </a:extLst>
        </p:spPr>
      </p:pic>
      <p:pic>
        <p:nvPicPr>
          <p:cNvPr id="18436" name="Picture 4" descr="C:\Users\EWIEDW~1\AppData\Local\Temp\SNAGHTML18d3fe4.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76017" y="3276600"/>
            <a:ext cx="4615583" cy="29602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1193744"/>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5:  Help &gt; Summary</a:t>
            </a:r>
            <a:endParaRPr lang="en-US" sz="1600" dirty="0"/>
          </a:p>
        </p:txBody>
      </p:sp>
      <p:sp>
        <p:nvSpPr>
          <p:cNvPr id="3" name="Content Placeholder 2"/>
          <p:cNvSpPr>
            <a:spLocks noGrp="1"/>
          </p:cNvSpPr>
          <p:nvPr>
            <p:ph idx="1"/>
          </p:nvPr>
        </p:nvSpPr>
        <p:spPr>
          <a:xfrm>
            <a:off x="1905000" y="2743200"/>
            <a:ext cx="6477000" cy="1066800"/>
          </a:xfrm>
        </p:spPr>
        <p:txBody>
          <a:bodyPr>
            <a:noAutofit/>
          </a:bodyPr>
          <a:lstStyle/>
          <a:p>
            <a:pPr marL="0" indent="0">
              <a:buNone/>
            </a:pPr>
            <a:r>
              <a:rPr lang="en-US" sz="1800" dirty="0" smtClean="0"/>
              <a:t>This completes our lesson.</a:t>
            </a:r>
          </a:p>
          <a:p>
            <a:pPr marL="0" indent="0">
              <a:buNone/>
            </a:pPr>
            <a:endParaRPr lang="en-US" sz="1800" dirty="0"/>
          </a:p>
        </p:txBody>
      </p:sp>
      <p:sp>
        <p:nvSpPr>
          <p:cNvPr id="4" name="Slide Number Placeholder 3"/>
          <p:cNvSpPr>
            <a:spLocks noGrp="1"/>
          </p:cNvSpPr>
          <p:nvPr>
            <p:ph type="sldNum" sz="quarter" idx="12"/>
          </p:nvPr>
        </p:nvSpPr>
        <p:spPr/>
        <p:txBody>
          <a:bodyPr/>
          <a:lstStyle/>
          <a:p>
            <a:fld id="{908B7E1D-52E2-4F04-9DFE-B1650792F521}" type="slidenum">
              <a:rPr lang="en-US" smtClean="0"/>
              <a:t>87</a:t>
            </a:fld>
            <a:endParaRPr lang="en-US"/>
          </a:p>
        </p:txBody>
      </p:sp>
      <p:sp>
        <p:nvSpPr>
          <p:cNvPr id="9" name="Title 6"/>
          <p:cNvSpPr>
            <a:spLocks noGrp="1"/>
          </p:cNvSpPr>
          <p:nvPr>
            <p:ph type="title"/>
          </p:nvPr>
        </p:nvSpPr>
        <p:spPr>
          <a:xfrm>
            <a:off x="1600200" y="73152"/>
            <a:ext cx="7086600" cy="566928"/>
          </a:xfrm>
        </p:spPr>
        <p:txBody>
          <a:bodyPr/>
          <a:lstStyle/>
          <a:p>
            <a:r>
              <a:rPr lang="en-US" dirty="0" smtClean="0"/>
              <a:t>Medical Eligibility: Utility Navigation</a:t>
            </a:r>
            <a:endParaRPr lang="en-US" dirty="0"/>
          </a:p>
        </p:txBody>
      </p:sp>
    </p:spTree>
    <p:extLst>
      <p:ext uri="{BB962C8B-B14F-4D97-AF65-F5344CB8AC3E}">
        <p14:creationId xmlns:p14="http://schemas.microsoft.com/office/powerpoint/2010/main" val="2570979676"/>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6"/>
          <p:cNvSpPr>
            <a:spLocks noGrp="1"/>
          </p:cNvSpPr>
          <p:nvPr>
            <p:ph type="title"/>
          </p:nvPr>
        </p:nvSpPr>
        <p:spPr/>
        <p:txBody>
          <a:bodyPr/>
          <a:lstStyle/>
          <a:p>
            <a:r>
              <a:rPr lang="en-US" dirty="0" smtClean="0"/>
              <a:t>Medical Eligibility: Utility Navigation</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t>88</a:t>
            </a:fld>
            <a:endParaRPr lang="en-US" dirty="0"/>
          </a:p>
        </p:txBody>
      </p:sp>
      <p:sp>
        <p:nvSpPr>
          <p:cNvPr id="7" name="TextBox 6"/>
          <p:cNvSpPr txBox="1"/>
          <p:nvPr/>
        </p:nvSpPr>
        <p:spPr>
          <a:xfrm>
            <a:off x="990599" y="2062877"/>
            <a:ext cx="7315201" cy="2585323"/>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In this course we discussed how to use the tools on the Utility Navigation bar.</a:t>
            </a:r>
          </a:p>
          <a:p>
            <a:endParaRPr lang="en-US" dirty="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We discussed:</a:t>
            </a:r>
          </a:p>
          <a:p>
            <a:pPr marL="857250" lvl="2"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Journal</a:t>
            </a:r>
          </a:p>
          <a:p>
            <a:pPr marL="857250" lvl="2"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Tasks</a:t>
            </a:r>
          </a:p>
          <a:p>
            <a:pPr marL="857250" lvl="2"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Contact Log</a:t>
            </a:r>
          </a:p>
          <a:p>
            <a:pPr marL="857250" lvl="2"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Logout</a:t>
            </a:r>
          </a:p>
          <a:p>
            <a:pPr marL="857250" lvl="2"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Help</a:t>
            </a:r>
            <a:endParaRPr lang="en-US" dirty="0">
              <a:latin typeface="Arial" panose="020B0604020202020204" pitchFamily="34" charset="0"/>
              <a:cs typeface="Arial" panose="020B0604020202020204" pitchFamily="34" charset="0"/>
            </a:endParaRPr>
          </a:p>
        </p:txBody>
      </p:sp>
      <p:sp>
        <p:nvSpPr>
          <p:cNvPr id="9" name="TextBox 8"/>
          <p:cNvSpPr txBox="1"/>
          <p:nvPr/>
        </p:nvSpPr>
        <p:spPr>
          <a:xfrm>
            <a:off x="1563261" y="682773"/>
            <a:ext cx="5993081" cy="400110"/>
          </a:xfrm>
          <a:prstGeom prst="rect">
            <a:avLst/>
          </a:prstGeom>
          <a:noFill/>
        </p:spPr>
        <p:txBody>
          <a:bodyPr wrap="square" rtlCol="0">
            <a:spAutoFit/>
          </a:bodyPr>
          <a:lstStyle/>
          <a:p>
            <a:pPr lvl="0"/>
            <a:r>
              <a:rPr lang="en-US" sz="2000" dirty="0" smtClean="0">
                <a:solidFill>
                  <a:srgbClr val="00194D">
                    <a:lumMod val="90000"/>
                    <a:lumOff val="10000"/>
                  </a:srgbClr>
                </a:solidFill>
                <a:latin typeface="Arial" panose="020B0604020202020204" pitchFamily="34" charset="0"/>
                <a:cs typeface="Arial" panose="020B0604020202020204" pitchFamily="34" charset="0"/>
              </a:rPr>
              <a:t>Course Summary</a:t>
            </a:r>
            <a:endParaRPr lang="en-US" sz="2000" dirty="0">
              <a:solidFill>
                <a:srgbClr val="00194D">
                  <a:lumMod val="90000"/>
                  <a:lumOff val="10000"/>
                </a:srgb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6943764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KEES">
      <a:dk1>
        <a:sysClr val="windowText" lastClr="000000"/>
      </a:dk1>
      <a:lt1>
        <a:sysClr val="window" lastClr="FFFFFF"/>
      </a:lt1>
      <a:dk2>
        <a:srgbClr val="002266"/>
      </a:dk2>
      <a:lt2>
        <a:srgbClr val="FFFFFF"/>
      </a:lt2>
      <a:accent1>
        <a:srgbClr val="B8CEFF"/>
      </a:accent1>
      <a:accent2>
        <a:srgbClr val="FF0000"/>
      </a:accent2>
      <a:accent3>
        <a:srgbClr val="4A7EBB"/>
      </a:accent3>
      <a:accent4>
        <a:srgbClr val="002569"/>
      </a:accent4>
      <a:accent5>
        <a:srgbClr val="F1AD02"/>
      </a:accent5>
      <a:accent6>
        <a:srgbClr val="00194D"/>
      </a:accent6>
      <a:hlink>
        <a:srgbClr val="002569"/>
      </a:hlink>
      <a:folHlink>
        <a:srgbClr val="7F7F7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Version xmlns="http://schemas.microsoft.com/sharepoint/v3/fields"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665228B5867E142AAD4FAD89329406D" ma:contentTypeVersion="2" ma:contentTypeDescription="Create a new document." ma:contentTypeScope="" ma:versionID="2ac13020b1e0b4e274bf64483d34bd83">
  <xsd:schema xmlns:xsd="http://www.w3.org/2001/XMLSchema" xmlns:xs="http://www.w3.org/2001/XMLSchema" xmlns:p="http://schemas.microsoft.com/office/2006/metadata/properties" xmlns:ns2="http://schemas.microsoft.com/sharepoint/v3/fields" targetNamespace="http://schemas.microsoft.com/office/2006/metadata/properties" ma:root="true" ma:fieldsID="66a3ee767f26348ff65248085c503716" ns2:_="">
    <xsd:import namespace="http://schemas.microsoft.com/sharepoint/v3/fields"/>
    <xsd:element name="properties">
      <xsd:complexType>
        <xsd:sequence>
          <xsd:element name="documentManagement">
            <xsd:complexType>
              <xsd:all>
                <xsd:element ref="ns2:_Vers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Version" ma:index="8" nillable="true" ma:displayName="Version" ma:internalName="_Version">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CD646DA-2C67-4501-BD98-458790918525}">
  <ds:schemaRefs>
    <ds:schemaRef ds:uri="http://purl.org/dc/elements/1.1/"/>
    <ds:schemaRef ds:uri="http://purl.org/dc/terms/"/>
    <ds:schemaRef ds:uri="http://schemas.microsoft.com/office/infopath/2007/PartnerControls"/>
    <ds:schemaRef ds:uri="http://schemas.microsoft.com/office/2006/documentManagement/types"/>
    <ds:schemaRef ds:uri="http://purl.org/dc/dcmitype/"/>
    <ds:schemaRef ds:uri="http://www.w3.org/XML/1998/namespace"/>
    <ds:schemaRef ds:uri="http://schemas.openxmlformats.org/package/2006/metadata/core-properties"/>
    <ds:schemaRef ds:uri="http://schemas.microsoft.com/sharepoint/v3/fields"/>
    <ds:schemaRef ds:uri="http://schemas.microsoft.com/office/2006/metadata/properties"/>
  </ds:schemaRefs>
</ds:datastoreItem>
</file>

<file path=customXml/itemProps2.xml><?xml version="1.0" encoding="utf-8"?>
<ds:datastoreItem xmlns:ds="http://schemas.openxmlformats.org/officeDocument/2006/customXml" ds:itemID="{3A574A44-641E-4BE0-BA59-73ABA7A366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field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AA4E4E2-E7BC-4530-8EA2-DDDBE272336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8795</TotalTime>
  <Words>6046</Words>
  <Application>Microsoft Office PowerPoint</Application>
  <PresentationFormat>On-screen Show (4:3)</PresentationFormat>
  <Paragraphs>844</Paragraphs>
  <Slides>88</Slides>
  <Notes>82</Notes>
  <HiddenSlides>0</HiddenSlides>
  <MMClips>0</MMClips>
  <ScaleCrop>false</ScaleCrop>
  <HeadingPairs>
    <vt:vector size="4" baseType="variant">
      <vt:variant>
        <vt:lpstr>Theme</vt:lpstr>
      </vt:variant>
      <vt:variant>
        <vt:i4>1</vt:i4>
      </vt:variant>
      <vt:variant>
        <vt:lpstr>Slide Titles</vt:lpstr>
      </vt:variant>
      <vt:variant>
        <vt:i4>88</vt:i4>
      </vt:variant>
    </vt:vector>
  </HeadingPairs>
  <TitlesOfParts>
    <vt:vector size="89" baseType="lpstr">
      <vt:lpstr>Office Theme</vt:lpstr>
      <vt:lpstr>Medical Eligibility </vt:lpstr>
      <vt:lpstr>Medical Eligibility: Utility Navigation</vt:lpstr>
      <vt:lpstr>Medical Eligibility: Utility Navigation</vt:lpstr>
      <vt:lpstr>Medical Eligibility: Utility Navigation</vt:lpstr>
      <vt:lpstr>Medical Eligibility: Utility Navigation</vt:lpstr>
      <vt:lpstr>PowerPoint Presentation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lpstr>Medical Eligibility: Utility Navigation</vt:lpstr>
    </vt:vector>
  </TitlesOfParts>
  <Company>SRS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Kristi McVicker</dc:creator>
  <cp:lastModifiedBy>jrozwick</cp:lastModifiedBy>
  <cp:revision>536</cp:revision>
  <cp:lastPrinted>2015-03-05T17:51:00Z</cp:lastPrinted>
  <dcterms:created xsi:type="dcterms:W3CDTF">2013-04-09T18:46:34Z</dcterms:created>
  <dcterms:modified xsi:type="dcterms:W3CDTF">2015-05-11T18:22:24Z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0x0101008665228B5867E142AAD4FAD89329406D</vt:lpwstr>
  </property>
</Properties>
</file>