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72" r:id="rId2"/>
    <p:sldId id="274" r:id="rId3"/>
    <p:sldId id="258" r:id="rId4"/>
    <p:sldId id="260" r:id="rId5"/>
    <p:sldId id="263" r:id="rId6"/>
    <p:sldId id="262" r:id="rId7"/>
    <p:sldId id="264" r:id="rId8"/>
    <p:sldId id="261" r:id="rId9"/>
    <p:sldId id="280" r:id="rId10"/>
    <p:sldId id="283" r:id="rId11"/>
    <p:sldId id="285" r:id="rId12"/>
    <p:sldId id="286" r:id="rId13"/>
    <p:sldId id="266" r:id="rId14"/>
    <p:sldId id="282" r:id="rId15"/>
    <p:sldId id="281" r:id="rId16"/>
    <p:sldId id="267" r:id="rId17"/>
    <p:sldId id="270" r:id="rId18"/>
    <p:sldId id="271" r:id="rId19"/>
    <p:sldId id="269" r:id="rId20"/>
    <p:sldId id="284" r:id="rId21"/>
    <p:sldId id="273" r:id="rId22"/>
    <p:sldId id="287" r:id="rId23"/>
    <p:sldId id="279" r:id="rId24"/>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rmiller" initials="am" lastIdx="8" clrIdx="0"/>
  <p:cmAuthor id="1" name="Abplanalp, Kristi" initials="AK" lastIdx="20" clrIdx="1">
    <p:extLst/>
  </p:cmAuthor>
  <p:cmAuthor id="2" name="Jeanine Schieferecke" initials="JS" lastIdx="13"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94" y="90"/>
      </p:cViewPr>
      <p:guideLst>
        <p:guide orient="horz" pos="2160"/>
        <p:guide pos="2880"/>
      </p:guideLst>
    </p:cSldViewPr>
  </p:slideViewPr>
  <p:notesTextViewPr>
    <p:cViewPr>
      <p:scale>
        <a:sx n="3" d="2"/>
        <a:sy n="3" d="2"/>
      </p:scale>
      <p:origin x="0" y="0"/>
    </p:cViewPr>
  </p:notesTextViewPr>
  <p:sorterViewPr>
    <p:cViewPr>
      <p:scale>
        <a:sx n="110" d="100"/>
        <a:sy n="11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dirty="0"/>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13294118-8647-4F07-AA9F-2AA8CFFC4243}" type="datetimeFigureOut">
              <a:rPr lang="en-US" smtClean="0"/>
              <a:t>3/16/2016</a:t>
            </a:fld>
            <a:endParaRPr lang="en-US" dirty="0"/>
          </a:p>
        </p:txBody>
      </p:sp>
      <p:sp>
        <p:nvSpPr>
          <p:cNvPr id="4" name="Slide Image Placeholder 3"/>
          <p:cNvSpPr>
            <a:spLocks noGrp="1" noRot="1" noChangeAspect="1"/>
          </p:cNvSpPr>
          <p:nvPr>
            <p:ph type="sldImg" idx="2"/>
          </p:nvPr>
        </p:nvSpPr>
        <p:spPr>
          <a:xfrm>
            <a:off x="1417638" y="1163638"/>
            <a:ext cx="4187825" cy="3141662"/>
          </a:xfrm>
          <a:prstGeom prst="rect">
            <a:avLst/>
          </a:prstGeom>
          <a:noFill/>
          <a:ln w="12700">
            <a:solidFill>
              <a:prstClr val="black"/>
            </a:solidFill>
          </a:ln>
        </p:spPr>
        <p:txBody>
          <a:bodyPr vert="horz" lIns="93324" tIns="46662" rIns="93324" bIns="46662" rtlCol="0" anchor="ctr"/>
          <a:lstStyle/>
          <a:p>
            <a:endParaRPr lang="en-US" dirty="0"/>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B0332D86-A2D5-4C0B-8EFE-29A321585EFB}" type="slidenum">
              <a:rPr lang="en-US" smtClean="0"/>
              <a:t>‹#›</a:t>
            </a:fld>
            <a:endParaRPr lang="en-US" dirty="0"/>
          </a:p>
        </p:txBody>
      </p:sp>
    </p:spTree>
    <p:extLst>
      <p:ext uri="{BB962C8B-B14F-4D97-AF65-F5344CB8AC3E}">
        <p14:creationId xmlns:p14="http://schemas.microsoft.com/office/powerpoint/2010/main" val="37707519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5DC759D-9C2E-4A0D-9941-8DD91238ADF1}" type="datetime1">
              <a:rPr lang="en-US" smtClean="0"/>
              <a:t>3/16/2016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44CD364-D74D-412C-BF4C-4FB02A527863}" type="slidenum">
              <a:rPr lang="en-US" smtClean="0"/>
              <a:t>‹#›</a:t>
            </a:fld>
            <a:endParaRPr lang="en-US" dirty="0"/>
          </a:p>
        </p:txBody>
      </p:sp>
    </p:spTree>
    <p:extLst>
      <p:ext uri="{BB962C8B-B14F-4D97-AF65-F5344CB8AC3E}">
        <p14:creationId xmlns:p14="http://schemas.microsoft.com/office/powerpoint/2010/main" val="42857738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B04D05-ECAD-49E9-BC20-CCAF1EE593F4}" type="datetime1">
              <a:rPr lang="en-US" smtClean="0"/>
              <a:t>3/16/2016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44CD364-D74D-412C-BF4C-4FB02A527863}" type="slidenum">
              <a:rPr lang="en-US" smtClean="0"/>
              <a:t>‹#›</a:t>
            </a:fld>
            <a:endParaRPr lang="en-US" dirty="0"/>
          </a:p>
        </p:txBody>
      </p:sp>
    </p:spTree>
    <p:extLst>
      <p:ext uri="{BB962C8B-B14F-4D97-AF65-F5344CB8AC3E}">
        <p14:creationId xmlns:p14="http://schemas.microsoft.com/office/powerpoint/2010/main" val="1290257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E5154C0-7F26-42A9-B8BE-A7C4EF911B48}" type="datetime1">
              <a:rPr lang="en-US" smtClean="0"/>
              <a:t>3/16/2016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44CD364-D74D-412C-BF4C-4FB02A527863}" type="slidenum">
              <a:rPr lang="en-US" smtClean="0"/>
              <a:t>‹#›</a:t>
            </a:fld>
            <a:endParaRPr lang="en-US" dirty="0"/>
          </a:p>
        </p:txBody>
      </p:sp>
    </p:spTree>
    <p:extLst>
      <p:ext uri="{BB962C8B-B14F-4D97-AF65-F5344CB8AC3E}">
        <p14:creationId xmlns:p14="http://schemas.microsoft.com/office/powerpoint/2010/main" val="3496826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E745A71-6630-42BA-AC36-3F230B8AD8D1}" type="datetime1">
              <a:rPr lang="en-US" smtClean="0"/>
              <a:t>3/16/2016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44CD364-D74D-412C-BF4C-4FB02A527863}" type="slidenum">
              <a:rPr lang="en-US" smtClean="0"/>
              <a:t>‹#›</a:t>
            </a:fld>
            <a:endParaRPr lang="en-US" dirty="0"/>
          </a:p>
        </p:txBody>
      </p:sp>
    </p:spTree>
    <p:extLst>
      <p:ext uri="{BB962C8B-B14F-4D97-AF65-F5344CB8AC3E}">
        <p14:creationId xmlns:p14="http://schemas.microsoft.com/office/powerpoint/2010/main" val="28872933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77308BF-4329-45F6-8F2C-E099E96A2D3F}" type="datetime1">
              <a:rPr lang="en-US" smtClean="0"/>
              <a:t>3/16/2016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44CD364-D74D-412C-BF4C-4FB02A527863}" type="slidenum">
              <a:rPr lang="en-US" smtClean="0"/>
              <a:t>‹#›</a:t>
            </a:fld>
            <a:endParaRPr lang="en-US" dirty="0"/>
          </a:p>
        </p:txBody>
      </p:sp>
    </p:spTree>
    <p:extLst>
      <p:ext uri="{BB962C8B-B14F-4D97-AF65-F5344CB8AC3E}">
        <p14:creationId xmlns:p14="http://schemas.microsoft.com/office/powerpoint/2010/main" val="370910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865DAF9-ED34-4F19-9963-CC7427A47B19}" type="datetime1">
              <a:rPr lang="en-US" smtClean="0"/>
              <a:t>3/16/2016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44CD364-D74D-412C-BF4C-4FB02A527863}" type="slidenum">
              <a:rPr lang="en-US" smtClean="0"/>
              <a:t>‹#›</a:t>
            </a:fld>
            <a:endParaRPr lang="en-US" dirty="0"/>
          </a:p>
        </p:txBody>
      </p:sp>
    </p:spTree>
    <p:extLst>
      <p:ext uri="{BB962C8B-B14F-4D97-AF65-F5344CB8AC3E}">
        <p14:creationId xmlns:p14="http://schemas.microsoft.com/office/powerpoint/2010/main" val="1895822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3C5489-4141-41E2-811C-089470849865}" type="datetime1">
              <a:rPr lang="en-US" smtClean="0"/>
              <a:t>3/16/2016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44CD364-D74D-412C-BF4C-4FB02A527863}" type="slidenum">
              <a:rPr lang="en-US" smtClean="0"/>
              <a:t>‹#›</a:t>
            </a:fld>
            <a:endParaRPr lang="en-US" dirty="0"/>
          </a:p>
        </p:txBody>
      </p:sp>
    </p:spTree>
    <p:extLst>
      <p:ext uri="{BB962C8B-B14F-4D97-AF65-F5344CB8AC3E}">
        <p14:creationId xmlns:p14="http://schemas.microsoft.com/office/powerpoint/2010/main" val="3362965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C6F81F6-F3EA-4980-9E73-3B160CCC5AA1}" type="datetime1">
              <a:rPr lang="en-US" smtClean="0"/>
              <a:t>3/16/2016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44CD364-D74D-412C-BF4C-4FB02A527863}" type="slidenum">
              <a:rPr lang="en-US" smtClean="0"/>
              <a:t>‹#›</a:t>
            </a:fld>
            <a:endParaRPr lang="en-US" dirty="0"/>
          </a:p>
        </p:txBody>
      </p:sp>
    </p:spTree>
    <p:extLst>
      <p:ext uri="{BB962C8B-B14F-4D97-AF65-F5344CB8AC3E}">
        <p14:creationId xmlns:p14="http://schemas.microsoft.com/office/powerpoint/2010/main" val="15978049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981C6D9-32B6-4D11-B0C3-B7E63FD8E875}" type="datetime1">
              <a:rPr lang="en-US" smtClean="0"/>
              <a:t>3/16/2016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44CD364-D74D-412C-BF4C-4FB02A527863}" type="slidenum">
              <a:rPr lang="en-US" smtClean="0"/>
              <a:t>‹#›</a:t>
            </a:fld>
            <a:endParaRPr lang="en-US" dirty="0"/>
          </a:p>
        </p:txBody>
      </p:sp>
    </p:spTree>
    <p:extLst>
      <p:ext uri="{BB962C8B-B14F-4D97-AF65-F5344CB8AC3E}">
        <p14:creationId xmlns:p14="http://schemas.microsoft.com/office/powerpoint/2010/main" val="281725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AFE5CF7-A7CF-4B36-AEB6-7814966E0A2F}" type="datetime1">
              <a:rPr lang="en-US" smtClean="0"/>
              <a:t>3/16/2016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44CD364-D74D-412C-BF4C-4FB02A527863}" type="slidenum">
              <a:rPr lang="en-US" smtClean="0"/>
              <a:t>‹#›</a:t>
            </a:fld>
            <a:endParaRPr lang="en-US" dirty="0"/>
          </a:p>
        </p:txBody>
      </p:sp>
    </p:spTree>
    <p:extLst>
      <p:ext uri="{BB962C8B-B14F-4D97-AF65-F5344CB8AC3E}">
        <p14:creationId xmlns:p14="http://schemas.microsoft.com/office/powerpoint/2010/main" val="23626745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BCD205B-8677-4560-B817-F4423BECB87D}" type="datetime1">
              <a:rPr lang="en-US" smtClean="0"/>
              <a:t>3/16/2016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44CD364-D74D-412C-BF4C-4FB02A527863}" type="slidenum">
              <a:rPr lang="en-US" smtClean="0"/>
              <a:t>‹#›</a:t>
            </a:fld>
            <a:endParaRPr lang="en-US" dirty="0"/>
          </a:p>
        </p:txBody>
      </p:sp>
    </p:spTree>
    <p:extLst>
      <p:ext uri="{BB962C8B-B14F-4D97-AF65-F5344CB8AC3E}">
        <p14:creationId xmlns:p14="http://schemas.microsoft.com/office/powerpoint/2010/main" val="17115435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A92545-F8D7-42A5-B90B-65C5E7FD64AC}" type="datetime1">
              <a:rPr lang="en-US" smtClean="0"/>
              <a:t>3/16/2016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4CD364-D74D-412C-BF4C-4FB02A527863}" type="slidenum">
              <a:rPr lang="en-US" smtClean="0"/>
              <a:t>‹#›</a:t>
            </a:fld>
            <a:endParaRPr lang="en-US" dirty="0"/>
          </a:p>
        </p:txBody>
      </p:sp>
    </p:spTree>
    <p:extLst>
      <p:ext uri="{BB962C8B-B14F-4D97-AF65-F5344CB8AC3E}">
        <p14:creationId xmlns:p14="http://schemas.microsoft.com/office/powerpoint/2010/main" val="29970494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Verification Job Aid</a:t>
            </a:r>
            <a:endParaRPr lang="en-US" dirty="0"/>
          </a:p>
        </p:txBody>
      </p:sp>
      <p:sp>
        <p:nvSpPr>
          <p:cNvPr id="3" name="Subtitle 2"/>
          <p:cNvSpPr>
            <a:spLocks noGrp="1"/>
          </p:cNvSpPr>
          <p:nvPr>
            <p:ph type="subTitle" idx="1"/>
          </p:nvPr>
        </p:nvSpPr>
        <p:spPr/>
        <p:txBody>
          <a:bodyPr/>
          <a:lstStyle/>
          <a:p>
            <a:r>
              <a:rPr lang="en-US" dirty="0" smtClean="0"/>
              <a:t>This simple job aid is designed to show how to use the Real Time History List and Detail List pages.</a:t>
            </a:r>
            <a:endParaRPr lang="en-US" dirty="0"/>
          </a:p>
        </p:txBody>
      </p:sp>
      <p:sp>
        <p:nvSpPr>
          <p:cNvPr id="4" name="Slide Number Placeholder 3"/>
          <p:cNvSpPr>
            <a:spLocks noGrp="1"/>
          </p:cNvSpPr>
          <p:nvPr>
            <p:ph type="sldNum" sz="quarter" idx="12"/>
          </p:nvPr>
        </p:nvSpPr>
        <p:spPr/>
        <p:txBody>
          <a:bodyPr/>
          <a:lstStyle/>
          <a:p>
            <a:fld id="{044CD364-D74D-412C-BF4C-4FB02A527863}" type="slidenum">
              <a:rPr lang="en-US" smtClean="0"/>
              <a:t>1</a:t>
            </a:fld>
            <a:endParaRPr lang="en-US" dirty="0"/>
          </a:p>
        </p:txBody>
      </p:sp>
    </p:spTree>
    <p:extLst>
      <p:ext uri="{BB962C8B-B14F-4D97-AF65-F5344CB8AC3E}">
        <p14:creationId xmlns:p14="http://schemas.microsoft.com/office/powerpoint/2010/main" val="31838275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en-US" dirty="0"/>
          </a:p>
        </p:txBody>
      </p:sp>
      <p:sp>
        <p:nvSpPr>
          <p:cNvPr id="3" name="Content Placeholder 2"/>
          <p:cNvSpPr>
            <a:spLocks noGrp="1"/>
          </p:cNvSpPr>
          <p:nvPr>
            <p:ph idx="1"/>
          </p:nvPr>
        </p:nvSpPr>
        <p:spPr>
          <a:xfrm>
            <a:off x="457200" y="1600200"/>
            <a:ext cx="8229600" cy="5029200"/>
          </a:xfrm>
        </p:spPr>
        <p:txBody>
          <a:bodyPr>
            <a:normAutofit fontScale="92500" lnSpcReduction="10000"/>
          </a:bodyPr>
          <a:lstStyle/>
          <a:p>
            <a:r>
              <a:rPr lang="en-US" dirty="0" smtClean="0"/>
              <a:t>The Real Time Interface page was added to KEES in December 2015.  </a:t>
            </a:r>
          </a:p>
          <a:p>
            <a:r>
              <a:rPr lang="en-US" dirty="0" smtClean="0"/>
              <a:t>The purpose of this new screen is to show the user whether or not their Request Verifications call was sent successfully, and to view the responses for each of those calls.  </a:t>
            </a:r>
          </a:p>
          <a:p>
            <a:r>
              <a:rPr lang="en-US" dirty="0" smtClean="0"/>
              <a:t>This screen only displays calls made by a worker, and not those handled by No-Touch.</a:t>
            </a:r>
          </a:p>
          <a:p>
            <a:r>
              <a:rPr lang="en-US" dirty="0" smtClean="0"/>
              <a:t>To see additional details on specific request items, the verification details and history pages will still need to be utilized.</a:t>
            </a:r>
          </a:p>
        </p:txBody>
      </p:sp>
      <p:sp>
        <p:nvSpPr>
          <p:cNvPr id="4" name="Slide Number Placeholder 3"/>
          <p:cNvSpPr>
            <a:spLocks noGrp="1"/>
          </p:cNvSpPr>
          <p:nvPr>
            <p:ph type="sldNum" sz="quarter" idx="12"/>
          </p:nvPr>
        </p:nvSpPr>
        <p:spPr/>
        <p:txBody>
          <a:bodyPr/>
          <a:lstStyle/>
          <a:p>
            <a:fld id="{044CD364-D74D-412C-BF4C-4FB02A527863}" type="slidenum">
              <a:rPr lang="en-US" smtClean="0"/>
              <a:t>2</a:t>
            </a:fld>
            <a:endParaRPr lang="en-US" dirty="0"/>
          </a:p>
        </p:txBody>
      </p:sp>
    </p:spTree>
    <p:extLst>
      <p:ext uri="{BB962C8B-B14F-4D97-AF65-F5344CB8AC3E}">
        <p14:creationId xmlns:p14="http://schemas.microsoft.com/office/powerpoint/2010/main" val="4297956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 Time Interface History List</a:t>
            </a:r>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8600" y="1219200"/>
            <a:ext cx="8671223" cy="3230563"/>
          </a:xfrm>
          <a:ln>
            <a:solidFill>
              <a:schemeClr val="accent1"/>
            </a:solidFill>
          </a:ln>
        </p:spPr>
      </p:pic>
      <p:sp>
        <p:nvSpPr>
          <p:cNvPr id="3" name="TextBox 2"/>
          <p:cNvSpPr txBox="1"/>
          <p:nvPr/>
        </p:nvSpPr>
        <p:spPr>
          <a:xfrm>
            <a:off x="304800" y="4572000"/>
            <a:ext cx="8534400" cy="2308324"/>
          </a:xfrm>
          <a:prstGeom prst="rect">
            <a:avLst/>
          </a:prstGeom>
          <a:noFill/>
        </p:spPr>
        <p:txBody>
          <a:bodyPr wrap="square" rtlCol="0">
            <a:spAutoFit/>
          </a:bodyPr>
          <a:lstStyle/>
          <a:p>
            <a:pPr marL="285750" indent="-285750">
              <a:buFont typeface="Arial" panose="020B0604020202020204" pitchFamily="34" charset="0"/>
              <a:buChar char="•"/>
            </a:pPr>
            <a:r>
              <a:rPr lang="en-US" dirty="0" smtClean="0"/>
              <a:t>A </a:t>
            </a:r>
            <a:r>
              <a:rPr lang="en-US" u="sng" dirty="0" smtClean="0"/>
              <a:t>record will appear </a:t>
            </a:r>
            <a:r>
              <a:rPr lang="en-US" dirty="0" smtClean="0"/>
              <a:t>in this list view each time “Request Verifications” is pushed.  </a:t>
            </a:r>
          </a:p>
          <a:p>
            <a:pPr marL="285750" indent="-285750">
              <a:buFont typeface="Arial" panose="020B0604020202020204" pitchFamily="34" charset="0"/>
              <a:buChar char="•"/>
            </a:pPr>
            <a:r>
              <a:rPr lang="en-US" dirty="0" smtClean="0"/>
              <a:t>This page automatically appears after pressing the button or can be </a:t>
            </a:r>
            <a:r>
              <a:rPr lang="en-US" u="sng" dirty="0" smtClean="0"/>
              <a:t>navigated to via the left </a:t>
            </a:r>
            <a:r>
              <a:rPr lang="en-US" dirty="0" smtClean="0"/>
              <a:t>hand navigation.</a:t>
            </a:r>
          </a:p>
          <a:p>
            <a:pPr marL="285750" indent="-285750">
              <a:buFont typeface="Arial" panose="020B0604020202020204" pitchFamily="34" charset="0"/>
              <a:buChar char="•"/>
            </a:pPr>
            <a:r>
              <a:rPr lang="en-US" dirty="0" smtClean="0"/>
              <a:t>The </a:t>
            </a:r>
            <a:r>
              <a:rPr lang="en-US" u="sng" dirty="0" smtClean="0"/>
              <a:t>Worker Name as well as Date and Time </a:t>
            </a:r>
            <a:r>
              <a:rPr lang="en-US" dirty="0" smtClean="0"/>
              <a:t>can help identify the correct record that is for that specific request.</a:t>
            </a:r>
          </a:p>
          <a:p>
            <a:pPr marL="285750" indent="-285750">
              <a:buFont typeface="Arial" panose="020B0604020202020204" pitchFamily="34" charset="0"/>
              <a:buChar char="•"/>
            </a:pPr>
            <a:r>
              <a:rPr lang="en-US" dirty="0" smtClean="0"/>
              <a:t>Clicking on the </a:t>
            </a:r>
            <a:r>
              <a:rPr lang="en-US" u="sng" dirty="0" smtClean="0"/>
              <a:t>hyperlink under “Call ID” </a:t>
            </a:r>
            <a:r>
              <a:rPr lang="en-US" dirty="0" smtClean="0"/>
              <a:t>will navigate the worker to the specific request / response detail page.</a:t>
            </a:r>
          </a:p>
          <a:p>
            <a:pPr marL="285750" indent="-285750">
              <a:buFont typeface="Arial" panose="020B0604020202020204" pitchFamily="34" charset="0"/>
              <a:buChar char="•"/>
            </a:pPr>
            <a:r>
              <a:rPr lang="en-US" dirty="0" smtClean="0"/>
              <a:t>Records are not created for “No-Touch” generated verifications</a:t>
            </a:r>
            <a:endParaRPr lang="en-US" dirty="0"/>
          </a:p>
        </p:txBody>
      </p:sp>
      <p:sp>
        <p:nvSpPr>
          <p:cNvPr id="4" name="Oval 3"/>
          <p:cNvSpPr/>
          <p:nvPr/>
        </p:nvSpPr>
        <p:spPr>
          <a:xfrm>
            <a:off x="1066800" y="2752725"/>
            <a:ext cx="685800" cy="38100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 name="Straight Connector 6"/>
          <p:cNvCxnSpPr/>
          <p:nvPr/>
        </p:nvCxnSpPr>
        <p:spPr>
          <a:xfrm>
            <a:off x="1409700" y="3133725"/>
            <a:ext cx="342900" cy="1590675"/>
          </a:xfrm>
          <a:prstGeom prst="line">
            <a:avLst/>
          </a:prstGeom>
          <a:ln w="19050"/>
        </p:spPr>
        <p:style>
          <a:lnRef idx="1">
            <a:schemeClr val="accent2"/>
          </a:lnRef>
          <a:fillRef idx="0">
            <a:schemeClr val="accent2"/>
          </a:fillRef>
          <a:effectRef idx="0">
            <a:schemeClr val="accent2"/>
          </a:effectRef>
          <a:fontRef idx="minor">
            <a:schemeClr val="tx1"/>
          </a:fontRef>
        </p:style>
      </p:cxnSp>
      <p:sp>
        <p:nvSpPr>
          <p:cNvPr id="8" name="Oval 7"/>
          <p:cNvSpPr/>
          <p:nvPr/>
        </p:nvSpPr>
        <p:spPr>
          <a:xfrm>
            <a:off x="152400" y="3181350"/>
            <a:ext cx="1066800" cy="38100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Connector 8"/>
          <p:cNvCxnSpPr>
            <a:stCxn id="8" idx="4"/>
          </p:cNvCxnSpPr>
          <p:nvPr/>
        </p:nvCxnSpPr>
        <p:spPr>
          <a:xfrm>
            <a:off x="685800" y="3562350"/>
            <a:ext cx="6324600" cy="1390650"/>
          </a:xfrm>
          <a:prstGeom prst="line">
            <a:avLst/>
          </a:prstGeom>
          <a:ln w="19050"/>
        </p:spPr>
        <p:style>
          <a:lnRef idx="1">
            <a:schemeClr val="accent2"/>
          </a:lnRef>
          <a:fillRef idx="0">
            <a:schemeClr val="accent2"/>
          </a:fillRef>
          <a:effectRef idx="0">
            <a:schemeClr val="accent2"/>
          </a:effectRef>
          <a:fontRef idx="minor">
            <a:schemeClr val="tx1"/>
          </a:fontRef>
        </p:style>
      </p:cxnSp>
      <p:sp>
        <p:nvSpPr>
          <p:cNvPr id="17" name="Oval 16"/>
          <p:cNvSpPr/>
          <p:nvPr/>
        </p:nvSpPr>
        <p:spPr>
          <a:xfrm>
            <a:off x="2495550" y="2733675"/>
            <a:ext cx="3600450" cy="38100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8" name="Straight Connector 17"/>
          <p:cNvCxnSpPr>
            <a:stCxn id="17" idx="4"/>
          </p:cNvCxnSpPr>
          <p:nvPr/>
        </p:nvCxnSpPr>
        <p:spPr>
          <a:xfrm flipH="1">
            <a:off x="4038600" y="3114675"/>
            <a:ext cx="257175" cy="2371725"/>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21" name="Straight Connector 20"/>
          <p:cNvCxnSpPr>
            <a:stCxn id="4" idx="4"/>
          </p:cNvCxnSpPr>
          <p:nvPr/>
        </p:nvCxnSpPr>
        <p:spPr>
          <a:xfrm>
            <a:off x="1409700" y="3133725"/>
            <a:ext cx="2095500" cy="2962275"/>
          </a:xfrm>
          <a:prstGeom prst="line">
            <a:avLst/>
          </a:prstGeom>
          <a:ln w="19050"/>
        </p:spPr>
        <p:style>
          <a:lnRef idx="1">
            <a:schemeClr val="accent2"/>
          </a:lnRef>
          <a:fillRef idx="0">
            <a:schemeClr val="accent2"/>
          </a:fillRef>
          <a:effectRef idx="0">
            <a:schemeClr val="accent2"/>
          </a:effectRef>
          <a:fontRef idx="minor">
            <a:schemeClr val="tx1"/>
          </a:fontRef>
        </p:style>
      </p:cxnSp>
      <p:sp>
        <p:nvSpPr>
          <p:cNvPr id="6" name="Slide Number Placeholder 5"/>
          <p:cNvSpPr>
            <a:spLocks noGrp="1"/>
          </p:cNvSpPr>
          <p:nvPr>
            <p:ph type="sldNum" sz="quarter" idx="12"/>
          </p:nvPr>
        </p:nvSpPr>
        <p:spPr/>
        <p:txBody>
          <a:bodyPr/>
          <a:lstStyle/>
          <a:p>
            <a:fld id="{044CD364-D74D-412C-BF4C-4FB02A527863}" type="slidenum">
              <a:rPr lang="en-US" smtClean="0"/>
              <a:t>3</a:t>
            </a:fld>
            <a:endParaRPr lang="en-US" dirty="0"/>
          </a:p>
        </p:txBody>
      </p:sp>
    </p:spTree>
    <p:extLst>
      <p:ext uri="{BB962C8B-B14F-4D97-AF65-F5344CB8AC3E}">
        <p14:creationId xmlns:p14="http://schemas.microsoft.com/office/powerpoint/2010/main" val="32024119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 Time Interface Detail List</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600" y="1143000"/>
            <a:ext cx="8668512" cy="4147954"/>
          </a:xfrm>
          <a:ln>
            <a:solidFill>
              <a:schemeClr val="tx1"/>
            </a:solidFill>
          </a:ln>
        </p:spPr>
      </p:pic>
      <p:sp>
        <p:nvSpPr>
          <p:cNvPr id="5" name="TextBox 4"/>
          <p:cNvSpPr txBox="1"/>
          <p:nvPr/>
        </p:nvSpPr>
        <p:spPr>
          <a:xfrm>
            <a:off x="285750" y="5334000"/>
            <a:ext cx="8534400" cy="1477328"/>
          </a:xfrm>
          <a:prstGeom prst="rect">
            <a:avLst/>
          </a:prstGeom>
          <a:noFill/>
        </p:spPr>
        <p:txBody>
          <a:bodyPr wrap="square" rtlCol="0">
            <a:spAutoFit/>
          </a:bodyPr>
          <a:lstStyle/>
          <a:p>
            <a:pPr marL="285750" indent="-285750">
              <a:buFont typeface="Arial" panose="020B0604020202020204" pitchFamily="34" charset="0"/>
              <a:buChar char="•"/>
            </a:pPr>
            <a:r>
              <a:rPr lang="en-US" dirty="0" smtClean="0"/>
              <a:t>The requests that were made for that push of the “Request Verifications” button appears in the </a:t>
            </a:r>
            <a:r>
              <a:rPr lang="en-US" u="sng" dirty="0" smtClean="0"/>
              <a:t>top list</a:t>
            </a:r>
            <a:r>
              <a:rPr lang="en-US" dirty="0" smtClean="0"/>
              <a:t>.</a:t>
            </a:r>
          </a:p>
          <a:p>
            <a:pPr marL="285750" indent="-285750">
              <a:buFont typeface="Arial" panose="020B0604020202020204" pitchFamily="34" charset="0"/>
              <a:buChar char="•"/>
            </a:pPr>
            <a:r>
              <a:rPr lang="en-US" dirty="0"/>
              <a:t>The </a:t>
            </a:r>
            <a:r>
              <a:rPr lang="en-US" dirty="0" smtClean="0"/>
              <a:t>responses that were received are in the </a:t>
            </a:r>
            <a:r>
              <a:rPr lang="en-US" u="sng" dirty="0" smtClean="0"/>
              <a:t>bottom list</a:t>
            </a:r>
            <a:r>
              <a:rPr lang="en-US" dirty="0" smtClean="0"/>
              <a:t>.</a:t>
            </a:r>
          </a:p>
          <a:p>
            <a:pPr marL="285750" indent="-285750">
              <a:buFont typeface="Arial" panose="020B0604020202020204" pitchFamily="34" charset="0"/>
              <a:buChar char="•"/>
            </a:pPr>
            <a:r>
              <a:rPr lang="en-US" dirty="0" smtClean="0"/>
              <a:t>There is not a one to one correlation between requests and responses – Not every request results in a response and some requests result in multiple responses.</a:t>
            </a:r>
            <a:endParaRPr lang="en-US" dirty="0"/>
          </a:p>
        </p:txBody>
      </p:sp>
      <p:sp>
        <p:nvSpPr>
          <p:cNvPr id="6" name="Oval 5"/>
          <p:cNvSpPr/>
          <p:nvPr/>
        </p:nvSpPr>
        <p:spPr>
          <a:xfrm>
            <a:off x="990600" y="2286000"/>
            <a:ext cx="1752600" cy="38100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 name="Straight Connector 6"/>
          <p:cNvCxnSpPr>
            <a:stCxn id="6" idx="4"/>
          </p:cNvCxnSpPr>
          <p:nvPr/>
        </p:nvCxnSpPr>
        <p:spPr>
          <a:xfrm>
            <a:off x="1866900" y="2667000"/>
            <a:ext cx="5905500" cy="2819400"/>
          </a:xfrm>
          <a:prstGeom prst="line">
            <a:avLst/>
          </a:prstGeom>
          <a:ln w="19050"/>
        </p:spPr>
        <p:style>
          <a:lnRef idx="1">
            <a:schemeClr val="accent2"/>
          </a:lnRef>
          <a:fillRef idx="0">
            <a:schemeClr val="accent2"/>
          </a:fillRef>
          <a:effectRef idx="0">
            <a:schemeClr val="accent2"/>
          </a:effectRef>
          <a:fontRef idx="minor">
            <a:schemeClr val="tx1"/>
          </a:fontRef>
        </p:style>
      </p:cxnSp>
      <p:sp>
        <p:nvSpPr>
          <p:cNvPr id="8" name="Oval 7"/>
          <p:cNvSpPr/>
          <p:nvPr/>
        </p:nvSpPr>
        <p:spPr>
          <a:xfrm>
            <a:off x="1019175" y="3695700"/>
            <a:ext cx="1752600" cy="38100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Connector 8"/>
          <p:cNvCxnSpPr>
            <a:stCxn id="8" idx="4"/>
          </p:cNvCxnSpPr>
          <p:nvPr/>
        </p:nvCxnSpPr>
        <p:spPr>
          <a:xfrm>
            <a:off x="1895475" y="4076700"/>
            <a:ext cx="3667125" cy="1995964"/>
          </a:xfrm>
          <a:prstGeom prst="line">
            <a:avLst/>
          </a:prstGeom>
          <a:ln w="19050"/>
        </p:spPr>
        <p:style>
          <a:lnRef idx="1">
            <a:schemeClr val="accent2"/>
          </a:lnRef>
          <a:fillRef idx="0">
            <a:schemeClr val="accent2"/>
          </a:fillRef>
          <a:effectRef idx="0">
            <a:schemeClr val="accent2"/>
          </a:effectRef>
          <a:fontRef idx="minor">
            <a:schemeClr val="tx1"/>
          </a:fontRef>
        </p:style>
      </p:cxnSp>
      <p:sp>
        <p:nvSpPr>
          <p:cNvPr id="3" name="Slide Number Placeholder 2"/>
          <p:cNvSpPr>
            <a:spLocks noGrp="1"/>
          </p:cNvSpPr>
          <p:nvPr>
            <p:ph type="sldNum" sz="quarter" idx="12"/>
          </p:nvPr>
        </p:nvSpPr>
        <p:spPr/>
        <p:txBody>
          <a:bodyPr/>
          <a:lstStyle/>
          <a:p>
            <a:fld id="{044CD364-D74D-412C-BF4C-4FB02A527863}" type="slidenum">
              <a:rPr lang="en-US" smtClean="0"/>
              <a:t>4</a:t>
            </a:fld>
            <a:endParaRPr lang="en-US" dirty="0"/>
          </a:p>
        </p:txBody>
      </p:sp>
    </p:spTree>
    <p:extLst>
      <p:ext uri="{BB962C8B-B14F-4D97-AF65-F5344CB8AC3E}">
        <p14:creationId xmlns:p14="http://schemas.microsoft.com/office/powerpoint/2010/main" val="3671772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 Time Interface Detail List</a:t>
            </a:r>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600" y="1143000"/>
            <a:ext cx="8668512" cy="4147954"/>
          </a:xfrm>
          <a:ln>
            <a:solidFill>
              <a:schemeClr val="tx1"/>
            </a:solidFill>
          </a:ln>
        </p:spPr>
      </p:pic>
      <p:sp>
        <p:nvSpPr>
          <p:cNvPr id="5" name="TextBox 4"/>
          <p:cNvSpPr txBox="1"/>
          <p:nvPr/>
        </p:nvSpPr>
        <p:spPr>
          <a:xfrm>
            <a:off x="285750" y="5334000"/>
            <a:ext cx="8534400" cy="1477328"/>
          </a:xfrm>
          <a:prstGeom prst="rect">
            <a:avLst/>
          </a:prstGeom>
          <a:noFill/>
        </p:spPr>
        <p:txBody>
          <a:bodyPr wrap="square" rtlCol="0">
            <a:spAutoFit/>
          </a:bodyPr>
          <a:lstStyle/>
          <a:p>
            <a:pPr marL="285750" indent="-285750">
              <a:buFont typeface="Arial" panose="020B0604020202020204" pitchFamily="34" charset="0"/>
              <a:buChar char="•"/>
            </a:pPr>
            <a:r>
              <a:rPr lang="en-US" dirty="0" smtClean="0"/>
              <a:t>The </a:t>
            </a:r>
            <a:r>
              <a:rPr lang="en-US" u="sng" dirty="0" smtClean="0"/>
              <a:t>Request List </a:t>
            </a:r>
            <a:r>
              <a:rPr lang="en-US" dirty="0" smtClean="0"/>
              <a:t>will display the individuals that were requested.</a:t>
            </a:r>
          </a:p>
          <a:p>
            <a:pPr marL="285750" indent="-285750">
              <a:buFont typeface="Arial" panose="020B0604020202020204" pitchFamily="34" charset="0"/>
              <a:buChar char="•"/>
            </a:pPr>
            <a:r>
              <a:rPr lang="en-US" dirty="0" smtClean="0"/>
              <a:t>The </a:t>
            </a:r>
            <a:r>
              <a:rPr lang="en-US" u="sng" dirty="0" smtClean="0"/>
              <a:t>Response List</a:t>
            </a:r>
            <a:r>
              <a:rPr lang="en-US" dirty="0" smtClean="0"/>
              <a:t> will display the individuals that were returned.</a:t>
            </a:r>
          </a:p>
          <a:p>
            <a:pPr marL="285750" indent="-285750">
              <a:buFont typeface="Arial" panose="020B0604020202020204" pitchFamily="34" charset="0"/>
              <a:buChar char="•"/>
            </a:pPr>
            <a:r>
              <a:rPr lang="en-US" dirty="0" smtClean="0"/>
              <a:t>Not every person requested will be returned. </a:t>
            </a:r>
          </a:p>
          <a:p>
            <a:pPr marL="285750" indent="-285750">
              <a:buFont typeface="Arial" panose="020B0604020202020204" pitchFamily="34" charset="0"/>
              <a:buChar char="•"/>
            </a:pPr>
            <a:r>
              <a:rPr lang="en-US" dirty="0" smtClean="0"/>
              <a:t>Responses may not be instantaneous, it may take a couple of seconds for the response to occur</a:t>
            </a:r>
            <a:endParaRPr lang="en-US" dirty="0"/>
          </a:p>
        </p:txBody>
      </p:sp>
      <p:sp>
        <p:nvSpPr>
          <p:cNvPr id="6" name="Oval 5"/>
          <p:cNvSpPr/>
          <p:nvPr/>
        </p:nvSpPr>
        <p:spPr>
          <a:xfrm>
            <a:off x="2895600" y="2333624"/>
            <a:ext cx="1104900" cy="1628775"/>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 name="Straight Connector 6"/>
          <p:cNvCxnSpPr>
            <a:stCxn id="6" idx="4"/>
          </p:cNvCxnSpPr>
          <p:nvPr/>
        </p:nvCxnSpPr>
        <p:spPr>
          <a:xfrm flipH="1">
            <a:off x="1600200" y="3962399"/>
            <a:ext cx="1847850" cy="1524001"/>
          </a:xfrm>
          <a:prstGeom prst="line">
            <a:avLst/>
          </a:prstGeom>
          <a:ln w="19050"/>
        </p:spPr>
        <p:style>
          <a:lnRef idx="1">
            <a:schemeClr val="accent2"/>
          </a:lnRef>
          <a:fillRef idx="0">
            <a:schemeClr val="accent2"/>
          </a:fillRef>
          <a:effectRef idx="0">
            <a:schemeClr val="accent2"/>
          </a:effectRef>
          <a:fontRef idx="minor">
            <a:schemeClr val="tx1"/>
          </a:fontRef>
        </p:style>
      </p:cxnSp>
      <p:sp>
        <p:nvSpPr>
          <p:cNvPr id="8" name="Oval 7"/>
          <p:cNvSpPr/>
          <p:nvPr/>
        </p:nvSpPr>
        <p:spPr>
          <a:xfrm>
            <a:off x="4281487" y="3810000"/>
            <a:ext cx="661987" cy="114300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Connector 8"/>
          <p:cNvCxnSpPr>
            <a:stCxn id="8" idx="4"/>
          </p:cNvCxnSpPr>
          <p:nvPr/>
        </p:nvCxnSpPr>
        <p:spPr>
          <a:xfrm flipH="1">
            <a:off x="2286000" y="4953000"/>
            <a:ext cx="2326481" cy="838200"/>
          </a:xfrm>
          <a:prstGeom prst="line">
            <a:avLst/>
          </a:prstGeom>
          <a:ln w="19050"/>
        </p:spPr>
        <p:style>
          <a:lnRef idx="1">
            <a:schemeClr val="accent2"/>
          </a:lnRef>
          <a:fillRef idx="0">
            <a:schemeClr val="accent2"/>
          </a:fillRef>
          <a:effectRef idx="0">
            <a:schemeClr val="accent2"/>
          </a:effectRef>
          <a:fontRef idx="minor">
            <a:schemeClr val="tx1"/>
          </a:fontRef>
        </p:style>
      </p:cxnSp>
      <p:sp>
        <p:nvSpPr>
          <p:cNvPr id="3" name="Slide Number Placeholder 2"/>
          <p:cNvSpPr>
            <a:spLocks noGrp="1"/>
          </p:cNvSpPr>
          <p:nvPr>
            <p:ph type="sldNum" sz="quarter" idx="12"/>
          </p:nvPr>
        </p:nvSpPr>
        <p:spPr/>
        <p:txBody>
          <a:bodyPr/>
          <a:lstStyle/>
          <a:p>
            <a:fld id="{044CD364-D74D-412C-BF4C-4FB02A527863}" type="slidenum">
              <a:rPr lang="en-US" smtClean="0"/>
              <a:t>5</a:t>
            </a:fld>
            <a:endParaRPr lang="en-US" dirty="0"/>
          </a:p>
        </p:txBody>
      </p:sp>
    </p:spTree>
    <p:extLst>
      <p:ext uri="{BB962C8B-B14F-4D97-AF65-F5344CB8AC3E}">
        <p14:creationId xmlns:p14="http://schemas.microsoft.com/office/powerpoint/2010/main" val="36277445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 Time Interface Detail List</a:t>
            </a:r>
            <a:endParaRPr lang="en-US" dirty="0"/>
          </a:p>
        </p:txBody>
      </p:sp>
      <p:sp>
        <p:nvSpPr>
          <p:cNvPr id="3" name="Slide Number Placeholder 2"/>
          <p:cNvSpPr>
            <a:spLocks noGrp="1"/>
          </p:cNvSpPr>
          <p:nvPr>
            <p:ph type="sldNum" sz="quarter" idx="12"/>
          </p:nvPr>
        </p:nvSpPr>
        <p:spPr>
          <a:xfrm>
            <a:off x="6553200" y="6324600"/>
            <a:ext cx="2133600" cy="365125"/>
          </a:xfrm>
        </p:spPr>
        <p:txBody>
          <a:bodyPr/>
          <a:lstStyle/>
          <a:p>
            <a:fld id="{044CD364-D74D-412C-BF4C-4FB02A527863}" type="slidenum">
              <a:rPr lang="en-US" smtClean="0"/>
              <a:t>6</a:t>
            </a:fld>
            <a:endParaRPr lang="en-US" dirty="0"/>
          </a:p>
        </p:txBody>
      </p:sp>
      <p:pic>
        <p:nvPicPr>
          <p:cNvPr id="2050" name="Picture 1" descr="image0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371600"/>
            <a:ext cx="8868869"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TextBox 15"/>
          <p:cNvSpPr txBox="1"/>
          <p:nvPr/>
        </p:nvSpPr>
        <p:spPr>
          <a:xfrm>
            <a:off x="167640" y="4402554"/>
            <a:ext cx="8553450" cy="2308324"/>
          </a:xfrm>
          <a:prstGeom prst="rect">
            <a:avLst/>
          </a:prstGeom>
          <a:noFill/>
        </p:spPr>
        <p:txBody>
          <a:bodyPr wrap="square" rtlCol="0">
            <a:spAutoFit/>
          </a:bodyPr>
          <a:lstStyle/>
          <a:p>
            <a:pPr marL="285750" indent="-285750">
              <a:buFont typeface="Arial" panose="020B0604020202020204" pitchFamily="34" charset="0"/>
              <a:buChar char="•"/>
            </a:pPr>
            <a:r>
              <a:rPr lang="en-US" sz="1600" dirty="0" smtClean="0"/>
              <a:t>In </a:t>
            </a:r>
            <a:r>
              <a:rPr lang="en-US" sz="1600" dirty="0"/>
              <a:t>order to verify Citizenship, Identity, SSN, or DOB, you must select the Vital </a:t>
            </a:r>
            <a:r>
              <a:rPr lang="en-US" sz="1600" dirty="0" smtClean="0"/>
              <a:t>Statistics or </a:t>
            </a:r>
            <a:r>
              <a:rPr lang="en-US" sz="1600" dirty="0"/>
              <a:t>Vital Statistics US </a:t>
            </a:r>
            <a:r>
              <a:rPr lang="en-US" sz="1600" dirty="0" smtClean="0"/>
              <a:t>Citizenship </a:t>
            </a:r>
            <a:r>
              <a:rPr lang="en-US" sz="1600" dirty="0"/>
              <a:t>types on the Verification List page prior to pressing the Request Verification button.</a:t>
            </a:r>
          </a:p>
          <a:p>
            <a:pPr marL="285750" indent="-285750">
              <a:buFont typeface="Arial" panose="020B0604020202020204" pitchFamily="34" charset="0"/>
              <a:buChar char="•"/>
            </a:pPr>
            <a:r>
              <a:rPr lang="en-US" sz="1600" dirty="0" smtClean="0"/>
              <a:t>It </a:t>
            </a:r>
            <a:r>
              <a:rPr lang="en-US" sz="1600" dirty="0"/>
              <a:t>is only necessary to select one of these options per person. Example: It is not necessary to select both Vital Statistics AND Vital Statistics US Citizenship for Person’s 1 and 2.</a:t>
            </a:r>
          </a:p>
          <a:p>
            <a:pPr marL="285750" indent="-285750">
              <a:buFont typeface="Arial" panose="020B0604020202020204" pitchFamily="34" charset="0"/>
              <a:buChar char="•"/>
            </a:pPr>
            <a:r>
              <a:rPr lang="en-US" sz="1600" dirty="0" smtClean="0"/>
              <a:t>If </a:t>
            </a:r>
            <a:r>
              <a:rPr lang="en-US" sz="1600" dirty="0"/>
              <a:t>an incorrect type is selected, the Hub interface will not be initiated and the following Request Status will display: This is part of Non Federal Verification list. Hub request not sent.</a:t>
            </a:r>
          </a:p>
          <a:p>
            <a:pPr marL="285750" indent="-285750">
              <a:buFont typeface="Arial" panose="020B0604020202020204" pitchFamily="34" charset="0"/>
              <a:buChar char="•"/>
            </a:pPr>
            <a:endParaRPr lang="en-US" sz="1600" dirty="0" smtClean="0"/>
          </a:p>
          <a:p>
            <a:pPr marL="285750" indent="-285750">
              <a:buFont typeface="Arial" panose="020B0604020202020204" pitchFamily="34" charset="0"/>
              <a:buChar char="•"/>
            </a:pPr>
            <a:endParaRPr lang="en-US" sz="1600" dirty="0" smtClean="0"/>
          </a:p>
        </p:txBody>
      </p:sp>
    </p:spTree>
    <p:extLst>
      <p:ext uri="{BB962C8B-B14F-4D97-AF65-F5344CB8AC3E}">
        <p14:creationId xmlns:p14="http://schemas.microsoft.com/office/powerpoint/2010/main" val="39789734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 Time Interface Detail List</a:t>
            </a:r>
            <a:endParaRPr lang="en-US" dirty="0"/>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b="5392"/>
          <a:stretch/>
        </p:blipFill>
        <p:spPr>
          <a:xfrm>
            <a:off x="228600" y="1143000"/>
            <a:ext cx="8668512" cy="3924300"/>
          </a:xfrm>
          <a:ln>
            <a:solidFill>
              <a:schemeClr val="tx1"/>
            </a:solidFill>
          </a:ln>
        </p:spPr>
      </p:pic>
      <p:sp>
        <p:nvSpPr>
          <p:cNvPr id="5" name="TextBox 4"/>
          <p:cNvSpPr txBox="1"/>
          <p:nvPr/>
        </p:nvSpPr>
        <p:spPr>
          <a:xfrm>
            <a:off x="285750" y="5103674"/>
            <a:ext cx="8553450" cy="2308324"/>
          </a:xfrm>
          <a:prstGeom prst="rect">
            <a:avLst/>
          </a:prstGeom>
          <a:noFill/>
        </p:spPr>
        <p:txBody>
          <a:bodyPr wrap="square" rtlCol="0">
            <a:spAutoFit/>
          </a:bodyPr>
          <a:lstStyle/>
          <a:p>
            <a:pPr marL="285750" indent="-285750">
              <a:buFont typeface="Arial" panose="020B0604020202020204" pitchFamily="34" charset="0"/>
              <a:buChar char="•"/>
            </a:pPr>
            <a:r>
              <a:rPr lang="en-US" sz="1600" dirty="0" smtClean="0"/>
              <a:t>In this example, you can see that Person 3 was “Successfully” </a:t>
            </a:r>
            <a:r>
              <a:rPr lang="en-US" sz="1600" u="sng" dirty="0" smtClean="0"/>
              <a:t>verified with SSA</a:t>
            </a:r>
            <a:r>
              <a:rPr lang="en-US" sz="1600" dirty="0" smtClean="0"/>
              <a:t>.  Because the SSA interface can be used to verify multiple elements, you should expect to see verifications such as SSN, DOB, Identify, or Citizenship set to “Verified” on the verification list page and the information updated on the data collection pages. </a:t>
            </a:r>
          </a:p>
          <a:p>
            <a:pPr marL="285750" indent="-285750">
              <a:buFont typeface="Arial" panose="020B0604020202020204" pitchFamily="34" charset="0"/>
              <a:buChar char="•"/>
            </a:pPr>
            <a:r>
              <a:rPr lang="en-US" sz="1600" dirty="0" smtClean="0"/>
              <a:t>When a successful response is received from the SSA, it means that some of the above items were verified, not necessarily all. The worker will need to refer back to the data collection pages to confirm which of the fields were verified.</a:t>
            </a:r>
          </a:p>
          <a:p>
            <a:pPr marL="285750" indent="-285750">
              <a:buFont typeface="Arial" panose="020B0604020202020204" pitchFamily="34" charset="0"/>
              <a:buChar char="•"/>
            </a:pPr>
            <a:endParaRPr lang="en-US" sz="1600" dirty="0" smtClean="0"/>
          </a:p>
          <a:p>
            <a:pPr marL="285750" indent="-285750">
              <a:buFont typeface="Arial" panose="020B0604020202020204" pitchFamily="34" charset="0"/>
              <a:buChar char="•"/>
            </a:pPr>
            <a:endParaRPr lang="en-US" sz="1600" dirty="0" smtClean="0"/>
          </a:p>
        </p:txBody>
      </p:sp>
      <p:sp>
        <p:nvSpPr>
          <p:cNvPr id="6" name="Oval 5"/>
          <p:cNvSpPr/>
          <p:nvPr/>
        </p:nvSpPr>
        <p:spPr>
          <a:xfrm>
            <a:off x="4338638" y="3962400"/>
            <a:ext cx="2519362" cy="392369"/>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 name="Straight Connector 6"/>
          <p:cNvCxnSpPr>
            <a:stCxn id="6" idx="4"/>
          </p:cNvCxnSpPr>
          <p:nvPr/>
        </p:nvCxnSpPr>
        <p:spPr>
          <a:xfrm>
            <a:off x="5598319" y="4354769"/>
            <a:ext cx="1640681" cy="903031"/>
          </a:xfrm>
          <a:prstGeom prst="line">
            <a:avLst/>
          </a:prstGeom>
          <a:ln w="19050"/>
        </p:spPr>
        <p:style>
          <a:lnRef idx="1">
            <a:schemeClr val="accent2"/>
          </a:lnRef>
          <a:fillRef idx="0">
            <a:schemeClr val="accent2"/>
          </a:fillRef>
          <a:effectRef idx="0">
            <a:schemeClr val="accent2"/>
          </a:effectRef>
          <a:fontRef idx="minor">
            <a:schemeClr val="tx1"/>
          </a:fontRef>
        </p:style>
      </p:cxnSp>
      <p:sp>
        <p:nvSpPr>
          <p:cNvPr id="3" name="Slide Number Placeholder 2"/>
          <p:cNvSpPr>
            <a:spLocks noGrp="1"/>
          </p:cNvSpPr>
          <p:nvPr>
            <p:ph type="sldNum" sz="quarter" idx="12"/>
          </p:nvPr>
        </p:nvSpPr>
        <p:spPr/>
        <p:txBody>
          <a:bodyPr/>
          <a:lstStyle/>
          <a:p>
            <a:fld id="{044CD364-D74D-412C-BF4C-4FB02A527863}" type="slidenum">
              <a:rPr lang="en-US" smtClean="0"/>
              <a:t>7</a:t>
            </a:fld>
            <a:endParaRPr lang="en-US" dirty="0"/>
          </a:p>
        </p:txBody>
      </p:sp>
    </p:spTree>
    <p:extLst>
      <p:ext uri="{BB962C8B-B14F-4D97-AF65-F5344CB8AC3E}">
        <p14:creationId xmlns:p14="http://schemas.microsoft.com/office/powerpoint/2010/main" val="40552331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 Time Interface Detail List</a:t>
            </a:r>
            <a:endParaRPr lang="en-US" dirty="0"/>
          </a:p>
        </p:txBody>
      </p:sp>
      <p:pic>
        <p:nvPicPr>
          <p:cNvPr id="4" name="Content Placeholder 3"/>
          <p:cNvPicPr>
            <a:picLocks noGrp="1" noChangeAspect="1"/>
          </p:cNvPicPr>
          <p:nvPr>
            <p:ph idx="1"/>
          </p:nvPr>
        </p:nvPicPr>
        <p:blipFill rotWithShape="1">
          <a:blip r:embed="rId2">
            <a:extLst>
              <a:ext uri="{28A0092B-C50C-407E-A947-70E740481C1C}">
                <a14:useLocalDpi xmlns:a14="http://schemas.microsoft.com/office/drawing/2010/main" val="0"/>
              </a:ext>
            </a:extLst>
          </a:blip>
          <a:srcRect b="5392"/>
          <a:stretch/>
        </p:blipFill>
        <p:spPr>
          <a:xfrm>
            <a:off x="228600" y="1143000"/>
            <a:ext cx="8668512" cy="3924300"/>
          </a:xfrm>
          <a:ln>
            <a:solidFill>
              <a:schemeClr val="tx1"/>
            </a:solidFill>
          </a:ln>
        </p:spPr>
      </p:pic>
      <p:sp>
        <p:nvSpPr>
          <p:cNvPr id="5" name="TextBox 4"/>
          <p:cNvSpPr txBox="1"/>
          <p:nvPr/>
        </p:nvSpPr>
        <p:spPr>
          <a:xfrm>
            <a:off x="285750" y="5103674"/>
            <a:ext cx="8553450" cy="1815882"/>
          </a:xfrm>
          <a:prstGeom prst="rect">
            <a:avLst/>
          </a:prstGeom>
          <a:noFill/>
        </p:spPr>
        <p:txBody>
          <a:bodyPr wrap="square" rtlCol="0">
            <a:spAutoFit/>
          </a:bodyPr>
          <a:lstStyle/>
          <a:p>
            <a:pPr marL="285750" indent="-285750">
              <a:buFont typeface="Arial" panose="020B0604020202020204" pitchFamily="34" charset="0"/>
              <a:buChar char="•"/>
            </a:pPr>
            <a:r>
              <a:rPr lang="en-US" sz="1600" dirty="0" smtClean="0"/>
              <a:t>Some interfaces have been disabled for Policy reasons.</a:t>
            </a:r>
          </a:p>
          <a:p>
            <a:pPr marL="742950" lvl="1" indent="-285750">
              <a:buFont typeface="Arial" panose="020B0604020202020204" pitchFamily="34" charset="0"/>
              <a:buChar char="•"/>
            </a:pPr>
            <a:r>
              <a:rPr lang="en-US" sz="1600" dirty="0" smtClean="0"/>
              <a:t>If the </a:t>
            </a:r>
            <a:r>
              <a:rPr lang="en-US" sz="1600" u="sng" dirty="0" smtClean="0"/>
              <a:t>Called Verification </a:t>
            </a:r>
            <a:r>
              <a:rPr lang="en-US" sz="1600" dirty="0" smtClean="0"/>
              <a:t>says “EVVE” or “WEB-IZ” these verifications are not active and hence the Response is irrelevant. Do not worry if you see a person’s name listed in the response list on an EVVE or WEB-IZ that you did not request verification for.</a:t>
            </a:r>
          </a:p>
          <a:p>
            <a:pPr marL="285750" indent="-285750">
              <a:buFont typeface="Arial" panose="020B0604020202020204" pitchFamily="34" charset="0"/>
              <a:buChar char="•"/>
            </a:pPr>
            <a:r>
              <a:rPr lang="en-US" sz="1600" dirty="0" smtClean="0"/>
              <a:t>Some interfaces are not essential for Worker Action.</a:t>
            </a:r>
          </a:p>
          <a:p>
            <a:pPr marL="742950" lvl="1" indent="-285750">
              <a:buFont typeface="Arial" panose="020B0604020202020204" pitchFamily="34" charset="0"/>
              <a:buChar char="•"/>
            </a:pPr>
            <a:r>
              <a:rPr lang="en-US" sz="1600" dirty="0" smtClean="0"/>
              <a:t>If the </a:t>
            </a:r>
            <a:r>
              <a:rPr lang="en-US" sz="1600" u="sng" dirty="0" smtClean="0"/>
              <a:t>Called Verification </a:t>
            </a:r>
            <a:r>
              <a:rPr lang="en-US" sz="1600" dirty="0" smtClean="0"/>
              <a:t>says “MEC” this is KEES letting other systems know that the individual has applied for Medicaid.</a:t>
            </a:r>
            <a:endParaRPr lang="en-US" sz="1600" dirty="0"/>
          </a:p>
        </p:txBody>
      </p:sp>
      <p:sp>
        <p:nvSpPr>
          <p:cNvPr id="6" name="Oval 5"/>
          <p:cNvSpPr/>
          <p:nvPr/>
        </p:nvSpPr>
        <p:spPr>
          <a:xfrm>
            <a:off x="2362200" y="3908940"/>
            <a:ext cx="1219200" cy="1044059"/>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7" name="Straight Connector 6"/>
          <p:cNvCxnSpPr>
            <a:stCxn id="6" idx="4"/>
          </p:cNvCxnSpPr>
          <p:nvPr/>
        </p:nvCxnSpPr>
        <p:spPr>
          <a:xfrm>
            <a:off x="2971800" y="4952999"/>
            <a:ext cx="228600" cy="533401"/>
          </a:xfrm>
          <a:prstGeom prst="line">
            <a:avLst/>
          </a:prstGeom>
          <a:ln w="19050"/>
        </p:spPr>
        <p:style>
          <a:lnRef idx="1">
            <a:schemeClr val="accent2"/>
          </a:lnRef>
          <a:fillRef idx="0">
            <a:schemeClr val="accent2"/>
          </a:fillRef>
          <a:effectRef idx="0">
            <a:schemeClr val="accent2"/>
          </a:effectRef>
          <a:fontRef idx="minor">
            <a:schemeClr val="tx1"/>
          </a:fontRef>
        </p:style>
      </p:cxnSp>
      <p:cxnSp>
        <p:nvCxnSpPr>
          <p:cNvPr id="12" name="Straight Connector 11"/>
          <p:cNvCxnSpPr>
            <a:stCxn id="6" idx="4"/>
          </p:cNvCxnSpPr>
          <p:nvPr/>
        </p:nvCxnSpPr>
        <p:spPr>
          <a:xfrm flipH="1">
            <a:off x="2514600" y="4952999"/>
            <a:ext cx="457200" cy="1371601"/>
          </a:xfrm>
          <a:prstGeom prst="line">
            <a:avLst/>
          </a:prstGeom>
          <a:ln w="19050"/>
        </p:spPr>
        <p:style>
          <a:lnRef idx="1">
            <a:schemeClr val="accent2"/>
          </a:lnRef>
          <a:fillRef idx="0">
            <a:schemeClr val="accent2"/>
          </a:fillRef>
          <a:effectRef idx="0">
            <a:schemeClr val="accent2"/>
          </a:effectRef>
          <a:fontRef idx="minor">
            <a:schemeClr val="tx1"/>
          </a:fontRef>
        </p:style>
      </p:cxnSp>
      <p:sp>
        <p:nvSpPr>
          <p:cNvPr id="3" name="Slide Number Placeholder 2"/>
          <p:cNvSpPr>
            <a:spLocks noGrp="1"/>
          </p:cNvSpPr>
          <p:nvPr>
            <p:ph type="sldNum" sz="quarter" idx="12"/>
          </p:nvPr>
        </p:nvSpPr>
        <p:spPr/>
        <p:txBody>
          <a:bodyPr/>
          <a:lstStyle/>
          <a:p>
            <a:fld id="{044CD364-D74D-412C-BF4C-4FB02A527863}" type="slidenum">
              <a:rPr lang="en-US" smtClean="0"/>
              <a:t>8</a:t>
            </a:fld>
            <a:endParaRPr lang="en-US" dirty="0"/>
          </a:p>
        </p:txBody>
      </p:sp>
    </p:spTree>
    <p:extLst>
      <p:ext uri="{BB962C8B-B14F-4D97-AF65-F5344CB8AC3E}">
        <p14:creationId xmlns:p14="http://schemas.microsoft.com/office/powerpoint/2010/main" val="267060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Real Time Interface Detail List</a:t>
            </a:r>
            <a:endParaRPr lang="en-US" dirty="0"/>
          </a:p>
        </p:txBody>
      </p:sp>
      <p:sp>
        <p:nvSpPr>
          <p:cNvPr id="5" name="TextBox 4"/>
          <p:cNvSpPr txBox="1"/>
          <p:nvPr/>
        </p:nvSpPr>
        <p:spPr>
          <a:xfrm>
            <a:off x="285750" y="4572000"/>
            <a:ext cx="8553450" cy="2246769"/>
          </a:xfrm>
          <a:prstGeom prst="rect">
            <a:avLst/>
          </a:prstGeom>
          <a:noFill/>
        </p:spPr>
        <p:txBody>
          <a:bodyPr wrap="square" rtlCol="0">
            <a:spAutoFit/>
          </a:bodyPr>
          <a:lstStyle/>
          <a:p>
            <a:pPr marL="285750" indent="-285750">
              <a:buFont typeface="Arial" panose="020B0604020202020204" pitchFamily="34" charset="0"/>
              <a:buChar char="•"/>
            </a:pPr>
            <a:r>
              <a:rPr lang="en-US" sz="1400" dirty="0" smtClean="0"/>
              <a:t>This page shows an example of the income verification being requested</a:t>
            </a:r>
          </a:p>
          <a:p>
            <a:pPr marL="742950" lvl="1" indent="-285750">
              <a:buFont typeface="Arial" panose="020B0604020202020204" pitchFamily="34" charset="0"/>
              <a:buChar char="•"/>
            </a:pPr>
            <a:r>
              <a:rPr lang="en-US" sz="1400" dirty="0" smtClean="0"/>
              <a:t>This example shows that Person 1’s verifications were requested, but additional people are shown in the response list. This should only occur for EVVE or WEBIZ, however this service has been turned off; the errors are expected. </a:t>
            </a:r>
          </a:p>
          <a:p>
            <a:pPr marL="742950" lvl="1" indent="-285750">
              <a:buFont typeface="Arial" panose="020B0604020202020204" pitchFamily="34" charset="0"/>
              <a:buChar char="•"/>
            </a:pPr>
            <a:r>
              <a:rPr lang="en-US" sz="1400" dirty="0" smtClean="0"/>
              <a:t>For income verifications, a </a:t>
            </a:r>
            <a:r>
              <a:rPr lang="en-US" sz="1400" i="1" dirty="0" smtClean="0"/>
              <a:t>verified  </a:t>
            </a:r>
            <a:r>
              <a:rPr lang="en-US" sz="1400" dirty="0" smtClean="0"/>
              <a:t>response</a:t>
            </a:r>
            <a:r>
              <a:rPr lang="en-US" sz="1400" i="1" dirty="0" smtClean="0"/>
              <a:t> </a:t>
            </a:r>
            <a:r>
              <a:rPr lang="en-US" sz="1400" dirty="0" smtClean="0"/>
              <a:t>indicates income was found from that source, but does not indicate that it was reasonably compatible. The specific income record(s) will need to be reviewed on </a:t>
            </a:r>
            <a:r>
              <a:rPr lang="en-US" sz="1400" dirty="0"/>
              <a:t>the Verification Detail page(s)  </a:t>
            </a:r>
            <a:r>
              <a:rPr lang="en-US" sz="1400" dirty="0" smtClean="0"/>
              <a:t>to confirm income records that pass reasonable compatibility and were determined verified. </a:t>
            </a:r>
          </a:p>
          <a:p>
            <a:pPr marL="742950" lvl="1" indent="-285750">
              <a:buFont typeface="Arial" panose="020B0604020202020204" pitchFamily="34" charset="0"/>
              <a:buChar char="•"/>
            </a:pPr>
            <a:r>
              <a:rPr lang="en-US" sz="1400" dirty="0"/>
              <a:t>It is necessary to select the Income type on the Verification List page for </a:t>
            </a:r>
            <a:r>
              <a:rPr lang="en-US" sz="1400" u="sng" dirty="0"/>
              <a:t>each</a:t>
            </a:r>
            <a:r>
              <a:rPr lang="en-US" sz="1400" dirty="0"/>
              <a:t> person you wish to verify income </a:t>
            </a:r>
            <a:r>
              <a:rPr lang="en-US" sz="1400" dirty="0" smtClean="0"/>
              <a:t>for</a:t>
            </a:r>
            <a:r>
              <a:rPr lang="en-US" sz="1400" dirty="0"/>
              <a:t>.</a:t>
            </a:r>
          </a:p>
        </p:txBody>
      </p:sp>
      <p:sp>
        <p:nvSpPr>
          <p:cNvPr id="3" name="Slide Number Placeholder 2"/>
          <p:cNvSpPr>
            <a:spLocks noGrp="1"/>
          </p:cNvSpPr>
          <p:nvPr>
            <p:ph type="sldNum" sz="quarter" idx="12"/>
          </p:nvPr>
        </p:nvSpPr>
        <p:spPr/>
        <p:txBody>
          <a:bodyPr/>
          <a:lstStyle/>
          <a:p>
            <a:fld id="{044CD364-D74D-412C-BF4C-4FB02A527863}" type="slidenum">
              <a:rPr lang="en-US" smtClean="0"/>
              <a:t>9</a:t>
            </a:fld>
            <a:endParaRPr lang="en-US" dirty="0"/>
          </a:p>
        </p:txBody>
      </p:sp>
      <p:pic>
        <p:nvPicPr>
          <p:cNvPr id="1026" name="Picture 1" descr="image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875" y="1524000"/>
            <a:ext cx="8839200" cy="2795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28317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 Time Interface </a:t>
            </a:r>
            <a:r>
              <a:rPr lang="en-US" dirty="0" smtClean="0"/>
              <a:t>Detail - Income</a:t>
            </a:r>
            <a:endParaRPr lang="en-US" dirty="0"/>
          </a:p>
        </p:txBody>
      </p:sp>
      <p:sp>
        <p:nvSpPr>
          <p:cNvPr id="3" name="Content Placeholder 2"/>
          <p:cNvSpPr>
            <a:spLocks noGrp="1"/>
          </p:cNvSpPr>
          <p:nvPr>
            <p:ph idx="1"/>
          </p:nvPr>
        </p:nvSpPr>
        <p:spPr/>
        <p:txBody>
          <a:bodyPr>
            <a:normAutofit fontScale="70000" lnSpcReduction="20000"/>
          </a:bodyPr>
          <a:lstStyle/>
          <a:p>
            <a:pPr lvl="0"/>
            <a:r>
              <a:rPr lang="en-US" dirty="0"/>
              <a:t>The income interfaces will return a Response of ‘Verified’ if </a:t>
            </a:r>
            <a:r>
              <a:rPr lang="en-US" u="sng" dirty="0"/>
              <a:t>anything</a:t>
            </a:r>
            <a:r>
              <a:rPr lang="en-US" dirty="0"/>
              <a:t> is found for the SSN that is being called.</a:t>
            </a:r>
          </a:p>
          <a:p>
            <a:pPr lvl="0"/>
            <a:r>
              <a:rPr lang="en-US" dirty="0"/>
              <a:t>If SDX or KDOLUI return a Response of ‘Verified’, </a:t>
            </a:r>
            <a:r>
              <a:rPr lang="en-US" dirty="0" smtClean="0"/>
              <a:t>workers </a:t>
            </a:r>
            <a:r>
              <a:rPr lang="en-US" dirty="0"/>
              <a:t>will need to research SDX and BARI manually.</a:t>
            </a:r>
          </a:p>
          <a:p>
            <a:pPr lvl="0"/>
            <a:r>
              <a:rPr lang="en-US" dirty="0"/>
              <a:t>If KPERS returns a Response of ‘Verified’, </a:t>
            </a:r>
            <a:r>
              <a:rPr lang="en-US" dirty="0" smtClean="0"/>
              <a:t>subsequent verification steps need to be followed.</a:t>
            </a:r>
            <a:endParaRPr lang="en-US" dirty="0"/>
          </a:p>
          <a:p>
            <a:pPr lvl="0"/>
            <a:r>
              <a:rPr lang="en-US" dirty="0"/>
              <a:t>KDOLWAGES will base reasonable compatibility on wages received in the current quarter, or if not available, the previous quarter to that. Ex: if the date of request is 3/03/2016, then KDOL will return 1</a:t>
            </a:r>
            <a:r>
              <a:rPr lang="en-US" baseline="30000" dirty="0"/>
              <a:t>st</a:t>
            </a:r>
            <a:r>
              <a:rPr lang="en-US" dirty="0"/>
              <a:t> Qtr 2016 if available, if not, then 4</a:t>
            </a:r>
            <a:r>
              <a:rPr lang="en-US" baseline="30000" dirty="0"/>
              <a:t>th</a:t>
            </a:r>
            <a:r>
              <a:rPr lang="en-US" dirty="0"/>
              <a:t> Qtr 2015. To determine if KEES found KDOLWAGES (or TALX wages) to be reasonably compatible, you will need to view the income record(s) on the Verification Detail page.</a:t>
            </a:r>
          </a:p>
        </p:txBody>
      </p:sp>
      <p:sp>
        <p:nvSpPr>
          <p:cNvPr id="4" name="Slide Number Placeholder 3"/>
          <p:cNvSpPr>
            <a:spLocks noGrp="1"/>
          </p:cNvSpPr>
          <p:nvPr>
            <p:ph type="sldNum" sz="quarter" idx="12"/>
          </p:nvPr>
        </p:nvSpPr>
        <p:spPr/>
        <p:txBody>
          <a:bodyPr/>
          <a:lstStyle/>
          <a:p>
            <a:fld id="{044CD364-D74D-412C-BF4C-4FB02A527863}" type="slidenum">
              <a:rPr lang="en-US" smtClean="0"/>
              <a:t>10</a:t>
            </a:fld>
            <a:endParaRPr lang="en-US" dirty="0"/>
          </a:p>
        </p:txBody>
      </p:sp>
    </p:spTree>
    <p:extLst>
      <p:ext uri="{BB962C8B-B14F-4D97-AF65-F5344CB8AC3E}">
        <p14:creationId xmlns:p14="http://schemas.microsoft.com/office/powerpoint/2010/main" val="149893768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Verification Detail – Income </a:t>
            </a:r>
            <a:endParaRPr lang="en-US" dirty="0"/>
          </a:p>
        </p:txBody>
      </p:sp>
      <p:sp>
        <p:nvSpPr>
          <p:cNvPr id="3" name="Content Placeholder 2"/>
          <p:cNvSpPr>
            <a:spLocks noGrp="1"/>
          </p:cNvSpPr>
          <p:nvPr>
            <p:ph idx="1"/>
          </p:nvPr>
        </p:nvSpPr>
        <p:spPr>
          <a:xfrm>
            <a:off x="457200" y="1600200"/>
            <a:ext cx="8229600" cy="5029200"/>
          </a:xfrm>
        </p:spPr>
        <p:txBody>
          <a:bodyPr>
            <a:normAutofit/>
          </a:bodyPr>
          <a:lstStyle/>
          <a:p>
            <a:pPr marL="0" indent="0">
              <a:spcBef>
                <a:spcPts val="0"/>
              </a:spcBef>
              <a:buNone/>
            </a:pPr>
            <a:r>
              <a:rPr lang="en-US" sz="1800" dirty="0" smtClean="0"/>
              <a:t>The Verification Detail page provides additional information regarding the specific element. User will access this page to determine if the information from the verification request through the RV  Button resulted in a verified element, including a Reasonably Compatible  record for earned income</a:t>
            </a:r>
            <a:r>
              <a:rPr lang="en-US" sz="1800" dirty="0"/>
              <a:t>. This screen  is accessed by navigating through the Verification List page.</a:t>
            </a:r>
            <a:endParaRPr lang="en-US" dirty="0" smtClean="0"/>
          </a:p>
          <a:p>
            <a:pPr marL="0" indent="0">
              <a:buNone/>
            </a:pPr>
            <a:r>
              <a:rPr lang="en-US" dirty="0" smtClean="0"/>
              <a:t> </a:t>
            </a:r>
          </a:p>
        </p:txBody>
      </p:sp>
      <p:sp>
        <p:nvSpPr>
          <p:cNvPr id="4" name="Slide Number Placeholder 3"/>
          <p:cNvSpPr>
            <a:spLocks noGrp="1"/>
          </p:cNvSpPr>
          <p:nvPr>
            <p:ph type="sldNum" sz="quarter" idx="12"/>
          </p:nvPr>
        </p:nvSpPr>
        <p:spPr/>
        <p:txBody>
          <a:bodyPr/>
          <a:lstStyle/>
          <a:p>
            <a:fld id="{044CD364-D74D-412C-BF4C-4FB02A527863}" type="slidenum">
              <a:rPr lang="en-US" smtClean="0"/>
              <a:t>11</a:t>
            </a:fld>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8807" y="3209925"/>
            <a:ext cx="7780337" cy="3419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009979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Verification Detail – Income </a:t>
            </a:r>
            <a:endParaRPr lang="en-US" dirty="0"/>
          </a:p>
        </p:txBody>
      </p:sp>
      <p:sp>
        <p:nvSpPr>
          <p:cNvPr id="3" name="Content Placeholder 2"/>
          <p:cNvSpPr>
            <a:spLocks noGrp="1"/>
          </p:cNvSpPr>
          <p:nvPr>
            <p:ph idx="1"/>
          </p:nvPr>
        </p:nvSpPr>
        <p:spPr>
          <a:xfrm>
            <a:off x="457200" y="1600200"/>
            <a:ext cx="8229600" cy="5029200"/>
          </a:xfrm>
        </p:spPr>
        <p:txBody>
          <a:bodyPr>
            <a:normAutofit fontScale="55000" lnSpcReduction="20000"/>
          </a:bodyPr>
          <a:lstStyle/>
          <a:p>
            <a:r>
              <a:rPr lang="en-US" dirty="0" smtClean="0"/>
              <a:t>When income is verified through the automated process, the results are attached to the income record and is reflected on the Income Amount Detail Page. If the worker accesses the Income Amount Detail Page and chooses the ‘Save and Continue’ button, the information on the Verification Detail page is ‘reset’, causing the results of previous RV button to  disappear. If the worker selects ‘Cancel’ the Verification Detail is not impacted.  </a:t>
            </a:r>
          </a:p>
          <a:p>
            <a:endParaRPr lang="en-US" dirty="0" smtClean="0"/>
          </a:p>
          <a:p>
            <a:r>
              <a:rPr lang="en-US" dirty="0" smtClean="0"/>
              <a:t>When  income is verified through an interface as part of KEES functionality, it is critical that a record of that result be available to subsequent users. This includes cases transferred to the State from the Contractor, ME QC and others.  </a:t>
            </a:r>
          </a:p>
          <a:p>
            <a:endParaRPr lang="en-US" dirty="0" smtClean="0"/>
          </a:p>
          <a:p>
            <a:r>
              <a:rPr lang="en-US" dirty="0" smtClean="0"/>
              <a:t>To ensure this record is retained for future reference,  if  the element is verified using the KEES process, workers must screen shot the Verification Detail page and retain it in the Imaged case file. This is only necessary when the results actually satisfy the verification requirements. If information is returned from the RV button, but does not satisfy the eligibility verification requirement, a screen shot is not required. Index the screen shot according to the eligibility element verified.  For example, if it verifies earned income it is indexed under ‘Income’.</a:t>
            </a:r>
          </a:p>
        </p:txBody>
      </p:sp>
      <p:sp>
        <p:nvSpPr>
          <p:cNvPr id="4" name="Slide Number Placeholder 3"/>
          <p:cNvSpPr>
            <a:spLocks noGrp="1"/>
          </p:cNvSpPr>
          <p:nvPr>
            <p:ph type="sldNum" sz="quarter" idx="12"/>
          </p:nvPr>
        </p:nvSpPr>
        <p:spPr/>
        <p:txBody>
          <a:bodyPr/>
          <a:lstStyle/>
          <a:p>
            <a:fld id="{044CD364-D74D-412C-BF4C-4FB02A527863}" type="slidenum">
              <a:rPr lang="en-US" smtClean="0"/>
              <a:t>12</a:t>
            </a:fld>
            <a:endParaRPr lang="en-US" dirty="0"/>
          </a:p>
        </p:txBody>
      </p:sp>
    </p:spTree>
    <p:extLst>
      <p:ext uri="{BB962C8B-B14F-4D97-AF65-F5344CB8AC3E}">
        <p14:creationId xmlns:p14="http://schemas.microsoft.com/office/powerpoint/2010/main" val="65673576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Verification types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954890722"/>
              </p:ext>
            </p:extLst>
          </p:nvPr>
        </p:nvGraphicFramePr>
        <p:xfrm>
          <a:off x="457200" y="2550160"/>
          <a:ext cx="8229600" cy="3317240"/>
        </p:xfrm>
        <a:graphic>
          <a:graphicData uri="http://schemas.openxmlformats.org/drawingml/2006/table">
            <a:tbl>
              <a:tblPr firstRow="1" bandRow="1">
                <a:tableStyleId>{5C22544A-7EE6-4342-B048-85BDC9FD1C3A}</a:tableStyleId>
              </a:tblPr>
              <a:tblGrid>
                <a:gridCol w="2819400">
                  <a:extLst>
                    <a:ext uri="{9D8B030D-6E8A-4147-A177-3AD203B41FA5}">
                      <a16:colId xmlns:a16="http://schemas.microsoft.com/office/drawing/2014/main" xmlns="" val="458162110"/>
                    </a:ext>
                  </a:extLst>
                </a:gridCol>
                <a:gridCol w="5410200">
                  <a:extLst>
                    <a:ext uri="{9D8B030D-6E8A-4147-A177-3AD203B41FA5}">
                      <a16:colId xmlns:a16="http://schemas.microsoft.com/office/drawing/2014/main" xmlns="" val="190472838"/>
                    </a:ext>
                  </a:extLst>
                </a:gridCol>
              </a:tblGrid>
              <a:tr h="370840">
                <a:tc>
                  <a:txBody>
                    <a:bodyPr/>
                    <a:lstStyle/>
                    <a:p>
                      <a:r>
                        <a:rPr lang="en-US" sz="1400" dirty="0" smtClean="0"/>
                        <a:t>Verification Type</a:t>
                      </a:r>
                      <a:endParaRPr lang="en-US" sz="1400" dirty="0"/>
                    </a:p>
                  </a:txBody>
                  <a:tcPr/>
                </a:tc>
                <a:tc>
                  <a:txBody>
                    <a:bodyPr/>
                    <a:lstStyle/>
                    <a:p>
                      <a:r>
                        <a:rPr lang="en-US" sz="1400" dirty="0" smtClean="0"/>
                        <a:t>Verifications Performed</a:t>
                      </a:r>
                      <a:endParaRPr lang="en-US" sz="1400" dirty="0"/>
                    </a:p>
                  </a:txBody>
                  <a:tcPr/>
                </a:tc>
                <a:extLst>
                  <a:ext uri="{0D108BD9-81ED-4DB2-BD59-A6C34878D82A}">
                    <a16:rowId xmlns:a16="http://schemas.microsoft.com/office/drawing/2014/main" xmlns="" val="3217667440"/>
                  </a:ext>
                </a:extLst>
              </a:tr>
              <a:tr h="370840">
                <a:tc>
                  <a:txBody>
                    <a:bodyPr/>
                    <a:lstStyle/>
                    <a:p>
                      <a:pPr marL="0" algn="l" defTabSz="914400" rtl="0" eaLnBrk="1" fontAlgn="b" latinLnBrk="0" hangingPunct="1"/>
                      <a:r>
                        <a:rPr lang="en-US" sz="1400" kern="1200" dirty="0" smtClean="0">
                          <a:solidFill>
                            <a:schemeClr val="dk1"/>
                          </a:solidFill>
                          <a:latin typeface="+mn-lt"/>
                          <a:ea typeface="+mn-ea"/>
                          <a:cs typeface="+mn-cs"/>
                        </a:rPr>
                        <a:t>  Name/Identity</a:t>
                      </a:r>
                      <a:endParaRPr lang="en-US" sz="1400" kern="1200" dirty="0">
                        <a:solidFill>
                          <a:schemeClr val="dk1"/>
                        </a:solidFill>
                        <a:latin typeface="+mn-lt"/>
                        <a:ea typeface="+mn-ea"/>
                        <a:cs typeface="+mn-cs"/>
                      </a:endParaRPr>
                    </a:p>
                  </a:txBody>
                  <a:tcPr marL="9525" marR="9525" marT="9525" marB="0" anchor="b"/>
                </a:tc>
                <a:tc>
                  <a:txBody>
                    <a:bodyPr/>
                    <a:lstStyle/>
                    <a:p>
                      <a:pPr algn="l" fontAlgn="b"/>
                      <a:r>
                        <a:rPr lang="en-US" sz="1400" b="0" i="0" u="none" strike="noStrike" dirty="0" smtClean="0">
                          <a:solidFill>
                            <a:srgbClr val="000000"/>
                          </a:solidFill>
                          <a:effectLst/>
                          <a:latin typeface="Calibri" panose="020F0502020204030204" pitchFamily="34" charset="0"/>
                        </a:rPr>
                        <a:t>  None</a:t>
                      </a:r>
                      <a:endParaRPr lang="en-US"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2245548116"/>
                  </a:ext>
                </a:extLst>
              </a:tr>
              <a:tr h="370840">
                <a:tc>
                  <a:txBody>
                    <a:bodyPr/>
                    <a:lstStyle/>
                    <a:p>
                      <a:pPr marL="0" algn="l" defTabSz="914400" rtl="0" eaLnBrk="1" fontAlgn="b" latinLnBrk="0" hangingPunct="1"/>
                      <a:r>
                        <a:rPr lang="en-US" sz="1400" kern="1200" dirty="0" smtClean="0">
                          <a:solidFill>
                            <a:schemeClr val="dk1"/>
                          </a:solidFill>
                          <a:latin typeface="+mn-lt"/>
                          <a:ea typeface="+mn-ea"/>
                          <a:cs typeface="+mn-cs"/>
                        </a:rPr>
                        <a:t>  SSN</a:t>
                      </a:r>
                      <a:endParaRPr lang="en-US" sz="1400" kern="1200" dirty="0">
                        <a:solidFill>
                          <a:schemeClr val="dk1"/>
                        </a:solidFill>
                        <a:latin typeface="+mn-lt"/>
                        <a:ea typeface="+mn-ea"/>
                        <a:cs typeface="+mn-cs"/>
                      </a:endParaRPr>
                    </a:p>
                  </a:txBody>
                  <a:tcPr marL="9525" marR="9525" marT="9525" marB="0" anchor="b"/>
                </a:tc>
                <a:tc>
                  <a:txBody>
                    <a:bodyPr/>
                    <a:lstStyle/>
                    <a:p>
                      <a:pPr algn="l" fontAlgn="b"/>
                      <a:r>
                        <a:rPr lang="en-US" sz="1400" b="0" i="0" u="none" strike="noStrike" dirty="0" smtClean="0">
                          <a:solidFill>
                            <a:srgbClr val="000000"/>
                          </a:solidFill>
                          <a:effectLst/>
                          <a:latin typeface="Calibri" panose="020F0502020204030204" pitchFamily="34" charset="0"/>
                        </a:rPr>
                        <a:t>  None</a:t>
                      </a:r>
                      <a:endParaRPr lang="en-US"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4167651163"/>
                  </a:ext>
                </a:extLst>
              </a:tr>
              <a:tr h="370840">
                <a:tc>
                  <a:txBody>
                    <a:bodyPr/>
                    <a:lstStyle/>
                    <a:p>
                      <a:pPr marL="0" algn="l" defTabSz="914400" rtl="0" eaLnBrk="1" fontAlgn="b" latinLnBrk="0" hangingPunct="1"/>
                      <a:r>
                        <a:rPr lang="en-US" sz="1400" kern="1200" dirty="0" smtClean="0">
                          <a:solidFill>
                            <a:schemeClr val="dk1"/>
                          </a:solidFill>
                          <a:latin typeface="+mn-lt"/>
                          <a:ea typeface="+mn-ea"/>
                          <a:cs typeface="+mn-cs"/>
                        </a:rPr>
                        <a:t>  Date </a:t>
                      </a:r>
                      <a:r>
                        <a:rPr lang="en-US" sz="1400" kern="1200" dirty="0">
                          <a:solidFill>
                            <a:schemeClr val="dk1"/>
                          </a:solidFill>
                          <a:latin typeface="+mn-lt"/>
                          <a:ea typeface="+mn-ea"/>
                          <a:cs typeface="+mn-cs"/>
                        </a:rPr>
                        <a:t>of Birth</a:t>
                      </a:r>
                    </a:p>
                  </a:txBody>
                  <a:tcPr marL="9525" marR="9525" marT="9525" marB="0" anchor="b"/>
                </a:tc>
                <a:tc>
                  <a:txBody>
                    <a:bodyPr/>
                    <a:lstStyle/>
                    <a:p>
                      <a:pPr algn="l" fontAlgn="b"/>
                      <a:r>
                        <a:rPr lang="en-US" sz="1400" b="0" i="0" u="none" strike="noStrike" dirty="0" smtClean="0">
                          <a:solidFill>
                            <a:srgbClr val="000000"/>
                          </a:solidFill>
                          <a:effectLst/>
                          <a:latin typeface="Calibri" panose="020F0502020204030204" pitchFamily="34" charset="0"/>
                        </a:rPr>
                        <a:t>  None</a:t>
                      </a:r>
                      <a:endParaRPr lang="en-US" sz="14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xmlns="" val="3166547017"/>
                  </a:ext>
                </a:extLst>
              </a:tr>
              <a:tr h="370840">
                <a:tc>
                  <a:txBody>
                    <a:bodyPr/>
                    <a:lstStyle/>
                    <a:p>
                      <a:r>
                        <a:rPr lang="en-US" sz="1400" dirty="0" smtClean="0"/>
                        <a:t>Date of Death</a:t>
                      </a:r>
                      <a:endParaRPr lang="en-US" sz="1400" dirty="0"/>
                    </a:p>
                  </a:txBody>
                  <a:tcPr/>
                </a:tc>
                <a:tc>
                  <a:txBody>
                    <a:bodyPr/>
                    <a:lstStyle/>
                    <a:p>
                      <a:pPr rtl="0"/>
                      <a:r>
                        <a:rPr lang="en-US" sz="1400" dirty="0" smtClean="0">
                          <a:solidFill>
                            <a:schemeClr val="tx1"/>
                          </a:solidFill>
                          <a:effectLst/>
                        </a:rPr>
                        <a:t>- Date</a:t>
                      </a:r>
                      <a:r>
                        <a:rPr lang="en-US" sz="1400" baseline="0" dirty="0" smtClean="0">
                          <a:solidFill>
                            <a:schemeClr val="tx1"/>
                          </a:solidFill>
                          <a:effectLst/>
                        </a:rPr>
                        <a:t> of Birth Verification</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effectLst/>
                        </a:rPr>
                        <a:t>- Date</a:t>
                      </a:r>
                      <a:r>
                        <a:rPr lang="en-US" sz="1400" baseline="0" dirty="0" smtClean="0">
                          <a:solidFill>
                            <a:schemeClr val="tx1"/>
                          </a:solidFill>
                          <a:effectLst/>
                        </a:rPr>
                        <a:t> of Death Verification</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effectLst/>
                        </a:rPr>
                        <a:t>- SSN Verification </a:t>
                      </a:r>
                      <a:endParaRPr lang="en-US" sz="1400" dirty="0" smtClean="0">
                        <a:solidFill>
                          <a:schemeClr val="tx1"/>
                        </a:solidFill>
                      </a:endParaRPr>
                    </a:p>
                  </a:txBody>
                  <a:tcPr/>
                </a:tc>
                <a:extLst>
                  <a:ext uri="{0D108BD9-81ED-4DB2-BD59-A6C34878D82A}">
                    <a16:rowId xmlns:a16="http://schemas.microsoft.com/office/drawing/2014/main" xmlns="" val="3079342191"/>
                  </a:ext>
                </a:extLst>
              </a:tr>
              <a:tr h="370840">
                <a:tc>
                  <a:txBody>
                    <a:bodyPr/>
                    <a:lstStyle/>
                    <a:p>
                      <a:r>
                        <a:rPr lang="en-US" sz="1400" dirty="0" smtClean="0"/>
                        <a:t>INS Document</a:t>
                      </a:r>
                      <a:endParaRPr lang="en-US"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effectLst/>
                        </a:rPr>
                        <a:t>- Lawful Presence Verification </a:t>
                      </a:r>
                    </a:p>
                  </a:txBody>
                  <a:tcPr/>
                </a:tc>
              </a:tr>
              <a:tr h="370840">
                <a:tc>
                  <a:txBody>
                    <a:bodyPr/>
                    <a:lstStyle/>
                    <a:p>
                      <a:r>
                        <a:rPr lang="en-US" sz="1400" dirty="0" smtClean="0"/>
                        <a:t>Income</a:t>
                      </a:r>
                      <a:endParaRPr lang="en-US" sz="1400" dirty="0"/>
                    </a:p>
                  </a:txBody>
                  <a:tcPr/>
                </a:tc>
                <a:tc>
                  <a:txBody>
                    <a:bodyPr/>
                    <a:lstStyle/>
                    <a:p>
                      <a:pPr rtl="0"/>
                      <a:r>
                        <a:rPr lang="en-US" sz="1400" dirty="0" smtClean="0">
                          <a:solidFill>
                            <a:schemeClr val="tx1"/>
                          </a:solidFill>
                          <a:effectLst/>
                        </a:rPr>
                        <a:t>- Date</a:t>
                      </a:r>
                      <a:r>
                        <a:rPr lang="en-US" sz="1400" baseline="0" dirty="0" smtClean="0">
                          <a:solidFill>
                            <a:schemeClr val="tx1"/>
                          </a:solidFill>
                          <a:effectLst/>
                        </a:rPr>
                        <a:t> of Birth Verification</a:t>
                      </a:r>
                    </a:p>
                    <a:p>
                      <a:pPr marL="0" indent="0" rtl="0">
                        <a:buFontTx/>
                        <a:buNone/>
                      </a:pPr>
                      <a:r>
                        <a:rPr lang="en-US" sz="1400" dirty="0" smtClean="0">
                          <a:solidFill>
                            <a:schemeClr val="tx1"/>
                          </a:solidFill>
                          <a:effectLst/>
                        </a:rPr>
                        <a:t>- SSN Verification </a:t>
                      </a:r>
                    </a:p>
                    <a:p>
                      <a:pPr marL="0" indent="0" rtl="0">
                        <a:buFontTx/>
                        <a:buNone/>
                      </a:pPr>
                      <a:r>
                        <a:rPr lang="en-US" sz="1400" dirty="0" smtClean="0">
                          <a:solidFill>
                            <a:schemeClr val="tx1"/>
                          </a:solidFill>
                          <a:effectLst/>
                        </a:rPr>
                        <a:t>- Income Verification </a:t>
                      </a:r>
                    </a:p>
                  </a:txBody>
                  <a:tcPr/>
                </a:tc>
              </a:tr>
            </a:tbl>
          </a:graphicData>
        </a:graphic>
      </p:graphicFrame>
      <p:sp>
        <p:nvSpPr>
          <p:cNvPr id="3" name="Slide Number Placeholder 2"/>
          <p:cNvSpPr>
            <a:spLocks noGrp="1"/>
          </p:cNvSpPr>
          <p:nvPr>
            <p:ph type="sldNum" sz="quarter" idx="12"/>
          </p:nvPr>
        </p:nvSpPr>
        <p:spPr/>
        <p:txBody>
          <a:bodyPr/>
          <a:lstStyle/>
          <a:p>
            <a:fld id="{044CD364-D74D-412C-BF4C-4FB02A527863}" type="slidenum">
              <a:rPr lang="en-US" smtClean="0"/>
              <a:t>13</a:t>
            </a:fld>
            <a:endParaRPr lang="en-US" dirty="0"/>
          </a:p>
        </p:txBody>
      </p:sp>
      <p:sp>
        <p:nvSpPr>
          <p:cNvPr id="5" name="TextBox 4"/>
          <p:cNvSpPr txBox="1"/>
          <p:nvPr/>
        </p:nvSpPr>
        <p:spPr>
          <a:xfrm>
            <a:off x="457200" y="990600"/>
            <a:ext cx="8839200" cy="1477328"/>
          </a:xfrm>
          <a:prstGeom prst="rect">
            <a:avLst/>
          </a:prstGeom>
          <a:noFill/>
        </p:spPr>
        <p:txBody>
          <a:bodyPr wrap="square" rtlCol="0">
            <a:spAutoFit/>
          </a:bodyPr>
          <a:lstStyle/>
          <a:p>
            <a:r>
              <a:rPr lang="en-US" dirty="0" smtClean="0"/>
              <a:t>The following outlines the verification types from the verification list page that can be selected when running verifications. The verifications performed column indicates the verification items that are performed when the type on the left is selected. The verification type is displayed in the Requested Item field in the Request List section on the Real Time Interface Detail page.</a:t>
            </a:r>
            <a:endParaRPr lang="en-US" dirty="0"/>
          </a:p>
        </p:txBody>
      </p:sp>
    </p:spTree>
    <p:extLst>
      <p:ext uri="{BB962C8B-B14F-4D97-AF65-F5344CB8AC3E}">
        <p14:creationId xmlns:p14="http://schemas.microsoft.com/office/powerpoint/2010/main" val="9907196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Verification types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836933192"/>
              </p:ext>
            </p:extLst>
          </p:nvPr>
        </p:nvGraphicFramePr>
        <p:xfrm>
          <a:off x="448574" y="1242204"/>
          <a:ext cx="8229600" cy="4826000"/>
        </p:xfrm>
        <a:graphic>
          <a:graphicData uri="http://schemas.openxmlformats.org/drawingml/2006/table">
            <a:tbl>
              <a:tblPr firstRow="1" bandRow="1">
                <a:tableStyleId>{5C22544A-7EE6-4342-B048-85BDC9FD1C3A}</a:tableStyleId>
              </a:tblPr>
              <a:tblGrid>
                <a:gridCol w="2819400">
                  <a:extLst>
                    <a:ext uri="{9D8B030D-6E8A-4147-A177-3AD203B41FA5}">
                      <a16:colId xmlns:a16="http://schemas.microsoft.com/office/drawing/2014/main" xmlns="" val="458162110"/>
                    </a:ext>
                  </a:extLst>
                </a:gridCol>
                <a:gridCol w="5410200">
                  <a:extLst>
                    <a:ext uri="{9D8B030D-6E8A-4147-A177-3AD203B41FA5}">
                      <a16:colId xmlns:a16="http://schemas.microsoft.com/office/drawing/2014/main" xmlns="" val="190472838"/>
                    </a:ext>
                  </a:extLst>
                </a:gridCol>
              </a:tblGrid>
              <a:tr h="370840">
                <a:tc>
                  <a:txBody>
                    <a:bodyPr/>
                    <a:lstStyle/>
                    <a:p>
                      <a:r>
                        <a:rPr lang="en-US" sz="1400" dirty="0" smtClean="0"/>
                        <a:t>Verification Type</a:t>
                      </a:r>
                      <a:endParaRPr lang="en-US" sz="1400" dirty="0"/>
                    </a:p>
                  </a:txBody>
                  <a:tcPr/>
                </a:tc>
                <a:tc>
                  <a:txBody>
                    <a:bodyPr/>
                    <a:lstStyle/>
                    <a:p>
                      <a:r>
                        <a:rPr lang="en-US" sz="1400" dirty="0" smtClean="0"/>
                        <a:t>Verifications Performed</a:t>
                      </a:r>
                      <a:endParaRPr lang="en-US" sz="1400" dirty="0"/>
                    </a:p>
                  </a:txBody>
                  <a:tcPr/>
                </a:tc>
                <a:extLst>
                  <a:ext uri="{0D108BD9-81ED-4DB2-BD59-A6C34878D82A}">
                    <a16:rowId xmlns:a16="http://schemas.microsoft.com/office/drawing/2014/main" xmlns="" val="3217667440"/>
                  </a:ext>
                </a:extLst>
              </a:tr>
              <a:tr h="370840">
                <a:tc>
                  <a:txBody>
                    <a:bodyPr/>
                    <a:lstStyle/>
                    <a:p>
                      <a:r>
                        <a:rPr lang="en-US" sz="1400" dirty="0" smtClean="0"/>
                        <a:t>Vital Statistics </a:t>
                      </a:r>
                      <a:endParaRPr lang="en-US"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effectLst/>
                        </a:rPr>
                        <a:t>- SSN Verification </a:t>
                      </a:r>
                      <a:endParaRPr lang="en-US" sz="1400"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effectLst/>
                        </a:rPr>
                        <a:t>- Date</a:t>
                      </a:r>
                      <a:r>
                        <a:rPr lang="en-US" sz="1400" baseline="0" dirty="0" smtClean="0">
                          <a:solidFill>
                            <a:schemeClr val="tx1"/>
                          </a:solidFill>
                          <a:effectLst/>
                        </a:rPr>
                        <a:t> of Birth Verification</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effectLst/>
                        </a:rPr>
                        <a:t>- Citizenship Verification </a:t>
                      </a:r>
                    </a:p>
                    <a:p>
                      <a:pPr rtl="0"/>
                      <a:r>
                        <a:rPr lang="en-US" sz="1400" dirty="0" smtClean="0">
                          <a:solidFill>
                            <a:schemeClr val="tx1"/>
                          </a:solidFill>
                          <a:effectLst/>
                        </a:rPr>
                        <a:t>- Identity Verification </a:t>
                      </a:r>
                    </a:p>
                  </a:txBody>
                  <a:tcPr/>
                </a:tc>
              </a:tr>
              <a:tr h="370840">
                <a:tc>
                  <a:txBody>
                    <a:bodyPr/>
                    <a:lstStyle/>
                    <a:p>
                      <a:r>
                        <a:rPr lang="en-US" sz="1400" dirty="0" smtClean="0">
                          <a:solidFill>
                            <a:schemeClr val="tx1"/>
                          </a:solidFill>
                          <a:effectLst/>
                        </a:rPr>
                        <a:t>Vital Statistics US Citizenship</a:t>
                      </a:r>
                      <a:endParaRPr lang="en-US" sz="1400" dirty="0">
                        <a:solidFill>
                          <a:schemeClr val="tx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effectLst/>
                        </a:rPr>
                        <a:t>- SSN Verification </a:t>
                      </a:r>
                      <a:endParaRPr lang="en-US" sz="1400"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effectLst/>
                        </a:rPr>
                        <a:t>- Date</a:t>
                      </a:r>
                      <a:r>
                        <a:rPr lang="en-US" sz="1400" baseline="0" dirty="0" smtClean="0">
                          <a:solidFill>
                            <a:schemeClr val="tx1"/>
                          </a:solidFill>
                          <a:effectLst/>
                        </a:rPr>
                        <a:t> of Birth Verification</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effectLst/>
                        </a:rPr>
                        <a:t>- Citizenship Verification </a:t>
                      </a:r>
                    </a:p>
                    <a:p>
                      <a:pPr rtl="0"/>
                      <a:r>
                        <a:rPr lang="en-US" sz="1400" dirty="0" smtClean="0">
                          <a:solidFill>
                            <a:schemeClr val="tx1"/>
                          </a:solidFill>
                          <a:effectLst/>
                        </a:rPr>
                        <a:t>- Identity Verification </a:t>
                      </a:r>
                    </a:p>
                  </a:txBody>
                  <a:tcPr/>
                </a:tc>
              </a:tr>
              <a:tr h="370840">
                <a:tc>
                  <a:txBody>
                    <a:bodyPr/>
                    <a:lstStyle/>
                    <a:p>
                      <a:r>
                        <a:rPr lang="en-US" sz="1400" dirty="0" smtClean="0">
                          <a:solidFill>
                            <a:schemeClr val="tx1"/>
                          </a:solidFill>
                        </a:rPr>
                        <a:t>Vital Statistics Identity </a:t>
                      </a:r>
                      <a:endParaRPr lang="en-US" sz="1400" dirty="0">
                        <a:solidFill>
                          <a:schemeClr val="tx1"/>
                        </a:solidFill>
                      </a:endParaRPr>
                    </a:p>
                  </a:txBody>
                  <a:tcPr/>
                </a:tc>
                <a:tc>
                  <a:txBody>
                    <a:bodyPr/>
                    <a:lstStyle/>
                    <a:p>
                      <a:r>
                        <a:rPr lang="en-US" sz="1400" dirty="0" smtClean="0">
                          <a:solidFill>
                            <a:schemeClr val="tx1"/>
                          </a:solidFill>
                        </a:rPr>
                        <a:t>None</a:t>
                      </a:r>
                      <a:endParaRPr lang="en-US" sz="1400" dirty="0">
                        <a:solidFill>
                          <a:schemeClr val="tx1"/>
                        </a:solidFill>
                      </a:endParaRPr>
                    </a:p>
                  </a:txBody>
                  <a:tcPr/>
                </a:tc>
              </a:tr>
              <a:tr h="370840">
                <a:tc>
                  <a:txBody>
                    <a:bodyPr/>
                    <a:lstStyle/>
                    <a:p>
                      <a:r>
                        <a:rPr lang="en-US" sz="1400" dirty="0" smtClean="0">
                          <a:solidFill>
                            <a:schemeClr val="tx1"/>
                          </a:solidFill>
                          <a:effectLst/>
                        </a:rPr>
                        <a:t>Expense Amount</a:t>
                      </a:r>
                      <a:endParaRPr lang="en-US" sz="1400" dirty="0">
                        <a:solidFill>
                          <a:schemeClr val="tx1"/>
                        </a:solidFill>
                      </a:endParaRPr>
                    </a:p>
                  </a:txBody>
                  <a:tcPr/>
                </a:tc>
                <a:tc>
                  <a:txBody>
                    <a:bodyPr/>
                    <a:lstStyle/>
                    <a:p>
                      <a:pPr rtl="0"/>
                      <a:r>
                        <a:rPr lang="en-US" sz="1400" dirty="0" smtClean="0">
                          <a:solidFill>
                            <a:schemeClr val="tx1"/>
                          </a:solidFill>
                          <a:effectLst/>
                        </a:rPr>
                        <a:t>- Date</a:t>
                      </a:r>
                      <a:r>
                        <a:rPr lang="en-US" sz="1400" baseline="0" dirty="0" smtClean="0">
                          <a:solidFill>
                            <a:schemeClr val="tx1"/>
                          </a:solidFill>
                          <a:effectLst/>
                        </a:rPr>
                        <a:t> of Birth Verification</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effectLst/>
                        </a:rPr>
                        <a:t>- SSN Verification </a:t>
                      </a:r>
                      <a:endParaRPr lang="en-US" sz="1400" dirty="0" smtClean="0">
                        <a:solidFill>
                          <a:schemeClr val="tx1"/>
                        </a:solidFill>
                      </a:endParaRPr>
                    </a:p>
                    <a:p>
                      <a:pPr rtl="0"/>
                      <a:r>
                        <a:rPr lang="en-US" sz="1400" dirty="0" smtClean="0">
                          <a:solidFill>
                            <a:schemeClr val="tx1"/>
                          </a:solidFill>
                          <a:effectLst/>
                        </a:rPr>
                        <a:t>- Income Verification </a:t>
                      </a:r>
                    </a:p>
                  </a:txBody>
                  <a:tcPr/>
                </a:tc>
              </a:tr>
              <a:tr h="370840">
                <a:tc>
                  <a:txBody>
                    <a:bodyPr/>
                    <a:lstStyle/>
                    <a:p>
                      <a:r>
                        <a:rPr lang="en-US" sz="1400" dirty="0" smtClean="0">
                          <a:solidFill>
                            <a:schemeClr val="tx1"/>
                          </a:solidFill>
                        </a:rPr>
                        <a:t>Living Arrangement</a:t>
                      </a:r>
                      <a:endParaRPr lang="en-US" sz="1400" dirty="0">
                        <a:solidFill>
                          <a:schemeClr val="tx1"/>
                        </a:solidFill>
                      </a:endParaRPr>
                    </a:p>
                  </a:txBody>
                  <a:tcPr/>
                </a:tc>
                <a:tc>
                  <a:txBody>
                    <a:bodyPr/>
                    <a:lstStyle/>
                    <a:p>
                      <a:pPr rtl="0"/>
                      <a:r>
                        <a:rPr lang="en-US" sz="1400" dirty="0" smtClean="0">
                          <a:solidFill>
                            <a:schemeClr val="tx1"/>
                          </a:solidFill>
                          <a:effectLst/>
                        </a:rPr>
                        <a:t>- Date</a:t>
                      </a:r>
                      <a:r>
                        <a:rPr lang="en-US" sz="1400" baseline="0" dirty="0" smtClean="0">
                          <a:solidFill>
                            <a:schemeClr val="tx1"/>
                          </a:solidFill>
                          <a:effectLst/>
                        </a:rPr>
                        <a:t> of Birth Verification</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effectLst/>
                        </a:rPr>
                        <a:t>- SSN Verification </a:t>
                      </a:r>
                    </a:p>
                    <a:p>
                      <a:pPr rtl="0"/>
                      <a:r>
                        <a:rPr lang="en-US" sz="1400" dirty="0" smtClean="0">
                          <a:solidFill>
                            <a:schemeClr val="tx1"/>
                          </a:solidFill>
                          <a:effectLst/>
                        </a:rPr>
                        <a:t>- Incarceration</a:t>
                      </a:r>
                      <a:r>
                        <a:rPr lang="en-US" sz="1400" baseline="0" dirty="0" smtClean="0">
                          <a:solidFill>
                            <a:schemeClr val="tx1"/>
                          </a:solidFill>
                          <a:effectLst/>
                        </a:rPr>
                        <a:t> </a:t>
                      </a:r>
                      <a:r>
                        <a:rPr lang="en-US" sz="1400" dirty="0" smtClean="0">
                          <a:solidFill>
                            <a:schemeClr val="tx1"/>
                          </a:solidFill>
                          <a:effectLst/>
                        </a:rPr>
                        <a:t>Verification </a:t>
                      </a:r>
                    </a:p>
                  </a:txBody>
                  <a:tcPr/>
                </a:tc>
              </a:tr>
              <a:tr h="370840">
                <a:tc>
                  <a:txBody>
                    <a:bodyPr/>
                    <a:lstStyle/>
                    <a:p>
                      <a:r>
                        <a:rPr lang="en-US" sz="1400" dirty="0" smtClean="0">
                          <a:solidFill>
                            <a:schemeClr val="tx1"/>
                          </a:solidFill>
                        </a:rPr>
                        <a:t>No Income Reported</a:t>
                      </a:r>
                      <a:endParaRPr lang="en-US" sz="1400" dirty="0">
                        <a:solidFill>
                          <a:schemeClr val="tx1"/>
                        </a:solidFill>
                      </a:endParaRPr>
                    </a:p>
                  </a:txBody>
                  <a:tcPr/>
                </a:tc>
                <a:tc>
                  <a:txBody>
                    <a:bodyPr/>
                    <a:lstStyle/>
                    <a:p>
                      <a:pPr rtl="0"/>
                      <a:r>
                        <a:rPr lang="en-US" sz="1400" dirty="0" smtClean="0">
                          <a:solidFill>
                            <a:schemeClr val="tx1"/>
                          </a:solidFill>
                          <a:effectLst/>
                        </a:rPr>
                        <a:t>- Date</a:t>
                      </a:r>
                      <a:r>
                        <a:rPr lang="en-US" sz="1400" baseline="0" dirty="0" smtClean="0">
                          <a:solidFill>
                            <a:schemeClr val="tx1"/>
                          </a:solidFill>
                          <a:effectLst/>
                        </a:rPr>
                        <a:t> of Birth Verification</a:t>
                      </a:r>
                    </a:p>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effectLst/>
                        </a:rPr>
                        <a:t>- SSN Verification</a:t>
                      </a:r>
                    </a:p>
                    <a:p>
                      <a:pPr rtl="0"/>
                      <a:r>
                        <a:rPr lang="en-US" sz="1400" dirty="0" smtClean="0">
                          <a:solidFill>
                            <a:schemeClr val="tx1"/>
                          </a:solidFill>
                          <a:effectLst/>
                        </a:rPr>
                        <a:t>- Income Verification </a:t>
                      </a:r>
                    </a:p>
                  </a:txBody>
                  <a:tcPr/>
                </a:tc>
              </a:tr>
            </a:tbl>
          </a:graphicData>
        </a:graphic>
      </p:graphicFrame>
      <p:sp>
        <p:nvSpPr>
          <p:cNvPr id="3" name="Slide Number Placeholder 2"/>
          <p:cNvSpPr>
            <a:spLocks noGrp="1"/>
          </p:cNvSpPr>
          <p:nvPr>
            <p:ph type="sldNum" sz="quarter" idx="12"/>
          </p:nvPr>
        </p:nvSpPr>
        <p:spPr/>
        <p:txBody>
          <a:bodyPr/>
          <a:lstStyle/>
          <a:p>
            <a:fld id="{044CD364-D74D-412C-BF4C-4FB02A527863}" type="slidenum">
              <a:rPr lang="en-US" smtClean="0"/>
              <a:t>14</a:t>
            </a:fld>
            <a:endParaRPr lang="en-US" dirty="0"/>
          </a:p>
        </p:txBody>
      </p:sp>
    </p:spTree>
    <p:extLst>
      <p:ext uri="{BB962C8B-B14F-4D97-AF65-F5344CB8AC3E}">
        <p14:creationId xmlns:p14="http://schemas.microsoft.com/office/powerpoint/2010/main" val="37121420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Request List Statuses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533855870"/>
              </p:ext>
            </p:extLst>
          </p:nvPr>
        </p:nvGraphicFramePr>
        <p:xfrm>
          <a:off x="457200" y="1981200"/>
          <a:ext cx="8229600" cy="3362960"/>
        </p:xfrm>
        <a:graphic>
          <a:graphicData uri="http://schemas.openxmlformats.org/drawingml/2006/table">
            <a:tbl>
              <a:tblPr firstRow="1" bandRow="1">
                <a:tableStyleId>{5C22544A-7EE6-4342-B048-85BDC9FD1C3A}</a:tableStyleId>
              </a:tblPr>
              <a:tblGrid>
                <a:gridCol w="2819400">
                  <a:extLst>
                    <a:ext uri="{9D8B030D-6E8A-4147-A177-3AD203B41FA5}">
                      <a16:colId xmlns:a16="http://schemas.microsoft.com/office/drawing/2014/main" xmlns="" val="458162110"/>
                    </a:ext>
                  </a:extLst>
                </a:gridCol>
                <a:gridCol w="5410200">
                  <a:extLst>
                    <a:ext uri="{9D8B030D-6E8A-4147-A177-3AD203B41FA5}">
                      <a16:colId xmlns:a16="http://schemas.microsoft.com/office/drawing/2014/main" xmlns="" val="190472838"/>
                    </a:ext>
                  </a:extLst>
                </a:gridCol>
              </a:tblGrid>
              <a:tr h="370840">
                <a:tc>
                  <a:txBody>
                    <a:bodyPr/>
                    <a:lstStyle/>
                    <a:p>
                      <a:r>
                        <a:rPr lang="en-US" sz="1400" dirty="0" smtClean="0"/>
                        <a:t>Request Status</a:t>
                      </a:r>
                      <a:endParaRPr lang="en-US" sz="1400" dirty="0"/>
                    </a:p>
                  </a:txBody>
                  <a:tcPr/>
                </a:tc>
                <a:tc>
                  <a:txBody>
                    <a:bodyPr/>
                    <a:lstStyle/>
                    <a:p>
                      <a:r>
                        <a:rPr lang="en-US" sz="1400" dirty="0" smtClean="0"/>
                        <a:t>Definition</a:t>
                      </a:r>
                      <a:endParaRPr lang="en-US" sz="1400" dirty="0"/>
                    </a:p>
                  </a:txBody>
                  <a:tcPr/>
                </a:tc>
                <a:extLst>
                  <a:ext uri="{0D108BD9-81ED-4DB2-BD59-A6C34878D82A}">
                    <a16:rowId xmlns:a16="http://schemas.microsoft.com/office/drawing/2014/main" xmlns="" val="3217667440"/>
                  </a:ext>
                </a:extLst>
              </a:tr>
              <a:tr h="370840">
                <a:tc>
                  <a:txBody>
                    <a:bodyPr/>
                    <a:lstStyle/>
                    <a:p>
                      <a:r>
                        <a:rPr lang="en-US" sz="1400" dirty="0" smtClean="0"/>
                        <a:t>Success</a:t>
                      </a:r>
                      <a:endParaRPr lang="en-US" sz="1400" dirty="0"/>
                    </a:p>
                  </a:txBody>
                  <a:tcPr/>
                </a:tc>
                <a:tc>
                  <a:txBody>
                    <a:bodyPr/>
                    <a:lstStyle/>
                    <a:p>
                      <a:r>
                        <a:rPr lang="en-US" sz="1400" dirty="0" smtClean="0"/>
                        <a:t>Request was successfully sent – no</a:t>
                      </a:r>
                      <a:r>
                        <a:rPr lang="en-US" sz="1400" baseline="0" dirty="0" smtClean="0"/>
                        <a:t> implication as to verification status.</a:t>
                      </a:r>
                      <a:endParaRPr lang="en-US" sz="1400" dirty="0"/>
                    </a:p>
                  </a:txBody>
                  <a:tcPr/>
                </a:tc>
                <a:extLst>
                  <a:ext uri="{0D108BD9-81ED-4DB2-BD59-A6C34878D82A}">
                    <a16:rowId xmlns:a16="http://schemas.microsoft.com/office/drawing/2014/main" xmlns="" val="2245548116"/>
                  </a:ext>
                </a:extLst>
              </a:tr>
              <a:tr h="370840">
                <a:tc>
                  <a:txBody>
                    <a:bodyPr/>
                    <a:lstStyle/>
                    <a:p>
                      <a:r>
                        <a:rPr lang="en-US" sz="1400" u="none" dirty="0" smtClean="0"/>
                        <a:t>This is part of Non Federal Verification list. Hub request not sent</a:t>
                      </a:r>
                      <a:endParaRPr lang="en-US" sz="1400" u="none" dirty="0"/>
                    </a:p>
                  </a:txBody>
                  <a:tcPr/>
                </a:tc>
                <a:tc>
                  <a:txBody>
                    <a:bodyPr/>
                    <a:lstStyle/>
                    <a:p>
                      <a:r>
                        <a:rPr lang="en-US" sz="1400" dirty="0" smtClean="0"/>
                        <a:t>Requested verification</a:t>
                      </a:r>
                      <a:r>
                        <a:rPr lang="en-US" sz="1400" baseline="0" dirty="0" smtClean="0"/>
                        <a:t> (the one the user checked) does not actually call anything to be verified.  </a:t>
                      </a:r>
                    </a:p>
                    <a:p>
                      <a:endParaRPr lang="en-US" sz="1400" baseline="0" dirty="0" smtClean="0"/>
                    </a:p>
                    <a:p>
                      <a:r>
                        <a:rPr lang="en-US" sz="1400" baseline="0" dirty="0" smtClean="0"/>
                        <a:t>This usually means the user selected </a:t>
                      </a:r>
                      <a:r>
                        <a:rPr lang="en-US" sz="1400" i="1" dirty="0" smtClean="0"/>
                        <a:t>Name / Identity or Vital Statistics Identity </a:t>
                      </a:r>
                      <a:r>
                        <a:rPr lang="en-US" sz="1400" i="0" dirty="0" smtClean="0"/>
                        <a:t>types. These are incorrect</a:t>
                      </a:r>
                      <a:r>
                        <a:rPr lang="en-US" sz="1400" i="0" baseline="0" dirty="0" smtClean="0"/>
                        <a:t> choices.  </a:t>
                      </a:r>
                      <a:r>
                        <a:rPr lang="en-US" sz="1400" dirty="0" smtClean="0"/>
                        <a:t> </a:t>
                      </a:r>
                      <a:endParaRPr lang="en-US" sz="1400" dirty="0"/>
                    </a:p>
                  </a:txBody>
                  <a:tcPr/>
                </a:tc>
                <a:extLst>
                  <a:ext uri="{0D108BD9-81ED-4DB2-BD59-A6C34878D82A}">
                    <a16:rowId xmlns:a16="http://schemas.microsoft.com/office/drawing/2014/main" xmlns="" val="4167651163"/>
                  </a:ext>
                </a:extLst>
              </a:tr>
              <a:tr h="370840">
                <a:tc>
                  <a:txBody>
                    <a:bodyPr/>
                    <a:lstStyle/>
                    <a:p>
                      <a:r>
                        <a:rPr lang="en-US" sz="1400" dirty="0" smtClean="0"/>
                        <a:t>Hub request not sent due to missing fields</a:t>
                      </a:r>
                      <a:endParaRPr lang="en-US" sz="1400" dirty="0"/>
                    </a:p>
                  </a:txBody>
                  <a:tcPr/>
                </a:tc>
                <a:tc>
                  <a:txBody>
                    <a:bodyPr/>
                    <a:lstStyle/>
                    <a:p>
                      <a:r>
                        <a:rPr lang="en-US" sz="1400" dirty="0" smtClean="0"/>
                        <a:t>A request made to the HUB</a:t>
                      </a:r>
                      <a:r>
                        <a:rPr lang="en-US" sz="1400" baseline="0" dirty="0" smtClean="0"/>
                        <a:t> was not completed because a required field was missing. </a:t>
                      </a:r>
                      <a:r>
                        <a:rPr lang="en-US" sz="1400" b="1" baseline="0" dirty="0" smtClean="0"/>
                        <a:t>Refer to last few slides for a complete list of required fields</a:t>
                      </a:r>
                      <a:r>
                        <a:rPr lang="en-US" sz="1400" baseline="0" dirty="0" smtClean="0"/>
                        <a:t>. Update the missing information and resend the request.</a:t>
                      </a:r>
                    </a:p>
                  </a:txBody>
                  <a:tcPr/>
                </a:tc>
                <a:extLst>
                  <a:ext uri="{0D108BD9-81ED-4DB2-BD59-A6C34878D82A}">
                    <a16:rowId xmlns:a16="http://schemas.microsoft.com/office/drawing/2014/main" xmlns="" val="3166547017"/>
                  </a:ext>
                </a:extLst>
              </a:tr>
              <a:tr h="370840">
                <a:tc>
                  <a:txBody>
                    <a:bodyPr/>
                    <a:lstStyle/>
                    <a:p>
                      <a:r>
                        <a:rPr lang="en-US" sz="1400" dirty="0" smtClean="0"/>
                        <a:t>HUB</a:t>
                      </a:r>
                      <a:r>
                        <a:rPr lang="en-US" sz="1400" baseline="0" dirty="0" smtClean="0"/>
                        <a:t> request not sent due to BPM Exception</a:t>
                      </a:r>
                      <a:endParaRPr lang="en-US" sz="1400" dirty="0"/>
                    </a:p>
                  </a:txBody>
                  <a:tcPr/>
                </a:tc>
                <a:tc>
                  <a:txBody>
                    <a:bodyPr/>
                    <a:lstStyle/>
                    <a:p>
                      <a:r>
                        <a:rPr lang="en-US" sz="1400" dirty="0" smtClean="0"/>
                        <a:t>The</a:t>
                      </a:r>
                      <a:r>
                        <a:rPr lang="en-US" sz="1400" baseline="0" dirty="0" smtClean="0"/>
                        <a:t> request to the HUB was not made because of a technical issue.  An incident needs to be created with the KEES Business Support Team. Please follow your normal process for reporting incidents. </a:t>
                      </a:r>
                      <a:endParaRPr lang="en-US" sz="1400" dirty="0"/>
                    </a:p>
                  </a:txBody>
                  <a:tcPr/>
                </a:tc>
                <a:extLst>
                  <a:ext uri="{0D108BD9-81ED-4DB2-BD59-A6C34878D82A}">
                    <a16:rowId xmlns:a16="http://schemas.microsoft.com/office/drawing/2014/main" xmlns="" val="3079342191"/>
                  </a:ext>
                </a:extLst>
              </a:tr>
            </a:tbl>
          </a:graphicData>
        </a:graphic>
      </p:graphicFrame>
      <p:sp>
        <p:nvSpPr>
          <p:cNvPr id="3" name="Slide Number Placeholder 2"/>
          <p:cNvSpPr>
            <a:spLocks noGrp="1"/>
          </p:cNvSpPr>
          <p:nvPr>
            <p:ph type="sldNum" sz="quarter" idx="12"/>
          </p:nvPr>
        </p:nvSpPr>
        <p:spPr/>
        <p:txBody>
          <a:bodyPr/>
          <a:lstStyle/>
          <a:p>
            <a:fld id="{044CD364-D74D-412C-BF4C-4FB02A527863}" type="slidenum">
              <a:rPr lang="en-US" smtClean="0"/>
              <a:t>15</a:t>
            </a:fld>
            <a:endParaRPr lang="en-US" dirty="0"/>
          </a:p>
        </p:txBody>
      </p:sp>
      <p:sp>
        <p:nvSpPr>
          <p:cNvPr id="5" name="TextBox 4"/>
          <p:cNvSpPr txBox="1"/>
          <p:nvPr/>
        </p:nvSpPr>
        <p:spPr>
          <a:xfrm>
            <a:off x="990600" y="1030069"/>
            <a:ext cx="7162800" cy="646331"/>
          </a:xfrm>
          <a:prstGeom prst="rect">
            <a:avLst/>
          </a:prstGeom>
          <a:noFill/>
        </p:spPr>
        <p:txBody>
          <a:bodyPr wrap="square" rtlCol="0">
            <a:spAutoFit/>
          </a:bodyPr>
          <a:lstStyle/>
          <a:p>
            <a:r>
              <a:rPr lang="en-US" dirty="0" smtClean="0"/>
              <a:t>The following outlines the other Request Statuses that may display in the Request List. </a:t>
            </a:r>
            <a:endParaRPr lang="en-US" dirty="0"/>
          </a:p>
        </p:txBody>
      </p:sp>
    </p:spTree>
    <p:extLst>
      <p:ext uri="{BB962C8B-B14F-4D97-AF65-F5344CB8AC3E}">
        <p14:creationId xmlns:p14="http://schemas.microsoft.com/office/powerpoint/2010/main" val="40495288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Response List Statuses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24649703"/>
              </p:ext>
            </p:extLst>
          </p:nvPr>
        </p:nvGraphicFramePr>
        <p:xfrm>
          <a:off x="533400" y="1808480"/>
          <a:ext cx="8229600" cy="4150360"/>
        </p:xfrm>
        <a:graphic>
          <a:graphicData uri="http://schemas.openxmlformats.org/drawingml/2006/table">
            <a:tbl>
              <a:tblPr firstRow="1" bandRow="1">
                <a:tableStyleId>{5C22544A-7EE6-4342-B048-85BDC9FD1C3A}</a:tableStyleId>
              </a:tblPr>
              <a:tblGrid>
                <a:gridCol w="914400">
                  <a:extLst>
                    <a:ext uri="{9D8B030D-6E8A-4147-A177-3AD203B41FA5}">
                      <a16:colId xmlns:a16="http://schemas.microsoft.com/office/drawing/2014/main" xmlns="" val="458162110"/>
                    </a:ext>
                  </a:extLst>
                </a:gridCol>
                <a:gridCol w="1066800">
                  <a:extLst>
                    <a:ext uri="{9D8B030D-6E8A-4147-A177-3AD203B41FA5}">
                      <a16:colId xmlns:a16="http://schemas.microsoft.com/office/drawing/2014/main" xmlns="" val="190472838"/>
                    </a:ext>
                  </a:extLst>
                </a:gridCol>
                <a:gridCol w="6248400">
                  <a:extLst>
                    <a:ext uri="{9D8B030D-6E8A-4147-A177-3AD203B41FA5}">
                      <a16:colId xmlns:a16="http://schemas.microsoft.com/office/drawing/2014/main" xmlns="" val="889411573"/>
                    </a:ext>
                  </a:extLst>
                </a:gridCol>
              </a:tblGrid>
              <a:tr h="370840">
                <a:tc>
                  <a:txBody>
                    <a:bodyPr/>
                    <a:lstStyle/>
                    <a:p>
                      <a:r>
                        <a:rPr lang="en-US" sz="1400" dirty="0" smtClean="0"/>
                        <a:t>Interface</a:t>
                      </a:r>
                      <a:endParaRPr lang="en-US" sz="1400" dirty="0"/>
                    </a:p>
                  </a:txBody>
                  <a:tcPr/>
                </a:tc>
                <a:tc>
                  <a:txBody>
                    <a:bodyPr/>
                    <a:lstStyle/>
                    <a:p>
                      <a:r>
                        <a:rPr lang="en-US" sz="1400" dirty="0" smtClean="0"/>
                        <a:t>Response</a:t>
                      </a:r>
                      <a:endParaRPr lang="en-US" sz="1400" dirty="0"/>
                    </a:p>
                  </a:txBody>
                  <a:tcPr/>
                </a:tc>
                <a:tc>
                  <a:txBody>
                    <a:bodyPr/>
                    <a:lstStyle/>
                    <a:p>
                      <a:r>
                        <a:rPr lang="en-US" sz="1400" dirty="0" smtClean="0"/>
                        <a:t>Message</a:t>
                      </a:r>
                      <a:endParaRPr lang="en-US" sz="1400" dirty="0"/>
                    </a:p>
                  </a:txBody>
                  <a:tcPr/>
                </a:tc>
                <a:extLst>
                  <a:ext uri="{0D108BD9-81ED-4DB2-BD59-A6C34878D82A}">
                    <a16:rowId xmlns:a16="http://schemas.microsoft.com/office/drawing/2014/main" xmlns="" val="3217667440"/>
                  </a:ext>
                </a:extLst>
              </a:tr>
              <a:tr h="370840">
                <a:tc>
                  <a:txBody>
                    <a:bodyPr/>
                    <a:lstStyle/>
                    <a:p>
                      <a:r>
                        <a:rPr lang="en-US" sz="1400" dirty="0" smtClean="0"/>
                        <a:t>SSA</a:t>
                      </a:r>
                      <a:endParaRPr lang="en-US" sz="1400" dirty="0"/>
                    </a:p>
                  </a:txBody>
                  <a:tcPr/>
                </a:tc>
                <a:tc>
                  <a:txBody>
                    <a:bodyPr/>
                    <a:lstStyle/>
                    <a:p>
                      <a:r>
                        <a:rPr lang="en-US" sz="1400" dirty="0" smtClean="0"/>
                        <a:t>Success</a:t>
                      </a:r>
                      <a:endParaRPr lang="en-US" sz="1400" dirty="0"/>
                    </a:p>
                  </a:txBody>
                  <a:tcPr/>
                </a:tc>
                <a:tc>
                  <a:txBody>
                    <a:bodyPr/>
                    <a:lstStyle/>
                    <a:p>
                      <a:r>
                        <a:rPr lang="en-US" sz="1400" dirty="0" smtClean="0"/>
                        <a:t>Person Verified. </a:t>
                      </a:r>
                    </a:p>
                    <a:p>
                      <a:r>
                        <a:rPr lang="en-US" sz="1400" dirty="0" smtClean="0">
                          <a:solidFill>
                            <a:schemeClr val="tx1"/>
                          </a:solidFill>
                        </a:rPr>
                        <a:t>This means that</a:t>
                      </a:r>
                      <a:r>
                        <a:rPr lang="en-US" sz="1400" baseline="0" dirty="0" smtClean="0">
                          <a:solidFill>
                            <a:schemeClr val="tx1"/>
                          </a:solidFill>
                        </a:rPr>
                        <a:t> some (or all) of the following have ben verified: SSN, DOB, Vital Statistics Identity, Vital Statistics Citizenship, Living Arrangement, and Date of Death (if applicable).</a:t>
                      </a:r>
                      <a:endParaRPr lang="en-US" sz="1400" dirty="0">
                        <a:solidFill>
                          <a:schemeClr val="tx1"/>
                        </a:solidFill>
                      </a:endParaRPr>
                    </a:p>
                  </a:txBody>
                  <a:tcPr/>
                </a:tc>
                <a:extLst>
                  <a:ext uri="{0D108BD9-81ED-4DB2-BD59-A6C34878D82A}">
                    <a16:rowId xmlns:a16="http://schemas.microsoft.com/office/drawing/2014/main" xmlns="" val="2245548116"/>
                  </a:ext>
                </a:extLst>
              </a:tr>
              <a:tr h="370840">
                <a:tc>
                  <a:txBody>
                    <a:bodyPr/>
                    <a:lstStyle/>
                    <a:p>
                      <a:r>
                        <a:rPr lang="en-US" sz="1400" dirty="0" smtClean="0"/>
                        <a:t>SSA</a:t>
                      </a:r>
                      <a:endParaRPr lang="en-US" sz="1400" dirty="0"/>
                    </a:p>
                  </a:txBody>
                  <a:tcPr/>
                </a:tc>
                <a:tc>
                  <a:txBody>
                    <a:bodyPr/>
                    <a:lstStyle/>
                    <a:p>
                      <a:r>
                        <a:rPr lang="en-US" sz="1400" dirty="0" smtClean="0"/>
                        <a:t>Error</a:t>
                      </a:r>
                      <a:endParaRPr lang="en-US" sz="1400" dirty="0"/>
                    </a:p>
                  </a:txBody>
                  <a:tcPr/>
                </a:tc>
                <a:tc>
                  <a:txBody>
                    <a:bodyPr/>
                    <a:lstStyle/>
                    <a:p>
                      <a:r>
                        <a:rPr lang="en-US" sz="1400" dirty="0" smtClean="0"/>
                        <a:t>Check required fields and their format -Request Fail Due to Schema Exception.</a:t>
                      </a:r>
                    </a:p>
                    <a:p>
                      <a:endParaRPr lang="en-US" sz="14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This means</a:t>
                      </a:r>
                      <a:r>
                        <a:rPr lang="en-US" sz="1400" baseline="0" dirty="0" smtClean="0"/>
                        <a:t> that a required field was not available. </a:t>
                      </a:r>
                      <a:r>
                        <a:rPr lang="en-US" sz="1400" b="1" baseline="0" dirty="0" smtClean="0"/>
                        <a:t>Refer to last few slides for a complete list of required fields</a:t>
                      </a:r>
                      <a:r>
                        <a:rPr lang="en-US" sz="1400" baseline="0" dirty="0" smtClean="0"/>
                        <a:t>. **The most common issue when you see this error is a missing SSN. Update the missing information and resend the request.</a:t>
                      </a:r>
                    </a:p>
                  </a:txBody>
                  <a:tcPr/>
                </a:tc>
                <a:extLst>
                  <a:ext uri="{0D108BD9-81ED-4DB2-BD59-A6C34878D82A}">
                    <a16:rowId xmlns:a16="http://schemas.microsoft.com/office/drawing/2014/main" xmlns="" val="2844781806"/>
                  </a:ext>
                </a:extLst>
              </a:tr>
              <a:tr h="370840">
                <a:tc>
                  <a:txBody>
                    <a:bodyPr/>
                    <a:lstStyle/>
                    <a:p>
                      <a:r>
                        <a:rPr lang="en-US" sz="1400" dirty="0" smtClean="0"/>
                        <a:t>SSA</a:t>
                      </a:r>
                      <a:endParaRPr lang="en-US" sz="1400" dirty="0"/>
                    </a:p>
                  </a:txBody>
                  <a:tcPr/>
                </a:tc>
                <a:tc>
                  <a:txBody>
                    <a:bodyPr/>
                    <a:lstStyle/>
                    <a:p>
                      <a:r>
                        <a:rPr lang="en-US" sz="1400" dirty="0" smtClean="0"/>
                        <a:t>Error</a:t>
                      </a:r>
                      <a:endParaRPr lang="en-US"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chemeClr val="dk1"/>
                          </a:solidFill>
                          <a:effectLst/>
                          <a:latin typeface="+mn-lt"/>
                          <a:ea typeface="+mn-ea"/>
                          <a:cs typeface="+mn-cs"/>
                        </a:rPr>
                        <a:t>Trusted Data Source Unreachable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kern="1200" dirty="0" smtClean="0">
                        <a:solidFill>
                          <a:schemeClr val="dk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solidFill>
                            <a:schemeClr val="dk1"/>
                          </a:solidFill>
                          <a:effectLst/>
                          <a:latin typeface="+mn-lt"/>
                          <a:ea typeface="+mn-ea"/>
                          <a:cs typeface="+mn-cs"/>
                        </a:rPr>
                        <a:t>This means that the HUB is unavailable. Try again at a later time. </a:t>
                      </a:r>
                      <a:endParaRPr lang="en-US" sz="1100" dirty="0"/>
                    </a:p>
                  </a:txBody>
                  <a:tcPr/>
                </a:tc>
              </a:tr>
              <a:tr h="370840">
                <a:tc>
                  <a:txBody>
                    <a:bodyPr/>
                    <a:lstStyle/>
                    <a:p>
                      <a:r>
                        <a:rPr lang="en-US" sz="1400" dirty="0" smtClean="0"/>
                        <a:t>SSA</a:t>
                      </a:r>
                      <a:endParaRPr lang="en-US" sz="1400" dirty="0"/>
                    </a:p>
                  </a:txBody>
                  <a:tcPr/>
                </a:tc>
                <a:tc>
                  <a:txBody>
                    <a:bodyPr/>
                    <a:lstStyle/>
                    <a:p>
                      <a:r>
                        <a:rPr lang="en-US" sz="1400" dirty="0" smtClean="0"/>
                        <a:t>Error</a:t>
                      </a:r>
                      <a:endParaRPr lang="en-US" sz="1400" dirty="0"/>
                    </a:p>
                  </a:txBody>
                  <a:tcPr/>
                </a:tc>
                <a:tc>
                  <a:txBody>
                    <a:bodyPr/>
                    <a:lstStyle/>
                    <a:p>
                      <a:r>
                        <a:rPr lang="en-US" sz="1400" dirty="0" smtClean="0"/>
                        <a:t>Request failed </a:t>
                      </a:r>
                    </a:p>
                    <a:p>
                      <a:endParaRPr lang="en-US" sz="1400" dirty="0" smtClean="0"/>
                    </a:p>
                    <a:p>
                      <a:r>
                        <a:rPr lang="en-US" sz="1400" dirty="0" smtClean="0"/>
                        <a:t>This means that the transaction failed. Please report the incident</a:t>
                      </a:r>
                      <a:r>
                        <a:rPr lang="en-US" sz="1400" baseline="0" dirty="0" smtClean="0"/>
                        <a:t> and include: case number, date and time the error occurred.</a:t>
                      </a:r>
                      <a:endParaRPr lang="en-US" sz="1400" dirty="0" smtClean="0"/>
                    </a:p>
                  </a:txBody>
                  <a:tcPr/>
                </a:tc>
              </a:tr>
            </a:tbl>
          </a:graphicData>
        </a:graphic>
      </p:graphicFrame>
      <p:sp>
        <p:nvSpPr>
          <p:cNvPr id="3" name="Slide Number Placeholder 2"/>
          <p:cNvSpPr>
            <a:spLocks noGrp="1"/>
          </p:cNvSpPr>
          <p:nvPr>
            <p:ph type="sldNum" sz="quarter" idx="12"/>
          </p:nvPr>
        </p:nvSpPr>
        <p:spPr/>
        <p:txBody>
          <a:bodyPr/>
          <a:lstStyle/>
          <a:p>
            <a:fld id="{044CD364-D74D-412C-BF4C-4FB02A527863}" type="slidenum">
              <a:rPr lang="en-US" smtClean="0"/>
              <a:t>16</a:t>
            </a:fld>
            <a:endParaRPr lang="en-US" dirty="0"/>
          </a:p>
        </p:txBody>
      </p:sp>
      <p:sp>
        <p:nvSpPr>
          <p:cNvPr id="6" name="TextBox 5"/>
          <p:cNvSpPr txBox="1"/>
          <p:nvPr/>
        </p:nvSpPr>
        <p:spPr>
          <a:xfrm>
            <a:off x="914400" y="1106269"/>
            <a:ext cx="7162800" cy="646331"/>
          </a:xfrm>
          <a:prstGeom prst="rect">
            <a:avLst/>
          </a:prstGeom>
          <a:noFill/>
        </p:spPr>
        <p:txBody>
          <a:bodyPr wrap="square" rtlCol="0">
            <a:spAutoFit/>
          </a:bodyPr>
          <a:lstStyle/>
          <a:p>
            <a:r>
              <a:rPr lang="en-US" dirty="0" smtClean="0"/>
              <a:t>The following outlines the Response Messages that may display in the Response List. </a:t>
            </a:r>
            <a:endParaRPr lang="en-US" dirty="0"/>
          </a:p>
        </p:txBody>
      </p:sp>
    </p:spTree>
    <p:extLst>
      <p:ext uri="{BB962C8B-B14F-4D97-AF65-F5344CB8AC3E}">
        <p14:creationId xmlns:p14="http://schemas.microsoft.com/office/powerpoint/2010/main" val="41675136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Response List Statuses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874054628"/>
              </p:ext>
            </p:extLst>
          </p:nvPr>
        </p:nvGraphicFramePr>
        <p:xfrm>
          <a:off x="457200" y="990600"/>
          <a:ext cx="8229600" cy="5308600"/>
        </p:xfrm>
        <a:graphic>
          <a:graphicData uri="http://schemas.openxmlformats.org/drawingml/2006/table">
            <a:tbl>
              <a:tblPr firstRow="1" bandRow="1">
                <a:tableStyleId>{5C22544A-7EE6-4342-B048-85BDC9FD1C3A}</a:tableStyleId>
              </a:tblPr>
              <a:tblGrid>
                <a:gridCol w="914400">
                  <a:extLst>
                    <a:ext uri="{9D8B030D-6E8A-4147-A177-3AD203B41FA5}">
                      <a16:colId xmlns:a16="http://schemas.microsoft.com/office/drawing/2014/main" xmlns="" val="458162110"/>
                    </a:ext>
                  </a:extLst>
                </a:gridCol>
                <a:gridCol w="1066800">
                  <a:extLst>
                    <a:ext uri="{9D8B030D-6E8A-4147-A177-3AD203B41FA5}">
                      <a16:colId xmlns:a16="http://schemas.microsoft.com/office/drawing/2014/main" xmlns="" val="190472838"/>
                    </a:ext>
                  </a:extLst>
                </a:gridCol>
                <a:gridCol w="6248400">
                  <a:extLst>
                    <a:ext uri="{9D8B030D-6E8A-4147-A177-3AD203B41FA5}">
                      <a16:colId xmlns:a16="http://schemas.microsoft.com/office/drawing/2014/main" xmlns="" val="889411573"/>
                    </a:ext>
                  </a:extLst>
                </a:gridCol>
              </a:tblGrid>
              <a:tr h="370840">
                <a:tc>
                  <a:txBody>
                    <a:bodyPr/>
                    <a:lstStyle/>
                    <a:p>
                      <a:r>
                        <a:rPr lang="en-US" sz="1400" dirty="0" smtClean="0"/>
                        <a:t>Interface</a:t>
                      </a:r>
                      <a:endParaRPr lang="en-US" sz="1400" dirty="0"/>
                    </a:p>
                  </a:txBody>
                  <a:tcPr/>
                </a:tc>
                <a:tc>
                  <a:txBody>
                    <a:bodyPr/>
                    <a:lstStyle/>
                    <a:p>
                      <a:r>
                        <a:rPr lang="en-US" sz="1400" dirty="0" smtClean="0"/>
                        <a:t>Response</a:t>
                      </a:r>
                      <a:endParaRPr lang="en-US" sz="1400" dirty="0"/>
                    </a:p>
                  </a:txBody>
                  <a:tcPr/>
                </a:tc>
                <a:tc>
                  <a:txBody>
                    <a:bodyPr/>
                    <a:lstStyle/>
                    <a:p>
                      <a:r>
                        <a:rPr lang="en-US" sz="1400" dirty="0" smtClean="0"/>
                        <a:t>Message</a:t>
                      </a:r>
                      <a:endParaRPr lang="en-US" sz="1400" dirty="0"/>
                    </a:p>
                  </a:txBody>
                  <a:tcPr/>
                </a:tc>
                <a:extLst>
                  <a:ext uri="{0D108BD9-81ED-4DB2-BD59-A6C34878D82A}">
                    <a16:rowId xmlns:a16="http://schemas.microsoft.com/office/drawing/2014/main" xmlns="" val="3217667440"/>
                  </a:ext>
                </a:extLst>
              </a:tr>
              <a:tr h="370840">
                <a:tc>
                  <a:txBody>
                    <a:bodyPr/>
                    <a:lstStyle/>
                    <a:p>
                      <a:r>
                        <a:rPr lang="en-US" sz="1400" dirty="0" smtClean="0"/>
                        <a:t>SSA</a:t>
                      </a:r>
                      <a:endParaRPr lang="en-US" sz="1400" dirty="0"/>
                    </a:p>
                  </a:txBody>
                  <a:tcPr/>
                </a:tc>
                <a:tc>
                  <a:txBody>
                    <a:bodyPr/>
                    <a:lstStyle/>
                    <a:p>
                      <a:r>
                        <a:rPr lang="en-US" sz="1400" dirty="0" smtClean="0"/>
                        <a:t>Not</a:t>
                      </a:r>
                      <a:r>
                        <a:rPr lang="en-US" sz="1400" baseline="0" dirty="0" smtClean="0"/>
                        <a:t> Verified</a:t>
                      </a:r>
                      <a:endParaRPr lang="en-US" sz="1400" dirty="0"/>
                    </a:p>
                  </a:txBody>
                  <a:tcPr/>
                </a:tc>
                <a:tc>
                  <a:txBody>
                    <a:bodyPr/>
                    <a:lstStyle/>
                    <a:p>
                      <a:r>
                        <a:rPr lang="en-US" sz="1400" dirty="0" smtClean="0"/>
                        <a:t>SSN Not Verified; SSN does not exist on the numident, is marked for deletion, or is inaccessible. </a:t>
                      </a:r>
                    </a:p>
                    <a:p>
                      <a:endParaRPr lang="en-US" sz="1400" dirty="0" smtClean="0"/>
                    </a:p>
                    <a:p>
                      <a:r>
                        <a:rPr lang="en-US" sz="1400" dirty="0" smtClean="0"/>
                        <a:t>Person</a:t>
                      </a:r>
                      <a:r>
                        <a:rPr lang="en-US" sz="1400" baseline="0" dirty="0" smtClean="0"/>
                        <a:t> not verified.  Reason specified; confirm the SSN is entered correctly and resend the request.</a:t>
                      </a:r>
                      <a:endParaRPr lang="en-US" sz="1400" dirty="0" smtClean="0"/>
                    </a:p>
                  </a:txBody>
                  <a:tcPr/>
                </a:tc>
              </a:tr>
              <a:tr h="370840">
                <a:tc>
                  <a:txBody>
                    <a:bodyPr/>
                    <a:lstStyle/>
                    <a:p>
                      <a:r>
                        <a:rPr lang="en-US" sz="1400" dirty="0" smtClean="0"/>
                        <a:t>SSA</a:t>
                      </a:r>
                      <a:endParaRPr lang="en-US" sz="1400" dirty="0"/>
                    </a:p>
                  </a:txBody>
                  <a:tcPr/>
                </a:tc>
                <a:tc>
                  <a:txBody>
                    <a:bodyPr/>
                    <a:lstStyle/>
                    <a:p>
                      <a:r>
                        <a:rPr lang="en-US" sz="1400" dirty="0" smtClean="0"/>
                        <a:t>Not</a:t>
                      </a:r>
                      <a:r>
                        <a:rPr lang="en-US" sz="1400" baseline="0" dirty="0" smtClean="0"/>
                        <a:t> Verified</a:t>
                      </a:r>
                      <a:endParaRPr lang="en-US" sz="1400" dirty="0"/>
                    </a:p>
                  </a:txBody>
                  <a:tcPr/>
                </a:tc>
                <a:tc>
                  <a:txBody>
                    <a:bodyPr/>
                    <a:lstStyle/>
                    <a:p>
                      <a:r>
                        <a:rPr lang="en-US" sz="1400" dirty="0" smtClean="0"/>
                        <a:t>SSN Not Verified; SSN exists; There is a match on name but not on DOB</a:t>
                      </a:r>
                    </a:p>
                    <a:p>
                      <a:endParaRPr lang="en-US" sz="14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Person</a:t>
                      </a:r>
                      <a:r>
                        <a:rPr lang="en-US" sz="1400" baseline="0" dirty="0" smtClean="0"/>
                        <a:t> not verified. Reason specified; confirm the DOB is entered correctly and resend the request.</a:t>
                      </a:r>
                      <a:endParaRPr lang="en-US" sz="1400" dirty="0" smtClean="0"/>
                    </a:p>
                  </a:txBody>
                  <a:tcPr/>
                </a:tc>
              </a:tr>
              <a:tr h="370840">
                <a:tc>
                  <a:txBody>
                    <a:bodyPr/>
                    <a:lstStyle/>
                    <a:p>
                      <a:r>
                        <a:rPr lang="en-US" sz="1400" dirty="0" smtClean="0"/>
                        <a:t>SSA</a:t>
                      </a:r>
                      <a:endParaRPr lang="en-US" sz="1400" dirty="0"/>
                    </a:p>
                  </a:txBody>
                  <a:tcPr/>
                </a:tc>
                <a:tc>
                  <a:txBody>
                    <a:bodyPr/>
                    <a:lstStyle/>
                    <a:p>
                      <a:r>
                        <a:rPr lang="en-US" sz="1400" dirty="0" smtClean="0"/>
                        <a:t>Not</a:t>
                      </a:r>
                      <a:r>
                        <a:rPr lang="en-US" sz="1400" baseline="0" dirty="0" smtClean="0"/>
                        <a:t> Verified</a:t>
                      </a:r>
                      <a:endParaRPr lang="en-US" sz="1400" dirty="0"/>
                    </a:p>
                  </a:txBody>
                  <a:tcPr/>
                </a:tc>
                <a:tc>
                  <a:txBody>
                    <a:bodyPr/>
                    <a:lstStyle/>
                    <a:p>
                      <a:r>
                        <a:rPr lang="en-US" sz="1400" dirty="0" smtClean="0"/>
                        <a:t>SSN Not Verified; SSN exists; There is a match on DOB but not on name</a:t>
                      </a:r>
                    </a:p>
                    <a:p>
                      <a:endParaRPr lang="en-US" sz="14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Person</a:t>
                      </a:r>
                      <a:r>
                        <a:rPr lang="en-US" sz="1400" baseline="0" dirty="0" smtClean="0"/>
                        <a:t> not verified. Reason specified; confirm the name is entered correctly and resend the request.</a:t>
                      </a:r>
                      <a:endParaRPr lang="en-US" sz="1400" dirty="0" smtClean="0"/>
                    </a:p>
                  </a:txBody>
                  <a:tcPr/>
                </a:tc>
              </a:tr>
              <a:tr h="370840">
                <a:tc>
                  <a:txBody>
                    <a:bodyPr/>
                    <a:lstStyle/>
                    <a:p>
                      <a:r>
                        <a:rPr lang="en-US" sz="1400" dirty="0" smtClean="0"/>
                        <a:t>SSA</a:t>
                      </a:r>
                      <a:endParaRPr lang="en-US" sz="1400" dirty="0"/>
                    </a:p>
                  </a:txBody>
                  <a:tcPr/>
                </a:tc>
                <a:tc>
                  <a:txBody>
                    <a:bodyPr/>
                    <a:lstStyle/>
                    <a:p>
                      <a:r>
                        <a:rPr lang="en-US" sz="1400" dirty="0" smtClean="0"/>
                        <a:t>Not</a:t>
                      </a:r>
                      <a:r>
                        <a:rPr lang="en-US" sz="1400" baseline="0" dirty="0" smtClean="0"/>
                        <a:t> Verified</a:t>
                      </a:r>
                      <a:endParaRPr lang="en-US" sz="1400" dirty="0"/>
                    </a:p>
                  </a:txBody>
                  <a:tcPr/>
                </a:tc>
                <a:tc>
                  <a:txBody>
                    <a:bodyPr/>
                    <a:lstStyle/>
                    <a:p>
                      <a:r>
                        <a:rPr lang="en-US" sz="1400" dirty="0" smtClean="0"/>
                        <a:t>SSN Not Verified; SSN exists; There is no match on name or DOB</a:t>
                      </a:r>
                    </a:p>
                    <a:p>
                      <a:endParaRPr lang="en-US" sz="14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Person</a:t>
                      </a:r>
                      <a:r>
                        <a:rPr lang="en-US" sz="1400" baseline="0" dirty="0" smtClean="0"/>
                        <a:t> not verified. Reason specified; confirm the name and DOB are entered correctly and resend the request.</a:t>
                      </a:r>
                      <a:endParaRPr lang="en-US" sz="1400" dirty="0" smtClean="0"/>
                    </a:p>
                  </a:txBody>
                  <a:tcPr/>
                </a:tc>
              </a:tr>
              <a:tr h="370840">
                <a:tc>
                  <a:txBody>
                    <a:bodyPr/>
                    <a:lstStyle/>
                    <a:p>
                      <a:r>
                        <a:rPr lang="en-US" sz="1400" dirty="0" smtClean="0"/>
                        <a:t>MEC</a:t>
                      </a:r>
                      <a:endParaRPr lang="en-US" sz="1400" dirty="0"/>
                    </a:p>
                  </a:txBody>
                  <a:tcPr/>
                </a:tc>
                <a:tc>
                  <a:txBody>
                    <a:bodyPr/>
                    <a:lstStyle/>
                    <a:p>
                      <a:r>
                        <a:rPr lang="en-US" sz="1400" dirty="0" smtClean="0"/>
                        <a:t>Verified</a:t>
                      </a:r>
                      <a:endParaRPr lang="en-US" sz="1400" dirty="0"/>
                    </a:p>
                  </a:txBody>
                  <a:tcPr/>
                </a:tc>
                <a:tc>
                  <a:txBody>
                    <a:bodyPr/>
                    <a:lstStyle/>
                    <a:p>
                      <a:r>
                        <a:rPr lang="en-US" sz="1400" dirty="0" smtClean="0"/>
                        <a:t>This means that KEES has successfully logged that this individual</a:t>
                      </a:r>
                      <a:r>
                        <a:rPr lang="en-US" sz="1400" baseline="0" dirty="0" smtClean="0"/>
                        <a:t> has been logged with the MEC service.</a:t>
                      </a:r>
                    </a:p>
                    <a:p>
                      <a:endParaRPr lang="en-US" sz="1400" baseline="0" dirty="0" smtClean="0"/>
                    </a:p>
                    <a:p>
                      <a:r>
                        <a:rPr lang="en-US" sz="1400" baseline="0" dirty="0" smtClean="0"/>
                        <a:t>No Verifications were performed by this service.</a:t>
                      </a:r>
                      <a:endParaRPr lang="en-US" sz="1400" dirty="0"/>
                    </a:p>
                  </a:txBody>
                  <a:tcPr/>
                </a:tc>
              </a:tr>
            </a:tbl>
          </a:graphicData>
        </a:graphic>
      </p:graphicFrame>
      <p:sp>
        <p:nvSpPr>
          <p:cNvPr id="3" name="Slide Number Placeholder 2"/>
          <p:cNvSpPr>
            <a:spLocks noGrp="1"/>
          </p:cNvSpPr>
          <p:nvPr>
            <p:ph type="sldNum" sz="quarter" idx="12"/>
          </p:nvPr>
        </p:nvSpPr>
        <p:spPr/>
        <p:txBody>
          <a:bodyPr/>
          <a:lstStyle/>
          <a:p>
            <a:fld id="{044CD364-D74D-412C-BF4C-4FB02A527863}" type="slidenum">
              <a:rPr lang="en-US" smtClean="0"/>
              <a:t>17</a:t>
            </a:fld>
            <a:endParaRPr lang="en-US" dirty="0"/>
          </a:p>
        </p:txBody>
      </p:sp>
    </p:spTree>
    <p:extLst>
      <p:ext uri="{BB962C8B-B14F-4D97-AF65-F5344CB8AC3E}">
        <p14:creationId xmlns:p14="http://schemas.microsoft.com/office/powerpoint/2010/main" val="7904914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Response List Statuses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52118261"/>
              </p:ext>
            </p:extLst>
          </p:nvPr>
        </p:nvGraphicFramePr>
        <p:xfrm>
          <a:off x="457200" y="1143000"/>
          <a:ext cx="8229600" cy="5298440"/>
        </p:xfrm>
        <a:graphic>
          <a:graphicData uri="http://schemas.openxmlformats.org/drawingml/2006/table">
            <a:tbl>
              <a:tblPr firstRow="1" bandRow="1">
                <a:tableStyleId>{5C22544A-7EE6-4342-B048-85BDC9FD1C3A}</a:tableStyleId>
              </a:tblPr>
              <a:tblGrid>
                <a:gridCol w="1219200">
                  <a:extLst>
                    <a:ext uri="{9D8B030D-6E8A-4147-A177-3AD203B41FA5}">
                      <a16:colId xmlns:a16="http://schemas.microsoft.com/office/drawing/2014/main" xmlns="" val="458162110"/>
                    </a:ext>
                  </a:extLst>
                </a:gridCol>
                <a:gridCol w="1066800">
                  <a:extLst>
                    <a:ext uri="{9D8B030D-6E8A-4147-A177-3AD203B41FA5}">
                      <a16:colId xmlns:a16="http://schemas.microsoft.com/office/drawing/2014/main" xmlns="" val="190472838"/>
                    </a:ext>
                  </a:extLst>
                </a:gridCol>
                <a:gridCol w="5943600">
                  <a:extLst>
                    <a:ext uri="{9D8B030D-6E8A-4147-A177-3AD203B41FA5}">
                      <a16:colId xmlns:a16="http://schemas.microsoft.com/office/drawing/2014/main" xmlns="" val="889411573"/>
                    </a:ext>
                  </a:extLst>
                </a:gridCol>
              </a:tblGrid>
              <a:tr h="370840">
                <a:tc>
                  <a:txBody>
                    <a:bodyPr/>
                    <a:lstStyle/>
                    <a:p>
                      <a:r>
                        <a:rPr lang="en-US" sz="1400" dirty="0" smtClean="0"/>
                        <a:t>Interface</a:t>
                      </a:r>
                      <a:endParaRPr lang="en-US" sz="1400" dirty="0"/>
                    </a:p>
                  </a:txBody>
                  <a:tcPr/>
                </a:tc>
                <a:tc>
                  <a:txBody>
                    <a:bodyPr/>
                    <a:lstStyle/>
                    <a:p>
                      <a:r>
                        <a:rPr lang="en-US" sz="1400" dirty="0" smtClean="0"/>
                        <a:t>Response</a:t>
                      </a:r>
                      <a:endParaRPr lang="en-US" sz="1400" dirty="0"/>
                    </a:p>
                  </a:txBody>
                  <a:tcPr/>
                </a:tc>
                <a:tc>
                  <a:txBody>
                    <a:bodyPr/>
                    <a:lstStyle/>
                    <a:p>
                      <a:r>
                        <a:rPr lang="en-US" sz="1400" dirty="0" smtClean="0"/>
                        <a:t>Message</a:t>
                      </a:r>
                      <a:endParaRPr lang="en-US" sz="1400" dirty="0"/>
                    </a:p>
                  </a:txBody>
                  <a:tcPr/>
                </a:tc>
                <a:extLst>
                  <a:ext uri="{0D108BD9-81ED-4DB2-BD59-A6C34878D82A}">
                    <a16:rowId xmlns:a16="http://schemas.microsoft.com/office/drawing/2014/main" xmlns="" val="3217667440"/>
                  </a:ext>
                </a:extLst>
              </a:tr>
              <a:tr h="370840">
                <a:tc>
                  <a:txBody>
                    <a:bodyPr/>
                    <a:lstStyle/>
                    <a:p>
                      <a:r>
                        <a:rPr lang="en-US" sz="1400" dirty="0" smtClean="0"/>
                        <a:t>VLP</a:t>
                      </a:r>
                      <a:endParaRPr lang="en-US" sz="1400" dirty="0"/>
                    </a:p>
                  </a:txBody>
                  <a:tcPr/>
                </a:tc>
                <a:tc>
                  <a:txBody>
                    <a:bodyPr/>
                    <a:lstStyle/>
                    <a:p>
                      <a:r>
                        <a:rPr lang="en-US" sz="1400" dirty="0" smtClean="0"/>
                        <a:t>Success</a:t>
                      </a:r>
                      <a:endParaRPr lang="en-US" sz="1400" dirty="0"/>
                    </a:p>
                  </a:txBody>
                  <a:tcPr/>
                </a:tc>
                <a:tc>
                  <a:txBody>
                    <a:bodyPr/>
                    <a:lstStyle/>
                    <a:p>
                      <a:r>
                        <a:rPr lang="en-US" sz="1400" dirty="0" smtClean="0">
                          <a:solidFill>
                            <a:schemeClr val="dk1"/>
                          </a:solidFill>
                        </a:rPr>
                        <a:t>When</a:t>
                      </a:r>
                      <a:r>
                        <a:rPr lang="en-US" sz="1400" baseline="0" dirty="0" smtClean="0">
                          <a:solidFill>
                            <a:schemeClr val="dk1"/>
                          </a:solidFill>
                        </a:rPr>
                        <a:t> a success response is received on the VLP interface, workers will need to check the INS Document Verification Request List pages from the Verification Detail page by clicking the History button to see the details of the response.</a:t>
                      </a:r>
                      <a:endParaRPr lang="en-US" sz="1400" dirty="0">
                        <a:solidFill>
                          <a:srgbClr val="FF0000"/>
                        </a:solidFill>
                      </a:endParaRPr>
                    </a:p>
                  </a:txBody>
                  <a:tcPr/>
                </a:tc>
              </a:tr>
              <a:tr h="370840">
                <a:tc>
                  <a:txBody>
                    <a:bodyPr/>
                    <a:lstStyle/>
                    <a:p>
                      <a:r>
                        <a:rPr lang="en-US" sz="1400" dirty="0" smtClean="0"/>
                        <a:t>VLP</a:t>
                      </a:r>
                      <a:endParaRPr lang="en-US" sz="1400" dirty="0"/>
                    </a:p>
                  </a:txBody>
                  <a:tcPr/>
                </a:tc>
                <a:tc>
                  <a:txBody>
                    <a:bodyPr/>
                    <a:lstStyle/>
                    <a:p>
                      <a:r>
                        <a:rPr lang="en-US" sz="1400" dirty="0" smtClean="0"/>
                        <a:t>Error</a:t>
                      </a:r>
                      <a:endParaRPr lang="en-US" sz="1400" dirty="0"/>
                    </a:p>
                  </a:txBody>
                  <a:tcPr/>
                </a:tc>
                <a:tc>
                  <a:txBody>
                    <a:bodyPr/>
                    <a:lstStyle/>
                    <a:p>
                      <a:r>
                        <a:rPr lang="en-US" sz="1400" dirty="0" smtClean="0"/>
                        <a:t>System error submitting Initial Verification</a:t>
                      </a:r>
                    </a:p>
                    <a:p>
                      <a:endParaRPr lang="en-US" sz="14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This means there was a </a:t>
                      </a:r>
                      <a:r>
                        <a:rPr lang="en-US" sz="1400" baseline="0" dirty="0" smtClean="0"/>
                        <a:t>technical issue. </a:t>
                      </a:r>
                      <a:r>
                        <a:rPr lang="en-US" sz="1400" dirty="0" smtClean="0"/>
                        <a:t>Please report the incident</a:t>
                      </a:r>
                      <a:r>
                        <a:rPr lang="en-US" sz="1400" baseline="0" dirty="0" smtClean="0"/>
                        <a:t> and include: case number, date and time the error occurred.</a:t>
                      </a:r>
                      <a:endParaRPr lang="en-US" sz="1400" dirty="0" smtClean="0"/>
                    </a:p>
                  </a:txBody>
                  <a:tcPr/>
                </a:tc>
              </a:tr>
              <a:tr h="370840">
                <a:tc>
                  <a:txBody>
                    <a:bodyPr/>
                    <a:lstStyle/>
                    <a:p>
                      <a:r>
                        <a:rPr lang="en-US" sz="1400" dirty="0" smtClean="0"/>
                        <a:t>VLP</a:t>
                      </a:r>
                      <a:endParaRPr lang="en-US" sz="1400" dirty="0"/>
                    </a:p>
                  </a:txBody>
                  <a:tcPr/>
                </a:tc>
                <a:tc>
                  <a:txBody>
                    <a:bodyPr/>
                    <a:lstStyle/>
                    <a:p>
                      <a:r>
                        <a:rPr lang="en-US" sz="1400" dirty="0" smtClean="0"/>
                        <a:t>Error</a:t>
                      </a:r>
                      <a:endParaRPr lang="en-US"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Invalid or missing input parameter. </a:t>
                      </a:r>
                      <a:r>
                        <a:rPr lang="en-US" sz="1400" b="1" baseline="0" dirty="0" smtClean="0"/>
                        <a:t>Refer to last few slides for a complete list of required fields</a:t>
                      </a:r>
                      <a:r>
                        <a:rPr lang="en-US" sz="1400" baseline="0" dirty="0" smtClean="0"/>
                        <a:t>. Update the missing information and resend the request.</a:t>
                      </a:r>
                    </a:p>
                  </a:txBody>
                  <a:tcPr/>
                </a:tc>
              </a:tr>
              <a:tr h="370840">
                <a:tc>
                  <a:txBody>
                    <a:bodyPr/>
                    <a:lstStyle/>
                    <a:p>
                      <a:r>
                        <a:rPr lang="en-US" sz="1400" dirty="0" smtClean="0">
                          <a:solidFill>
                            <a:schemeClr val="tx1"/>
                          </a:solidFill>
                        </a:rPr>
                        <a:t>SDX</a:t>
                      </a:r>
                      <a:endParaRPr lang="en-US" sz="1400" dirty="0">
                        <a:solidFill>
                          <a:schemeClr val="tx1"/>
                        </a:solidFill>
                      </a:endParaRPr>
                    </a:p>
                  </a:txBody>
                  <a:tcPr/>
                </a:tc>
                <a:tc>
                  <a:txBody>
                    <a:bodyPr/>
                    <a:lstStyle/>
                    <a:p>
                      <a:r>
                        <a:rPr lang="en-US" sz="1400" dirty="0" smtClean="0">
                          <a:solidFill>
                            <a:schemeClr val="tx1"/>
                          </a:solidFill>
                        </a:rPr>
                        <a:t>Verified</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rPr>
                        <a:t>This means that KEES has found activity on SDX</a:t>
                      </a:r>
                      <a:r>
                        <a:rPr lang="en-US" sz="1400" baseline="0" dirty="0" smtClean="0">
                          <a:solidFill>
                            <a:schemeClr val="tx1"/>
                          </a:solidFill>
                        </a:rPr>
                        <a:t> for the person requested. </a:t>
                      </a:r>
                      <a:endParaRPr lang="en-US" sz="1400" dirty="0" smtClean="0">
                        <a:solidFill>
                          <a:schemeClr val="tx1"/>
                        </a:solidFill>
                      </a:endParaRPr>
                    </a:p>
                  </a:txBody>
                  <a:tcPr/>
                </a:tc>
              </a:tr>
              <a:tr h="370840">
                <a:tc>
                  <a:txBody>
                    <a:bodyPr/>
                    <a:lstStyle/>
                    <a:p>
                      <a:r>
                        <a:rPr lang="en-US" sz="1400" dirty="0" smtClean="0">
                          <a:solidFill>
                            <a:schemeClr val="tx1"/>
                          </a:solidFill>
                        </a:rPr>
                        <a:t>KDOL WAGES</a:t>
                      </a:r>
                      <a:endParaRPr lang="en-US" sz="1400" dirty="0">
                        <a:solidFill>
                          <a:schemeClr val="tx1"/>
                        </a:solidFill>
                      </a:endParaRPr>
                    </a:p>
                  </a:txBody>
                  <a:tcPr/>
                </a:tc>
                <a:tc>
                  <a:txBody>
                    <a:bodyPr/>
                    <a:lstStyle/>
                    <a:p>
                      <a:r>
                        <a:rPr lang="en-US" sz="1400" dirty="0" smtClean="0">
                          <a:solidFill>
                            <a:schemeClr val="tx1"/>
                          </a:solidFill>
                        </a:rPr>
                        <a:t>Verified</a:t>
                      </a:r>
                      <a:endParaRPr lang="en-US" sz="1400" dirty="0">
                        <a:solidFill>
                          <a:schemeClr val="tx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rPr>
                        <a:t>This means that KEES has found </a:t>
                      </a:r>
                      <a:r>
                        <a:rPr lang="en-US" sz="1400" baseline="0" dirty="0" smtClean="0">
                          <a:solidFill>
                            <a:schemeClr val="tx1"/>
                          </a:solidFill>
                        </a:rPr>
                        <a:t>earnings on the KDOL Wage file.</a:t>
                      </a:r>
                      <a:endParaRPr lang="en-US" sz="1400" dirty="0" smtClean="0">
                        <a:solidFill>
                          <a:schemeClr val="tx1"/>
                        </a:solidFill>
                      </a:endParaRPr>
                    </a:p>
                  </a:txBody>
                  <a:tcPr/>
                </a:tc>
              </a:tr>
              <a:tr h="370840">
                <a:tc>
                  <a:txBody>
                    <a:bodyPr/>
                    <a:lstStyle/>
                    <a:p>
                      <a:r>
                        <a:rPr lang="en-US" sz="1400" dirty="0" smtClean="0">
                          <a:solidFill>
                            <a:schemeClr val="tx1"/>
                          </a:solidFill>
                        </a:rPr>
                        <a:t>TALX</a:t>
                      </a:r>
                      <a:endParaRPr lang="en-US" sz="1400" dirty="0">
                        <a:solidFill>
                          <a:schemeClr val="tx1"/>
                        </a:solidFill>
                      </a:endParaRPr>
                    </a:p>
                  </a:txBody>
                  <a:tcPr/>
                </a:tc>
                <a:tc>
                  <a:txBody>
                    <a:bodyPr/>
                    <a:lstStyle/>
                    <a:p>
                      <a:r>
                        <a:rPr lang="en-US" sz="1400" dirty="0" smtClean="0">
                          <a:solidFill>
                            <a:schemeClr val="tx1"/>
                          </a:solidFill>
                        </a:rPr>
                        <a:t>Verified</a:t>
                      </a:r>
                      <a:endParaRPr lang="en-US" sz="1400" dirty="0">
                        <a:solidFill>
                          <a:schemeClr val="tx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rPr>
                        <a:t>This means that KEES has f</a:t>
                      </a:r>
                      <a:r>
                        <a:rPr lang="en-US" sz="1400" baseline="0" dirty="0" smtClean="0">
                          <a:solidFill>
                            <a:schemeClr val="tx1"/>
                          </a:solidFill>
                        </a:rPr>
                        <a:t>ound earnings for the person via the TALX interface.</a:t>
                      </a:r>
                      <a:endParaRPr lang="en-US" sz="1400" dirty="0" smtClean="0">
                        <a:solidFill>
                          <a:schemeClr val="tx1"/>
                        </a:solidFill>
                      </a:endParaRPr>
                    </a:p>
                  </a:txBody>
                  <a:tcPr/>
                </a:tc>
              </a:tr>
              <a:tr h="370840">
                <a:tc>
                  <a:txBody>
                    <a:bodyPr/>
                    <a:lstStyle/>
                    <a:p>
                      <a:r>
                        <a:rPr lang="en-US" sz="1400" dirty="0" smtClean="0">
                          <a:solidFill>
                            <a:schemeClr val="tx1"/>
                          </a:solidFill>
                        </a:rPr>
                        <a:t>KPERS</a:t>
                      </a:r>
                      <a:endParaRPr lang="en-US" sz="1400" dirty="0">
                        <a:solidFill>
                          <a:schemeClr val="tx1"/>
                        </a:solidFill>
                      </a:endParaRPr>
                    </a:p>
                  </a:txBody>
                  <a:tcPr/>
                </a:tc>
                <a:tc>
                  <a:txBody>
                    <a:bodyPr/>
                    <a:lstStyle/>
                    <a:p>
                      <a:r>
                        <a:rPr lang="en-US" sz="1400" dirty="0" smtClean="0">
                          <a:solidFill>
                            <a:schemeClr val="tx1"/>
                          </a:solidFill>
                        </a:rPr>
                        <a:t>Verified</a:t>
                      </a:r>
                      <a:endParaRPr lang="en-US" sz="1400" dirty="0">
                        <a:solidFill>
                          <a:schemeClr val="tx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rPr>
                        <a:t>This means that KEES has found pension </a:t>
                      </a:r>
                      <a:r>
                        <a:rPr lang="en-US" sz="1400" baseline="0" dirty="0" smtClean="0">
                          <a:solidFill>
                            <a:schemeClr val="tx1"/>
                          </a:solidFill>
                        </a:rPr>
                        <a:t>income from KPERS. </a:t>
                      </a:r>
                    </a:p>
                  </a:txBody>
                  <a:tcPr/>
                </a:tc>
              </a:tr>
              <a:tr h="370840">
                <a:tc>
                  <a:txBody>
                    <a:bodyPr/>
                    <a:lstStyle/>
                    <a:p>
                      <a:r>
                        <a:rPr lang="en-US" sz="1400" dirty="0" smtClean="0">
                          <a:solidFill>
                            <a:schemeClr val="tx1"/>
                          </a:solidFill>
                        </a:rPr>
                        <a:t>KDOLUI</a:t>
                      </a:r>
                      <a:endParaRPr lang="en-US" sz="1400" dirty="0">
                        <a:solidFill>
                          <a:schemeClr val="tx1"/>
                        </a:solidFill>
                      </a:endParaRPr>
                    </a:p>
                  </a:txBody>
                  <a:tcPr/>
                </a:tc>
                <a:tc>
                  <a:txBody>
                    <a:bodyPr/>
                    <a:lstStyle/>
                    <a:p>
                      <a:r>
                        <a:rPr lang="en-US" sz="1400" dirty="0" smtClean="0">
                          <a:solidFill>
                            <a:schemeClr val="tx1"/>
                          </a:solidFill>
                        </a:rPr>
                        <a:t>Verified</a:t>
                      </a:r>
                      <a:endParaRPr lang="en-US" sz="1400" dirty="0">
                        <a:solidFill>
                          <a:schemeClr val="tx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rPr>
                        <a:t>This means that KEES has found unemployment</a:t>
                      </a:r>
                      <a:r>
                        <a:rPr lang="en-US" sz="1400" baseline="0" dirty="0" smtClean="0">
                          <a:solidFill>
                            <a:schemeClr val="tx1"/>
                          </a:solidFill>
                        </a:rPr>
                        <a:t> activity for the person requested.</a:t>
                      </a:r>
                    </a:p>
                  </a:txBody>
                  <a:tcPr/>
                </a:tc>
              </a:tr>
              <a:tr h="370840">
                <a:tc>
                  <a:txBody>
                    <a:bodyPr/>
                    <a:lstStyle/>
                    <a:p>
                      <a:r>
                        <a:rPr lang="en-US" sz="1400" dirty="0" smtClean="0">
                          <a:solidFill>
                            <a:schemeClr val="tx1"/>
                          </a:solidFill>
                        </a:rPr>
                        <a:t>SDX</a:t>
                      </a:r>
                      <a:endParaRPr lang="en-US" sz="1400" dirty="0">
                        <a:solidFill>
                          <a:schemeClr val="tx1"/>
                        </a:solidFill>
                      </a:endParaRPr>
                    </a:p>
                  </a:txBody>
                  <a:tcPr/>
                </a:tc>
                <a:tc>
                  <a:txBody>
                    <a:bodyPr/>
                    <a:lstStyle/>
                    <a:p>
                      <a:r>
                        <a:rPr lang="en-US" sz="1400" dirty="0" smtClean="0">
                          <a:solidFill>
                            <a:schemeClr val="tx1"/>
                          </a:solidFill>
                        </a:rPr>
                        <a:t>Not Verified</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rPr>
                        <a:t>If</a:t>
                      </a:r>
                      <a:r>
                        <a:rPr lang="en-US" sz="1400" baseline="0" dirty="0" smtClean="0">
                          <a:solidFill>
                            <a:schemeClr val="tx1"/>
                          </a:solidFill>
                        </a:rPr>
                        <a:t> there is no message listed, t</a:t>
                      </a:r>
                      <a:r>
                        <a:rPr lang="en-US" sz="1400" dirty="0" smtClean="0">
                          <a:solidFill>
                            <a:schemeClr val="tx1"/>
                          </a:solidFill>
                        </a:rPr>
                        <a:t>his means that no activity</a:t>
                      </a:r>
                      <a:r>
                        <a:rPr lang="en-US" sz="1400" baseline="0" dirty="0" smtClean="0">
                          <a:solidFill>
                            <a:schemeClr val="tx1"/>
                          </a:solidFill>
                        </a:rPr>
                        <a:t> was found on SDX.</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baseline="0"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baseline="0" dirty="0" smtClean="0">
                          <a:solidFill>
                            <a:schemeClr val="tx1"/>
                          </a:solidFill>
                        </a:rPr>
                        <a:t>Follow subsequent verification steps if income is reported.</a:t>
                      </a:r>
                      <a:endParaRPr lang="en-US" sz="1400" dirty="0" smtClean="0">
                        <a:solidFill>
                          <a:schemeClr val="tx1"/>
                        </a:solidFill>
                      </a:endParaRPr>
                    </a:p>
                  </a:txBody>
                  <a:tcPr/>
                </a:tc>
              </a:tr>
            </a:tbl>
          </a:graphicData>
        </a:graphic>
      </p:graphicFrame>
      <p:sp>
        <p:nvSpPr>
          <p:cNvPr id="3" name="Slide Number Placeholder 2"/>
          <p:cNvSpPr>
            <a:spLocks noGrp="1"/>
          </p:cNvSpPr>
          <p:nvPr>
            <p:ph type="sldNum" sz="quarter" idx="12"/>
          </p:nvPr>
        </p:nvSpPr>
        <p:spPr/>
        <p:txBody>
          <a:bodyPr/>
          <a:lstStyle/>
          <a:p>
            <a:fld id="{044CD364-D74D-412C-BF4C-4FB02A527863}" type="slidenum">
              <a:rPr lang="en-US" smtClean="0"/>
              <a:t>18</a:t>
            </a:fld>
            <a:endParaRPr lang="en-US" dirty="0"/>
          </a:p>
        </p:txBody>
      </p:sp>
    </p:spTree>
    <p:extLst>
      <p:ext uri="{BB962C8B-B14F-4D97-AF65-F5344CB8AC3E}">
        <p14:creationId xmlns:p14="http://schemas.microsoft.com/office/powerpoint/2010/main" val="5460016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Response List Statuses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22694348"/>
              </p:ext>
            </p:extLst>
          </p:nvPr>
        </p:nvGraphicFramePr>
        <p:xfrm>
          <a:off x="490268" y="990600"/>
          <a:ext cx="8577532" cy="5400040"/>
        </p:xfrm>
        <a:graphic>
          <a:graphicData uri="http://schemas.openxmlformats.org/drawingml/2006/table">
            <a:tbl>
              <a:tblPr firstRow="1" bandRow="1">
                <a:tableStyleId>{5C22544A-7EE6-4342-B048-85BDC9FD1C3A}</a:tableStyleId>
              </a:tblPr>
              <a:tblGrid>
                <a:gridCol w="881332">
                  <a:extLst>
                    <a:ext uri="{9D8B030D-6E8A-4147-A177-3AD203B41FA5}">
                      <a16:colId xmlns:a16="http://schemas.microsoft.com/office/drawing/2014/main" xmlns="" val="458162110"/>
                    </a:ext>
                  </a:extLst>
                </a:gridCol>
                <a:gridCol w="1066800">
                  <a:extLst>
                    <a:ext uri="{9D8B030D-6E8A-4147-A177-3AD203B41FA5}">
                      <a16:colId xmlns:a16="http://schemas.microsoft.com/office/drawing/2014/main" xmlns="" val="190472838"/>
                    </a:ext>
                  </a:extLst>
                </a:gridCol>
                <a:gridCol w="6629400">
                  <a:extLst>
                    <a:ext uri="{9D8B030D-6E8A-4147-A177-3AD203B41FA5}">
                      <a16:colId xmlns:a16="http://schemas.microsoft.com/office/drawing/2014/main" xmlns="" val="889411573"/>
                    </a:ext>
                  </a:extLst>
                </a:gridCol>
              </a:tblGrid>
              <a:tr h="370840">
                <a:tc>
                  <a:txBody>
                    <a:bodyPr/>
                    <a:lstStyle/>
                    <a:p>
                      <a:r>
                        <a:rPr lang="en-US" sz="1400" dirty="0" smtClean="0"/>
                        <a:t>Interface</a:t>
                      </a:r>
                      <a:endParaRPr lang="en-US" sz="1400" dirty="0"/>
                    </a:p>
                  </a:txBody>
                  <a:tcPr/>
                </a:tc>
                <a:tc>
                  <a:txBody>
                    <a:bodyPr/>
                    <a:lstStyle/>
                    <a:p>
                      <a:r>
                        <a:rPr lang="en-US" sz="1400" dirty="0" smtClean="0"/>
                        <a:t>Response</a:t>
                      </a:r>
                      <a:endParaRPr lang="en-US" sz="1400" dirty="0"/>
                    </a:p>
                  </a:txBody>
                  <a:tcPr/>
                </a:tc>
                <a:tc>
                  <a:txBody>
                    <a:bodyPr/>
                    <a:lstStyle/>
                    <a:p>
                      <a:r>
                        <a:rPr lang="en-US" sz="1400" dirty="0" smtClean="0"/>
                        <a:t>Message</a:t>
                      </a:r>
                      <a:endParaRPr lang="en-US" sz="1400" dirty="0"/>
                    </a:p>
                  </a:txBody>
                  <a:tcPr/>
                </a:tc>
                <a:extLst>
                  <a:ext uri="{0D108BD9-81ED-4DB2-BD59-A6C34878D82A}">
                    <a16:rowId xmlns:a16="http://schemas.microsoft.com/office/drawing/2014/main" xmlns="" val="3217667440"/>
                  </a:ext>
                </a:extLst>
              </a:tr>
              <a:tr h="370840">
                <a:tc>
                  <a:txBody>
                    <a:bodyPr/>
                    <a:lstStyle/>
                    <a:p>
                      <a:r>
                        <a:rPr lang="en-US" sz="1400" dirty="0" smtClean="0">
                          <a:solidFill>
                            <a:schemeClr val="tx1"/>
                          </a:solidFill>
                        </a:rPr>
                        <a:t>KDOL WAGES</a:t>
                      </a:r>
                      <a:endParaRPr lang="en-US" sz="1400" dirty="0">
                        <a:solidFill>
                          <a:schemeClr val="tx1"/>
                        </a:solidFill>
                      </a:endParaRPr>
                    </a:p>
                  </a:txBody>
                  <a:tcPr/>
                </a:tc>
                <a:tc>
                  <a:txBody>
                    <a:bodyPr/>
                    <a:lstStyle/>
                    <a:p>
                      <a:r>
                        <a:rPr lang="en-US" sz="1400" dirty="0" smtClean="0">
                          <a:solidFill>
                            <a:schemeClr val="tx1"/>
                          </a:solidFill>
                        </a:rPr>
                        <a:t>Not Verified</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rPr>
                        <a:t>If</a:t>
                      </a:r>
                      <a:r>
                        <a:rPr lang="en-US" sz="1400" baseline="0" dirty="0" smtClean="0">
                          <a:solidFill>
                            <a:schemeClr val="tx1"/>
                          </a:solidFill>
                        </a:rPr>
                        <a:t> there is no message listed, t</a:t>
                      </a:r>
                      <a:r>
                        <a:rPr lang="en-US" sz="1400" dirty="0" smtClean="0">
                          <a:solidFill>
                            <a:schemeClr val="tx1"/>
                          </a:solidFill>
                        </a:rPr>
                        <a:t>his means that there wer</a:t>
                      </a:r>
                      <a:r>
                        <a:rPr lang="en-US" sz="1400" baseline="0" dirty="0" smtClean="0">
                          <a:solidFill>
                            <a:schemeClr val="tx1"/>
                          </a:solidFill>
                        </a:rPr>
                        <a:t>e no findings on the KDOL Wage file.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baseline="0"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baseline="0" dirty="0" smtClean="0">
                          <a:solidFill>
                            <a:schemeClr val="tx1"/>
                          </a:solidFill>
                        </a:rPr>
                        <a:t>Follow subsequent verification steps if income is reported.  </a:t>
                      </a:r>
                      <a:endParaRPr lang="en-US" sz="1400" dirty="0" smtClean="0">
                        <a:solidFill>
                          <a:schemeClr val="tx1"/>
                        </a:solidFill>
                      </a:endParaRPr>
                    </a:p>
                  </a:txBody>
                  <a:tcPr/>
                </a:tc>
              </a:tr>
              <a:tr h="370840">
                <a:tc>
                  <a:txBody>
                    <a:bodyPr/>
                    <a:lstStyle/>
                    <a:p>
                      <a:r>
                        <a:rPr lang="en-US" sz="1400" dirty="0" smtClean="0">
                          <a:solidFill>
                            <a:schemeClr val="tx1"/>
                          </a:solidFill>
                        </a:rPr>
                        <a:t>TALX</a:t>
                      </a:r>
                      <a:endParaRPr lang="en-US" sz="1400" dirty="0">
                        <a:solidFill>
                          <a:schemeClr val="tx1"/>
                        </a:solidFill>
                      </a:endParaRPr>
                    </a:p>
                  </a:txBody>
                  <a:tcPr/>
                </a:tc>
                <a:tc>
                  <a:txBody>
                    <a:bodyPr/>
                    <a:lstStyle/>
                    <a:p>
                      <a:r>
                        <a:rPr lang="en-US" sz="1400" dirty="0" smtClean="0">
                          <a:solidFill>
                            <a:schemeClr val="tx1"/>
                          </a:solidFill>
                        </a:rPr>
                        <a:t>Not Verified</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rPr>
                        <a:t>If</a:t>
                      </a:r>
                      <a:r>
                        <a:rPr lang="en-US" sz="1400" baseline="0" dirty="0" smtClean="0">
                          <a:solidFill>
                            <a:schemeClr val="tx1"/>
                          </a:solidFill>
                        </a:rPr>
                        <a:t> there is no message listed, t</a:t>
                      </a:r>
                      <a:r>
                        <a:rPr lang="en-US" sz="1400" dirty="0" smtClean="0">
                          <a:solidFill>
                            <a:schemeClr val="tx1"/>
                          </a:solidFill>
                        </a:rPr>
                        <a:t>his means that earnings </a:t>
                      </a:r>
                      <a:r>
                        <a:rPr lang="en-US" sz="1400" baseline="0" dirty="0" smtClean="0">
                          <a:solidFill>
                            <a:schemeClr val="tx1"/>
                          </a:solidFill>
                        </a:rPr>
                        <a:t>income was not found with TALX.</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baseline="0"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baseline="0" dirty="0" smtClean="0">
                          <a:solidFill>
                            <a:schemeClr val="tx1"/>
                          </a:solidFill>
                        </a:rPr>
                        <a:t>Follow subsequent verification steps if income is reported. </a:t>
                      </a:r>
                      <a:endParaRPr lang="en-US" sz="1400" dirty="0" smtClean="0">
                        <a:solidFill>
                          <a:schemeClr val="tx1"/>
                        </a:solidFill>
                      </a:endParaRPr>
                    </a:p>
                  </a:txBody>
                  <a:tcPr/>
                </a:tc>
              </a:tr>
              <a:tr h="370840">
                <a:tc>
                  <a:txBody>
                    <a:bodyPr/>
                    <a:lstStyle/>
                    <a:p>
                      <a:r>
                        <a:rPr lang="en-US" sz="1400" dirty="0" smtClean="0">
                          <a:solidFill>
                            <a:schemeClr val="tx1"/>
                          </a:solidFill>
                        </a:rPr>
                        <a:t>KPERS</a:t>
                      </a:r>
                      <a:endParaRPr lang="en-US" sz="1400" dirty="0">
                        <a:solidFill>
                          <a:schemeClr val="tx1"/>
                        </a:solidFill>
                      </a:endParaRPr>
                    </a:p>
                  </a:txBody>
                  <a:tcPr/>
                </a:tc>
                <a:tc>
                  <a:txBody>
                    <a:bodyPr/>
                    <a:lstStyle/>
                    <a:p>
                      <a:r>
                        <a:rPr lang="en-US" sz="1400" dirty="0" smtClean="0">
                          <a:solidFill>
                            <a:schemeClr val="tx1"/>
                          </a:solidFill>
                        </a:rPr>
                        <a:t>Not Verified</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rPr>
                        <a:t>If</a:t>
                      </a:r>
                      <a:r>
                        <a:rPr lang="en-US" sz="1400" baseline="0" dirty="0" smtClean="0">
                          <a:solidFill>
                            <a:schemeClr val="tx1"/>
                          </a:solidFill>
                        </a:rPr>
                        <a:t> there is no message listed, t</a:t>
                      </a:r>
                      <a:r>
                        <a:rPr lang="en-US" sz="1400" dirty="0" smtClean="0">
                          <a:solidFill>
                            <a:schemeClr val="tx1"/>
                          </a:solidFill>
                        </a:rPr>
                        <a:t>his means that pension </a:t>
                      </a:r>
                      <a:r>
                        <a:rPr lang="en-US" sz="1400" baseline="0" dirty="0" smtClean="0">
                          <a:solidFill>
                            <a:schemeClr val="tx1"/>
                          </a:solidFill>
                        </a:rPr>
                        <a:t>activity was not found.</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baseline="0"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baseline="0" dirty="0" smtClean="0">
                          <a:solidFill>
                            <a:schemeClr val="tx1"/>
                          </a:solidFill>
                        </a:rPr>
                        <a:t>Follow subsequent verification steps if income is reported.</a:t>
                      </a:r>
                      <a:endParaRPr lang="en-US" sz="1400" dirty="0" smtClean="0">
                        <a:solidFill>
                          <a:schemeClr val="tx1"/>
                        </a:solidFill>
                      </a:endParaRPr>
                    </a:p>
                  </a:txBody>
                  <a:tcPr/>
                </a:tc>
              </a:tr>
              <a:tr h="370840">
                <a:tc>
                  <a:txBody>
                    <a:bodyPr/>
                    <a:lstStyle/>
                    <a:p>
                      <a:r>
                        <a:rPr lang="en-US" sz="1400" dirty="0" smtClean="0">
                          <a:solidFill>
                            <a:schemeClr val="tx1"/>
                          </a:solidFill>
                        </a:rPr>
                        <a:t>KDOLUI</a:t>
                      </a:r>
                      <a:endParaRPr lang="en-US" sz="1400" dirty="0">
                        <a:solidFill>
                          <a:schemeClr val="tx1"/>
                        </a:solidFill>
                      </a:endParaRPr>
                    </a:p>
                  </a:txBody>
                  <a:tcPr/>
                </a:tc>
                <a:tc>
                  <a:txBody>
                    <a:bodyPr/>
                    <a:lstStyle/>
                    <a:p>
                      <a:r>
                        <a:rPr lang="en-US" sz="1400" dirty="0" smtClean="0">
                          <a:solidFill>
                            <a:schemeClr val="tx1"/>
                          </a:solidFill>
                        </a:rPr>
                        <a:t>Not Verified</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rPr>
                        <a:t>If</a:t>
                      </a:r>
                      <a:r>
                        <a:rPr lang="en-US" sz="1400" baseline="0" dirty="0" smtClean="0">
                          <a:solidFill>
                            <a:schemeClr val="tx1"/>
                          </a:solidFill>
                        </a:rPr>
                        <a:t> there is no message listed, t</a:t>
                      </a:r>
                      <a:r>
                        <a:rPr lang="en-US" sz="1400" dirty="0" smtClean="0">
                          <a:solidFill>
                            <a:schemeClr val="tx1"/>
                          </a:solidFill>
                        </a:rPr>
                        <a:t>his means that </a:t>
                      </a:r>
                      <a:r>
                        <a:rPr lang="en-US" sz="1400" dirty="0" smtClean="0"/>
                        <a:t>unemployment</a:t>
                      </a:r>
                      <a:r>
                        <a:rPr lang="en-US" sz="1400" baseline="0" dirty="0" smtClean="0">
                          <a:solidFill>
                            <a:schemeClr val="tx1"/>
                          </a:solidFill>
                        </a:rPr>
                        <a:t> activity was not found.</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baseline="0"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baseline="0" dirty="0" smtClean="0">
                          <a:solidFill>
                            <a:schemeClr val="tx1"/>
                          </a:solidFill>
                        </a:rPr>
                        <a:t>Follow subsequent verification steps  if income is reported.</a:t>
                      </a:r>
                      <a:endParaRPr lang="en-US" sz="1400" dirty="0" smtClean="0">
                        <a:solidFill>
                          <a:schemeClr val="tx1"/>
                        </a:solidFill>
                      </a:endParaRPr>
                    </a:p>
                  </a:txBody>
                  <a:tcPr/>
                </a:tc>
              </a:tr>
              <a:tr h="370840">
                <a:tc>
                  <a:txBody>
                    <a:bodyPr/>
                    <a:lstStyle/>
                    <a:p>
                      <a:r>
                        <a:rPr lang="en-US" sz="1400" dirty="0" smtClean="0">
                          <a:solidFill>
                            <a:schemeClr val="tx1"/>
                          </a:solidFill>
                        </a:rPr>
                        <a:t>TALX</a:t>
                      </a:r>
                      <a:endParaRPr lang="en-US" sz="1400" dirty="0">
                        <a:solidFill>
                          <a:schemeClr val="tx1"/>
                        </a:solidFill>
                      </a:endParaRPr>
                    </a:p>
                  </a:txBody>
                  <a:tcPr/>
                </a:tc>
                <a:tc>
                  <a:txBody>
                    <a:bodyPr/>
                    <a:lstStyle/>
                    <a:p>
                      <a:r>
                        <a:rPr lang="en-US" sz="1400" dirty="0" smtClean="0">
                          <a:solidFill>
                            <a:schemeClr val="tx1"/>
                          </a:solidFill>
                        </a:rPr>
                        <a:t>Not Verified</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Error accessing the service </a:t>
                      </a:r>
                    </a:p>
                    <a:p>
                      <a:endParaRPr lang="en-US" sz="14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This means there was a </a:t>
                      </a:r>
                      <a:r>
                        <a:rPr lang="en-US" sz="1400" baseline="0" dirty="0" smtClean="0"/>
                        <a:t>technical issue. </a:t>
                      </a:r>
                      <a:r>
                        <a:rPr lang="en-US" sz="1400" dirty="0" smtClean="0"/>
                        <a:t>Please report the incident</a:t>
                      </a:r>
                      <a:r>
                        <a:rPr lang="en-US" sz="1400" baseline="0" dirty="0" smtClean="0"/>
                        <a:t> and include: case number, date and time the error occurred.</a:t>
                      </a:r>
                      <a:endParaRPr lang="en-US" sz="1400" dirty="0" smtClean="0"/>
                    </a:p>
                  </a:txBody>
                  <a:tcPr/>
                </a:tc>
              </a:tr>
              <a:tr h="370840">
                <a:tc>
                  <a:txBody>
                    <a:bodyPr/>
                    <a:lstStyle/>
                    <a:p>
                      <a:r>
                        <a:rPr lang="en-US" sz="1400" dirty="0" smtClean="0">
                          <a:solidFill>
                            <a:schemeClr val="tx1"/>
                          </a:solidFill>
                        </a:rPr>
                        <a:t>TALX</a:t>
                      </a:r>
                      <a:endParaRPr lang="en-US" sz="1400" dirty="0">
                        <a:solidFill>
                          <a:schemeClr val="tx1"/>
                        </a:solidFill>
                      </a:endParaRPr>
                    </a:p>
                  </a:txBody>
                  <a:tcPr/>
                </a:tc>
                <a:tc>
                  <a:txBody>
                    <a:bodyPr/>
                    <a:lstStyle/>
                    <a:p>
                      <a:r>
                        <a:rPr lang="en-US" sz="1400" dirty="0" smtClean="0">
                          <a:solidFill>
                            <a:schemeClr val="tx1"/>
                          </a:solidFill>
                        </a:rPr>
                        <a:t>Not Verified</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Error accessing the database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This means there was a </a:t>
                      </a:r>
                      <a:r>
                        <a:rPr lang="en-US" sz="1400" baseline="0" dirty="0" smtClean="0"/>
                        <a:t>technical issue. </a:t>
                      </a:r>
                      <a:r>
                        <a:rPr lang="en-US" sz="1400" dirty="0" smtClean="0"/>
                        <a:t>Please report the incident</a:t>
                      </a:r>
                      <a:r>
                        <a:rPr lang="en-US" sz="1400" baseline="0" dirty="0" smtClean="0"/>
                        <a:t> and include: case number, date and time the error occurred.</a:t>
                      </a:r>
                      <a:endParaRPr lang="en-US" sz="1400" dirty="0" smtClean="0"/>
                    </a:p>
                  </a:txBody>
                  <a:tcPr/>
                </a:tc>
              </a:tr>
            </a:tbl>
          </a:graphicData>
        </a:graphic>
      </p:graphicFrame>
      <p:sp>
        <p:nvSpPr>
          <p:cNvPr id="3" name="Slide Number Placeholder 2"/>
          <p:cNvSpPr>
            <a:spLocks noGrp="1"/>
          </p:cNvSpPr>
          <p:nvPr>
            <p:ph type="sldNum" sz="quarter" idx="12"/>
          </p:nvPr>
        </p:nvSpPr>
        <p:spPr/>
        <p:txBody>
          <a:bodyPr/>
          <a:lstStyle/>
          <a:p>
            <a:fld id="{044CD364-D74D-412C-BF4C-4FB02A527863}" type="slidenum">
              <a:rPr lang="en-US" smtClean="0"/>
              <a:t>19</a:t>
            </a:fld>
            <a:endParaRPr lang="en-US" dirty="0"/>
          </a:p>
        </p:txBody>
      </p:sp>
    </p:spTree>
    <p:extLst>
      <p:ext uri="{BB962C8B-B14F-4D97-AF65-F5344CB8AC3E}">
        <p14:creationId xmlns:p14="http://schemas.microsoft.com/office/powerpoint/2010/main" val="42773985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Response List Statuses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64147098"/>
              </p:ext>
            </p:extLst>
          </p:nvPr>
        </p:nvGraphicFramePr>
        <p:xfrm>
          <a:off x="490268" y="990600"/>
          <a:ext cx="8577532" cy="3733800"/>
        </p:xfrm>
        <a:graphic>
          <a:graphicData uri="http://schemas.openxmlformats.org/drawingml/2006/table">
            <a:tbl>
              <a:tblPr firstRow="1" bandRow="1">
                <a:tableStyleId>{5C22544A-7EE6-4342-B048-85BDC9FD1C3A}</a:tableStyleId>
              </a:tblPr>
              <a:tblGrid>
                <a:gridCol w="881332">
                  <a:extLst>
                    <a:ext uri="{9D8B030D-6E8A-4147-A177-3AD203B41FA5}">
                      <a16:colId xmlns:a16="http://schemas.microsoft.com/office/drawing/2014/main" xmlns="" val="458162110"/>
                    </a:ext>
                  </a:extLst>
                </a:gridCol>
                <a:gridCol w="1066800">
                  <a:extLst>
                    <a:ext uri="{9D8B030D-6E8A-4147-A177-3AD203B41FA5}">
                      <a16:colId xmlns:a16="http://schemas.microsoft.com/office/drawing/2014/main" xmlns="" val="190472838"/>
                    </a:ext>
                  </a:extLst>
                </a:gridCol>
                <a:gridCol w="6629400">
                  <a:extLst>
                    <a:ext uri="{9D8B030D-6E8A-4147-A177-3AD203B41FA5}">
                      <a16:colId xmlns:a16="http://schemas.microsoft.com/office/drawing/2014/main" xmlns="" val="889411573"/>
                    </a:ext>
                  </a:extLst>
                </a:gridCol>
              </a:tblGrid>
              <a:tr h="370840">
                <a:tc>
                  <a:txBody>
                    <a:bodyPr/>
                    <a:lstStyle/>
                    <a:p>
                      <a:r>
                        <a:rPr lang="en-US" sz="1400" dirty="0" smtClean="0"/>
                        <a:t>Interface</a:t>
                      </a:r>
                      <a:endParaRPr lang="en-US" sz="1400" dirty="0"/>
                    </a:p>
                  </a:txBody>
                  <a:tcPr/>
                </a:tc>
                <a:tc>
                  <a:txBody>
                    <a:bodyPr/>
                    <a:lstStyle/>
                    <a:p>
                      <a:r>
                        <a:rPr lang="en-US" sz="1400" dirty="0" smtClean="0"/>
                        <a:t>Response</a:t>
                      </a:r>
                      <a:endParaRPr lang="en-US" sz="1400" dirty="0"/>
                    </a:p>
                  </a:txBody>
                  <a:tcPr/>
                </a:tc>
                <a:tc>
                  <a:txBody>
                    <a:bodyPr/>
                    <a:lstStyle/>
                    <a:p>
                      <a:r>
                        <a:rPr lang="en-US" sz="1400" dirty="0" smtClean="0"/>
                        <a:t>Message</a:t>
                      </a:r>
                      <a:endParaRPr lang="en-US" sz="1400" dirty="0"/>
                    </a:p>
                  </a:txBody>
                  <a:tcPr/>
                </a:tc>
                <a:extLst>
                  <a:ext uri="{0D108BD9-81ED-4DB2-BD59-A6C34878D82A}">
                    <a16:rowId xmlns:a16="http://schemas.microsoft.com/office/drawing/2014/main" xmlns="" val="3217667440"/>
                  </a:ext>
                </a:extLst>
              </a:tr>
              <a:tr h="370840">
                <a:tc>
                  <a:txBody>
                    <a:bodyPr/>
                    <a:lstStyle/>
                    <a:p>
                      <a:r>
                        <a:rPr lang="en-US" sz="1400" dirty="0" smtClean="0">
                          <a:solidFill>
                            <a:schemeClr val="tx1"/>
                          </a:solidFill>
                        </a:rPr>
                        <a:t>TALX</a:t>
                      </a:r>
                      <a:endParaRPr lang="en-US" sz="1400" dirty="0">
                        <a:solidFill>
                          <a:schemeClr val="tx1"/>
                        </a:solidFill>
                      </a:endParaRPr>
                    </a:p>
                  </a:txBody>
                  <a:tcPr/>
                </a:tc>
                <a:tc>
                  <a:txBody>
                    <a:bodyPr/>
                    <a:lstStyle/>
                    <a:p>
                      <a:r>
                        <a:rPr lang="en-US" sz="1400" dirty="0" smtClean="0">
                          <a:solidFill>
                            <a:schemeClr val="tx1"/>
                          </a:solidFill>
                        </a:rPr>
                        <a:t>Not Verified</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Multiple individuals may be associated with this SSN.</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Follow subsequent verification steps if income is reported.</a:t>
                      </a:r>
                    </a:p>
                  </a:txBody>
                  <a:tcPr/>
                </a:tc>
              </a:tr>
              <a:tr h="401320">
                <a:tc>
                  <a:txBody>
                    <a:bodyPr/>
                    <a:lstStyle/>
                    <a:p>
                      <a:r>
                        <a:rPr lang="en-US" sz="1400" dirty="0" smtClean="0">
                          <a:solidFill>
                            <a:schemeClr val="tx1"/>
                          </a:solidFill>
                        </a:rPr>
                        <a:t>KPERS</a:t>
                      </a:r>
                      <a:endParaRPr lang="en-US" sz="1400" dirty="0">
                        <a:solidFill>
                          <a:schemeClr val="tx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rPr>
                        <a:t>Not Verified</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Error accessing the service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This means there was a </a:t>
                      </a:r>
                      <a:r>
                        <a:rPr lang="en-US" sz="1400" baseline="0" dirty="0" smtClean="0"/>
                        <a:t>technical issue. </a:t>
                      </a:r>
                      <a:r>
                        <a:rPr lang="en-US" sz="1400" dirty="0" smtClean="0"/>
                        <a:t>Please report the incident</a:t>
                      </a:r>
                      <a:r>
                        <a:rPr lang="en-US" sz="1400" baseline="0" dirty="0" smtClean="0"/>
                        <a:t> and include: case number, date and time the error occurred.</a:t>
                      </a:r>
                      <a:endParaRPr lang="en-US" sz="1400" dirty="0" smtClean="0"/>
                    </a:p>
                  </a:txBody>
                  <a:tcPr/>
                </a:tc>
              </a:tr>
              <a:tr h="370840">
                <a:tc>
                  <a:txBody>
                    <a:bodyPr/>
                    <a:lstStyle/>
                    <a:p>
                      <a:r>
                        <a:rPr lang="en-US" sz="1400" dirty="0" smtClean="0">
                          <a:solidFill>
                            <a:schemeClr val="tx1"/>
                          </a:solidFill>
                        </a:rPr>
                        <a:t>KPERS</a:t>
                      </a:r>
                      <a:endParaRPr lang="en-US" sz="1400" dirty="0">
                        <a:solidFill>
                          <a:schemeClr val="tx1"/>
                        </a:solidFill>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rPr>
                        <a:t>Not Verified</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solidFill>
                            <a:schemeClr val="tx1"/>
                          </a:solidFill>
                        </a:rPr>
                        <a:t>Internal Server Error</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400"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This means there was a </a:t>
                      </a:r>
                      <a:r>
                        <a:rPr lang="en-US" sz="1400" baseline="0" dirty="0" smtClean="0"/>
                        <a:t>technical issue. </a:t>
                      </a:r>
                      <a:r>
                        <a:rPr lang="en-US" sz="1400" dirty="0" smtClean="0"/>
                        <a:t>Please report the incident</a:t>
                      </a:r>
                      <a:r>
                        <a:rPr lang="en-US" sz="1400" baseline="0" dirty="0" smtClean="0"/>
                        <a:t> and include: case number, date and time the error occurred.</a:t>
                      </a:r>
                      <a:endParaRPr lang="en-US" sz="1400" dirty="0" smtClean="0"/>
                    </a:p>
                  </a:txBody>
                  <a:tcPr/>
                </a:tc>
              </a:tr>
              <a:tr h="370840">
                <a:tc>
                  <a:txBody>
                    <a:bodyPr/>
                    <a:lstStyle/>
                    <a:p>
                      <a:r>
                        <a:rPr lang="en-US" sz="1400" dirty="0" smtClean="0"/>
                        <a:t>EVVE</a:t>
                      </a:r>
                    </a:p>
                  </a:txBody>
                  <a:tcPr/>
                </a:tc>
                <a:tc>
                  <a:txBody>
                    <a:bodyPr/>
                    <a:lstStyle/>
                    <a:p>
                      <a:endParaRPr lang="en-US" sz="1400" dirty="0"/>
                    </a:p>
                  </a:txBody>
                  <a:tcPr/>
                </a:tc>
                <a:tc>
                  <a:txBody>
                    <a:bodyPr/>
                    <a:lstStyle/>
                    <a:p>
                      <a:r>
                        <a:rPr lang="en-US" sz="1400" dirty="0" smtClean="0"/>
                        <a:t>Users should</a:t>
                      </a:r>
                      <a:r>
                        <a:rPr lang="en-US" sz="1400" baseline="0" dirty="0" smtClean="0"/>
                        <a:t> ignore these responses.  This service has been functionally turned off.</a:t>
                      </a:r>
                      <a:endParaRPr lang="en-US" sz="1400"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WEB-IZ</a:t>
                      </a:r>
                    </a:p>
                  </a:txBody>
                  <a:tcPr/>
                </a:tc>
                <a:tc>
                  <a:txBody>
                    <a:bodyPr/>
                    <a:lstStyle/>
                    <a:p>
                      <a:endParaRPr lang="en-US" sz="14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Users should</a:t>
                      </a:r>
                      <a:r>
                        <a:rPr lang="en-US" sz="1400" baseline="0" dirty="0" smtClean="0"/>
                        <a:t> ignore these responses.  This service has been functionally turned off.</a:t>
                      </a:r>
                      <a:endParaRPr lang="en-US" sz="1400" dirty="0" smtClean="0"/>
                    </a:p>
                  </a:txBody>
                  <a:tcPr/>
                </a:tc>
              </a:tr>
            </a:tbl>
          </a:graphicData>
        </a:graphic>
      </p:graphicFrame>
      <p:sp>
        <p:nvSpPr>
          <p:cNvPr id="3" name="Slide Number Placeholder 2"/>
          <p:cNvSpPr>
            <a:spLocks noGrp="1"/>
          </p:cNvSpPr>
          <p:nvPr>
            <p:ph type="sldNum" sz="quarter" idx="12"/>
          </p:nvPr>
        </p:nvSpPr>
        <p:spPr/>
        <p:txBody>
          <a:bodyPr/>
          <a:lstStyle/>
          <a:p>
            <a:fld id="{044CD364-D74D-412C-BF4C-4FB02A527863}" type="slidenum">
              <a:rPr lang="en-US" smtClean="0"/>
              <a:t>20</a:t>
            </a:fld>
            <a:endParaRPr lang="en-US" dirty="0"/>
          </a:p>
        </p:txBody>
      </p:sp>
    </p:spTree>
    <p:extLst>
      <p:ext uri="{BB962C8B-B14F-4D97-AF65-F5344CB8AC3E}">
        <p14:creationId xmlns:p14="http://schemas.microsoft.com/office/powerpoint/2010/main" val="31002803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solidFill>
                  <a:schemeClr val="accent1">
                    <a:lumMod val="50000"/>
                  </a:schemeClr>
                </a:solidFill>
              </a:rPr>
              <a:t>Required Fields</a:t>
            </a:r>
            <a:endParaRPr lang="en-US" dirty="0">
              <a:solidFill>
                <a:schemeClr val="accent1">
                  <a:lumMod val="50000"/>
                </a:schemeClr>
              </a:solidFill>
            </a:endParaRPr>
          </a:p>
        </p:txBody>
      </p:sp>
      <p:sp>
        <p:nvSpPr>
          <p:cNvPr id="3" name="Content Placeholder 2"/>
          <p:cNvSpPr>
            <a:spLocks noGrp="1"/>
          </p:cNvSpPr>
          <p:nvPr>
            <p:ph idx="1"/>
          </p:nvPr>
        </p:nvSpPr>
        <p:spPr>
          <a:xfrm>
            <a:off x="457200" y="914400"/>
            <a:ext cx="8229600" cy="5029200"/>
          </a:xfrm>
          <a:ln>
            <a:noFill/>
          </a:ln>
        </p:spPr>
        <p:txBody>
          <a:bodyPr>
            <a:normAutofit/>
          </a:bodyPr>
          <a:lstStyle/>
          <a:p>
            <a:pPr marL="0" indent="0">
              <a:buNone/>
            </a:pPr>
            <a:r>
              <a:rPr lang="en-US" sz="2000" b="1" dirty="0">
                <a:solidFill>
                  <a:schemeClr val="accent1">
                    <a:lumMod val="50000"/>
                  </a:schemeClr>
                </a:solidFill>
              </a:rPr>
              <a:t>Verify Lawful Presence (VLP) </a:t>
            </a:r>
            <a:r>
              <a:rPr lang="en-US" sz="2000" b="1" dirty="0" smtClean="0">
                <a:solidFill>
                  <a:schemeClr val="accent1">
                    <a:lumMod val="50000"/>
                  </a:schemeClr>
                </a:solidFill>
              </a:rPr>
              <a:t>Service</a:t>
            </a:r>
          </a:p>
          <a:p>
            <a:pPr lvl="1">
              <a:buFont typeface="Arial" panose="020B0604020202020204" pitchFamily="34" charset="0"/>
              <a:buChar char="•"/>
            </a:pPr>
            <a:r>
              <a:rPr lang="en-US" sz="1600" b="1" dirty="0" smtClean="0">
                <a:solidFill>
                  <a:schemeClr val="accent1">
                    <a:lumMod val="50000"/>
                  </a:schemeClr>
                </a:solidFill>
              </a:rPr>
              <a:t>First </a:t>
            </a:r>
            <a:r>
              <a:rPr lang="en-US" sz="1600" b="1" dirty="0">
                <a:solidFill>
                  <a:schemeClr val="accent1">
                    <a:lumMod val="50000"/>
                  </a:schemeClr>
                </a:solidFill>
              </a:rPr>
              <a:t>Name </a:t>
            </a:r>
            <a:r>
              <a:rPr lang="en-US" sz="1600" dirty="0">
                <a:solidFill>
                  <a:schemeClr val="accent1">
                    <a:lumMod val="50000"/>
                  </a:schemeClr>
                </a:solidFill>
              </a:rPr>
              <a:t>– The applicant's first name from any document in the verification process.</a:t>
            </a:r>
          </a:p>
          <a:p>
            <a:pPr lvl="1">
              <a:buFont typeface="Arial" panose="020B0604020202020204" pitchFamily="34" charset="0"/>
              <a:buChar char="•"/>
            </a:pPr>
            <a:r>
              <a:rPr lang="en-US" sz="1600" b="1" dirty="0">
                <a:solidFill>
                  <a:schemeClr val="accent1">
                    <a:lumMod val="50000"/>
                  </a:schemeClr>
                </a:solidFill>
              </a:rPr>
              <a:t>Last Name </a:t>
            </a:r>
            <a:r>
              <a:rPr lang="en-US" sz="1600" dirty="0">
                <a:solidFill>
                  <a:schemeClr val="accent1">
                    <a:lumMod val="50000"/>
                  </a:schemeClr>
                </a:solidFill>
              </a:rPr>
              <a:t>– The applicant's last name from any document in the verification process. </a:t>
            </a:r>
          </a:p>
          <a:p>
            <a:pPr lvl="1">
              <a:buFont typeface="Arial" panose="020B0604020202020204" pitchFamily="34" charset="0"/>
              <a:buChar char="•"/>
            </a:pPr>
            <a:r>
              <a:rPr lang="en-US" sz="1600" b="1" dirty="0">
                <a:solidFill>
                  <a:schemeClr val="accent1">
                    <a:lumMod val="50000"/>
                  </a:schemeClr>
                </a:solidFill>
              </a:rPr>
              <a:t>Date of Birth </a:t>
            </a:r>
            <a:r>
              <a:rPr lang="en-US" sz="1600" dirty="0">
                <a:solidFill>
                  <a:schemeClr val="accent1">
                    <a:lumMod val="50000"/>
                  </a:schemeClr>
                </a:solidFill>
              </a:rPr>
              <a:t>– The applicant's birth date from any document in the verification process.</a:t>
            </a:r>
          </a:p>
          <a:p>
            <a:pPr lvl="1">
              <a:buFont typeface="Arial" panose="020B0604020202020204" pitchFamily="34" charset="0"/>
              <a:buChar char="•"/>
            </a:pPr>
            <a:r>
              <a:rPr lang="en-US" sz="1600" b="1" dirty="0" smtClean="0">
                <a:solidFill>
                  <a:schemeClr val="accent1">
                    <a:lumMod val="50000"/>
                  </a:schemeClr>
                </a:solidFill>
              </a:rPr>
              <a:t>Document </a:t>
            </a:r>
            <a:r>
              <a:rPr lang="en-US" sz="1600" b="1" dirty="0">
                <a:solidFill>
                  <a:schemeClr val="accent1">
                    <a:lumMod val="50000"/>
                  </a:schemeClr>
                </a:solidFill>
              </a:rPr>
              <a:t>Type </a:t>
            </a:r>
            <a:r>
              <a:rPr lang="en-US" sz="1600" dirty="0">
                <a:solidFill>
                  <a:schemeClr val="accent1">
                    <a:lumMod val="50000"/>
                  </a:schemeClr>
                </a:solidFill>
              </a:rPr>
              <a:t>– Different document types have different required fields to perform the verification. A list of the document types and required fields can be seen below</a:t>
            </a:r>
            <a:r>
              <a:rPr lang="en-US" sz="1200" dirty="0">
                <a:solidFill>
                  <a:schemeClr val="accent1">
                    <a:lumMod val="50000"/>
                  </a:schemeClr>
                </a:solidFill>
              </a:rPr>
              <a:t>. </a:t>
            </a:r>
          </a:p>
        </p:txBody>
      </p:sp>
      <p:sp>
        <p:nvSpPr>
          <p:cNvPr id="4" name="Slide Number Placeholder 3"/>
          <p:cNvSpPr>
            <a:spLocks noGrp="1"/>
          </p:cNvSpPr>
          <p:nvPr>
            <p:ph type="sldNum" sz="quarter" idx="12"/>
          </p:nvPr>
        </p:nvSpPr>
        <p:spPr/>
        <p:txBody>
          <a:bodyPr/>
          <a:lstStyle/>
          <a:p>
            <a:fld id="{044CD364-D74D-412C-BF4C-4FB02A527863}" type="slidenum">
              <a:rPr lang="en-US" smtClean="0"/>
              <a:t>21</a:t>
            </a:fld>
            <a:endParaRPr lang="en-US" dirty="0"/>
          </a:p>
        </p:txBody>
      </p:sp>
      <p:pic>
        <p:nvPicPr>
          <p:cNvPr id="5" name="Picture 4"/>
          <p:cNvPicPr>
            <a:picLocks noChangeAspect="1"/>
          </p:cNvPicPr>
          <p:nvPr/>
        </p:nvPicPr>
        <p:blipFill>
          <a:blip r:embed="rId2"/>
          <a:stretch>
            <a:fillRect/>
          </a:stretch>
        </p:blipFill>
        <p:spPr>
          <a:xfrm>
            <a:off x="990600" y="2735262"/>
            <a:ext cx="7086600" cy="3986213"/>
          </a:xfrm>
          <a:prstGeom prst="rect">
            <a:avLst/>
          </a:prstGeom>
        </p:spPr>
      </p:pic>
      <p:sp>
        <p:nvSpPr>
          <p:cNvPr id="6" name="TextBox 5"/>
          <p:cNvSpPr txBox="1"/>
          <p:nvPr/>
        </p:nvSpPr>
        <p:spPr>
          <a:xfrm>
            <a:off x="6858000" y="6657201"/>
            <a:ext cx="2438400" cy="276999"/>
          </a:xfrm>
          <a:prstGeom prst="rect">
            <a:avLst/>
          </a:prstGeom>
          <a:noFill/>
        </p:spPr>
        <p:txBody>
          <a:bodyPr wrap="square" rtlCol="0">
            <a:spAutoFit/>
          </a:bodyPr>
          <a:lstStyle/>
          <a:p>
            <a:r>
              <a:rPr lang="en-US" sz="1200" dirty="0" smtClean="0"/>
              <a:t>R = Required Field</a:t>
            </a:r>
            <a:endParaRPr lang="en-US" sz="1200" dirty="0"/>
          </a:p>
        </p:txBody>
      </p:sp>
    </p:spTree>
    <p:extLst>
      <p:ext uri="{BB962C8B-B14F-4D97-AF65-F5344CB8AC3E}">
        <p14:creationId xmlns:p14="http://schemas.microsoft.com/office/powerpoint/2010/main" val="5705062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solidFill>
                  <a:schemeClr val="accent1">
                    <a:lumMod val="50000"/>
                  </a:schemeClr>
                </a:solidFill>
              </a:rPr>
              <a:t>Required Fields</a:t>
            </a:r>
            <a:endParaRPr lang="en-US" dirty="0">
              <a:solidFill>
                <a:schemeClr val="accent1">
                  <a:lumMod val="50000"/>
                </a:schemeClr>
              </a:solidFill>
            </a:endParaRPr>
          </a:p>
        </p:txBody>
      </p:sp>
      <p:sp>
        <p:nvSpPr>
          <p:cNvPr id="3" name="Content Placeholder 2"/>
          <p:cNvSpPr>
            <a:spLocks noGrp="1"/>
          </p:cNvSpPr>
          <p:nvPr>
            <p:ph idx="1"/>
          </p:nvPr>
        </p:nvSpPr>
        <p:spPr>
          <a:xfrm>
            <a:off x="457200" y="1371599"/>
            <a:ext cx="8229600" cy="5349875"/>
          </a:xfrm>
          <a:ln>
            <a:noFill/>
          </a:ln>
        </p:spPr>
        <p:txBody>
          <a:bodyPr>
            <a:normAutofit fontScale="92500" lnSpcReduction="10000"/>
          </a:bodyPr>
          <a:lstStyle/>
          <a:p>
            <a:pPr marL="0" indent="0">
              <a:buNone/>
            </a:pPr>
            <a:r>
              <a:rPr lang="en-US" sz="2000" b="1" dirty="0">
                <a:solidFill>
                  <a:schemeClr val="accent1">
                    <a:lumMod val="50000"/>
                  </a:schemeClr>
                </a:solidFill>
              </a:rPr>
              <a:t>Verify Lawful Presence (VLP) </a:t>
            </a:r>
            <a:r>
              <a:rPr lang="en-US" sz="2000" b="1" dirty="0" smtClean="0">
                <a:solidFill>
                  <a:schemeClr val="accent1">
                    <a:lumMod val="50000"/>
                  </a:schemeClr>
                </a:solidFill>
              </a:rPr>
              <a:t>Service (continued)</a:t>
            </a:r>
            <a:endParaRPr lang="en-US" sz="2000" b="1" dirty="0">
              <a:solidFill>
                <a:schemeClr val="accent1">
                  <a:lumMod val="50000"/>
                </a:schemeClr>
              </a:solidFill>
            </a:endParaRPr>
          </a:p>
          <a:p>
            <a:pPr lvl="1">
              <a:buFont typeface="Arial" panose="020B0604020202020204" pitchFamily="34" charset="0"/>
              <a:buChar char="•"/>
            </a:pPr>
            <a:r>
              <a:rPr lang="en-US" sz="1700" b="1" dirty="0" smtClean="0">
                <a:solidFill>
                  <a:schemeClr val="accent1">
                    <a:lumMod val="50000"/>
                  </a:schemeClr>
                </a:solidFill>
              </a:rPr>
              <a:t>Passport </a:t>
            </a:r>
            <a:r>
              <a:rPr lang="en-US" sz="1700" b="1" dirty="0">
                <a:solidFill>
                  <a:schemeClr val="accent1">
                    <a:lumMod val="50000"/>
                  </a:schemeClr>
                </a:solidFill>
              </a:rPr>
              <a:t>Number – </a:t>
            </a:r>
            <a:r>
              <a:rPr lang="en-US" sz="1700" dirty="0">
                <a:solidFill>
                  <a:schemeClr val="accent1">
                    <a:lumMod val="50000"/>
                  </a:schemeClr>
                </a:solidFill>
              </a:rPr>
              <a:t>Although this field is not required, when it is populated, VLP requires the </a:t>
            </a:r>
            <a:r>
              <a:rPr lang="en-US" sz="1700" dirty="0" smtClean="0">
                <a:solidFill>
                  <a:schemeClr val="accent1">
                    <a:lumMod val="50000"/>
                  </a:schemeClr>
                </a:solidFill>
              </a:rPr>
              <a:t>Country </a:t>
            </a:r>
            <a:r>
              <a:rPr lang="en-US" sz="1700" dirty="0">
                <a:solidFill>
                  <a:schemeClr val="accent1">
                    <a:lumMod val="50000"/>
                  </a:schemeClr>
                </a:solidFill>
              </a:rPr>
              <a:t>of </a:t>
            </a:r>
            <a:r>
              <a:rPr lang="en-US" sz="1700" dirty="0" smtClean="0">
                <a:solidFill>
                  <a:schemeClr val="accent1">
                    <a:lumMod val="50000"/>
                  </a:schemeClr>
                </a:solidFill>
              </a:rPr>
              <a:t>Issuance </a:t>
            </a:r>
            <a:r>
              <a:rPr lang="en-US" sz="1700" dirty="0">
                <a:solidFill>
                  <a:schemeClr val="accent1">
                    <a:lumMod val="50000"/>
                  </a:schemeClr>
                </a:solidFill>
              </a:rPr>
              <a:t>also </a:t>
            </a:r>
            <a:endParaRPr lang="en-US" sz="1700" dirty="0" smtClean="0">
              <a:solidFill>
                <a:schemeClr val="accent1">
                  <a:lumMod val="50000"/>
                </a:schemeClr>
              </a:solidFill>
            </a:endParaRPr>
          </a:p>
          <a:p>
            <a:pPr marL="0" indent="0">
              <a:buNone/>
            </a:pPr>
            <a:r>
              <a:rPr lang="en-US" sz="2400" b="1" dirty="0" smtClean="0">
                <a:solidFill>
                  <a:schemeClr val="accent1">
                    <a:lumMod val="50000"/>
                  </a:schemeClr>
                </a:solidFill>
              </a:rPr>
              <a:t>Social Security Administration (SSA) Service</a:t>
            </a:r>
          </a:p>
          <a:p>
            <a:pPr lvl="1">
              <a:buFont typeface="Arial" panose="020B0604020202020204" pitchFamily="34" charset="0"/>
              <a:buChar char="•"/>
            </a:pPr>
            <a:r>
              <a:rPr lang="en-US" sz="1700" b="1" dirty="0" smtClean="0">
                <a:solidFill>
                  <a:schemeClr val="accent1">
                    <a:lumMod val="50000"/>
                  </a:schemeClr>
                </a:solidFill>
              </a:rPr>
              <a:t>SSN is required and must meet the below conditions</a:t>
            </a:r>
            <a:endParaRPr lang="en-US" sz="1700" b="1" dirty="0">
              <a:solidFill>
                <a:schemeClr val="accent1">
                  <a:lumMod val="50000"/>
                </a:schemeClr>
              </a:solidFill>
            </a:endParaRPr>
          </a:p>
          <a:p>
            <a:pPr lvl="2"/>
            <a:r>
              <a:rPr lang="en-US" sz="1300" b="1" dirty="0">
                <a:solidFill>
                  <a:schemeClr val="accent1">
                    <a:lumMod val="50000"/>
                  </a:schemeClr>
                </a:solidFill>
              </a:rPr>
              <a:t>Cannot be all 0's </a:t>
            </a:r>
          </a:p>
          <a:p>
            <a:pPr lvl="2"/>
            <a:r>
              <a:rPr lang="en-US" sz="1300" b="1" dirty="0">
                <a:solidFill>
                  <a:schemeClr val="accent1">
                    <a:lumMod val="50000"/>
                  </a:schemeClr>
                </a:solidFill>
              </a:rPr>
              <a:t>Cannot start with 000 </a:t>
            </a:r>
          </a:p>
          <a:p>
            <a:pPr lvl="2"/>
            <a:r>
              <a:rPr lang="en-US" sz="1300" b="1" dirty="0">
                <a:solidFill>
                  <a:schemeClr val="accent1">
                    <a:lumMod val="50000"/>
                  </a:schemeClr>
                </a:solidFill>
              </a:rPr>
              <a:t>Cannot start with 666 </a:t>
            </a:r>
          </a:p>
          <a:p>
            <a:pPr lvl="2"/>
            <a:r>
              <a:rPr lang="en-US" sz="1300" b="1" dirty="0">
                <a:solidFill>
                  <a:schemeClr val="accent1">
                    <a:lumMod val="50000"/>
                  </a:schemeClr>
                </a:solidFill>
              </a:rPr>
              <a:t>Cannot start with 9 (i.e. 900-999*) </a:t>
            </a:r>
          </a:p>
          <a:p>
            <a:pPr lvl="2"/>
            <a:r>
              <a:rPr lang="en-US" sz="1300" b="1" dirty="0">
                <a:solidFill>
                  <a:schemeClr val="accent1">
                    <a:lumMod val="50000"/>
                  </a:schemeClr>
                </a:solidFill>
              </a:rPr>
              <a:t>Cannot contain XXX-00-XXXX (0's in middle piece) </a:t>
            </a:r>
          </a:p>
          <a:p>
            <a:pPr lvl="2"/>
            <a:r>
              <a:rPr lang="en-US" sz="1300" b="1" dirty="0">
                <a:solidFill>
                  <a:schemeClr val="accent1">
                    <a:lumMod val="50000"/>
                  </a:schemeClr>
                </a:solidFill>
              </a:rPr>
              <a:t>Cannot contain XXX-XX-0000 (0's in the end piece)</a:t>
            </a:r>
          </a:p>
          <a:p>
            <a:pPr lvl="1">
              <a:buFont typeface="Arial" panose="020B0604020202020204" pitchFamily="34" charset="0"/>
              <a:buChar char="•"/>
            </a:pPr>
            <a:r>
              <a:rPr lang="en-US" sz="1700" b="1" dirty="0">
                <a:solidFill>
                  <a:schemeClr val="accent1">
                    <a:lumMod val="50000"/>
                  </a:schemeClr>
                </a:solidFill>
              </a:rPr>
              <a:t>Date of Birth </a:t>
            </a:r>
          </a:p>
          <a:p>
            <a:pPr lvl="1">
              <a:buFont typeface="Arial" panose="020B0604020202020204" pitchFamily="34" charset="0"/>
              <a:buChar char="•"/>
            </a:pPr>
            <a:r>
              <a:rPr lang="en-US" sz="1700" b="1" dirty="0">
                <a:solidFill>
                  <a:schemeClr val="accent1">
                    <a:lumMod val="50000"/>
                  </a:schemeClr>
                </a:solidFill>
              </a:rPr>
              <a:t>Last Name  – </a:t>
            </a:r>
            <a:r>
              <a:rPr lang="en-US" sz="1700" dirty="0">
                <a:solidFill>
                  <a:schemeClr val="accent1">
                    <a:lumMod val="50000"/>
                  </a:schemeClr>
                </a:solidFill>
              </a:rPr>
              <a:t>The last name is constrained to a minimum of 1 and maximum of 50 characters</a:t>
            </a:r>
            <a:r>
              <a:rPr lang="en-US" sz="1700" dirty="0" smtClean="0">
                <a:solidFill>
                  <a:schemeClr val="dk1"/>
                </a:solidFill>
              </a:rPr>
              <a:t>.</a:t>
            </a:r>
          </a:p>
          <a:p>
            <a:pPr marL="0" indent="0">
              <a:buNone/>
            </a:pPr>
            <a:r>
              <a:rPr lang="en-US" sz="2000" b="1" dirty="0">
                <a:solidFill>
                  <a:schemeClr val="tx2">
                    <a:lumMod val="50000"/>
                  </a:schemeClr>
                </a:solidFill>
              </a:rPr>
              <a:t>Kansas Department of Labor (KDOLWAGES) Service</a:t>
            </a:r>
          </a:p>
          <a:p>
            <a:pPr lvl="1">
              <a:buFont typeface="Arial" panose="020B0604020202020204" pitchFamily="34" charset="0"/>
              <a:buChar char="•"/>
            </a:pPr>
            <a:r>
              <a:rPr lang="en-US" sz="1700" b="1" dirty="0">
                <a:solidFill>
                  <a:schemeClr val="accent1">
                    <a:lumMod val="50000"/>
                  </a:schemeClr>
                </a:solidFill>
              </a:rPr>
              <a:t>Verified SSN</a:t>
            </a:r>
          </a:p>
          <a:p>
            <a:pPr lvl="1"/>
            <a:endParaRPr lang="en-US" sz="1200" dirty="0">
              <a:solidFill>
                <a:schemeClr val="tx2">
                  <a:lumMod val="50000"/>
                </a:schemeClr>
              </a:solidFill>
            </a:endParaRPr>
          </a:p>
          <a:p>
            <a:pPr marL="0" indent="0">
              <a:buNone/>
            </a:pPr>
            <a:r>
              <a:rPr lang="en-US" sz="2000" b="1" dirty="0">
                <a:solidFill>
                  <a:schemeClr val="tx2">
                    <a:lumMod val="50000"/>
                  </a:schemeClr>
                </a:solidFill>
              </a:rPr>
              <a:t>Kansas Department of Labor (KDOLUI) Service</a:t>
            </a:r>
          </a:p>
          <a:p>
            <a:pPr lvl="1">
              <a:buFont typeface="Arial" panose="020B0604020202020204" pitchFamily="34" charset="0"/>
              <a:buChar char="•"/>
            </a:pPr>
            <a:r>
              <a:rPr lang="en-US" sz="1700" b="1" dirty="0">
                <a:solidFill>
                  <a:schemeClr val="accent1">
                    <a:lumMod val="50000"/>
                  </a:schemeClr>
                </a:solidFill>
              </a:rPr>
              <a:t>Verified SSN</a:t>
            </a:r>
          </a:p>
          <a:p>
            <a:pPr lvl="1">
              <a:buFont typeface="Arial" panose="020B0604020202020204" pitchFamily="34" charset="0"/>
              <a:buChar char="•"/>
            </a:pPr>
            <a:r>
              <a:rPr lang="en-US" sz="1700" b="1" dirty="0">
                <a:solidFill>
                  <a:schemeClr val="accent1">
                    <a:lumMod val="50000"/>
                  </a:schemeClr>
                </a:solidFill>
              </a:rPr>
              <a:t>DOB</a:t>
            </a:r>
          </a:p>
        </p:txBody>
      </p:sp>
      <p:sp>
        <p:nvSpPr>
          <p:cNvPr id="4" name="Slide Number Placeholder 3"/>
          <p:cNvSpPr>
            <a:spLocks noGrp="1"/>
          </p:cNvSpPr>
          <p:nvPr>
            <p:ph type="sldNum" sz="quarter" idx="12"/>
          </p:nvPr>
        </p:nvSpPr>
        <p:spPr/>
        <p:txBody>
          <a:bodyPr/>
          <a:lstStyle/>
          <a:p>
            <a:fld id="{044CD364-D74D-412C-BF4C-4FB02A527863}" type="slidenum">
              <a:rPr lang="en-US" smtClean="0"/>
              <a:t>22</a:t>
            </a:fld>
            <a:endParaRPr lang="en-US" dirty="0"/>
          </a:p>
        </p:txBody>
      </p:sp>
    </p:spTree>
    <p:extLst>
      <p:ext uri="{BB962C8B-B14F-4D97-AF65-F5344CB8AC3E}">
        <p14:creationId xmlns:p14="http://schemas.microsoft.com/office/powerpoint/2010/main" val="24901105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dirty="0" smtClean="0">
                <a:solidFill>
                  <a:schemeClr val="accent1">
                    <a:lumMod val="50000"/>
                  </a:schemeClr>
                </a:solidFill>
              </a:rPr>
              <a:t>Required Fields</a:t>
            </a:r>
            <a:endParaRPr lang="en-US" dirty="0">
              <a:solidFill>
                <a:schemeClr val="accent1">
                  <a:lumMod val="50000"/>
                </a:schemeClr>
              </a:solidFill>
            </a:endParaRPr>
          </a:p>
        </p:txBody>
      </p:sp>
      <p:sp>
        <p:nvSpPr>
          <p:cNvPr id="3" name="Content Placeholder 2"/>
          <p:cNvSpPr>
            <a:spLocks noGrp="1"/>
          </p:cNvSpPr>
          <p:nvPr>
            <p:ph idx="1"/>
          </p:nvPr>
        </p:nvSpPr>
        <p:spPr>
          <a:xfrm>
            <a:off x="457200" y="1371600"/>
            <a:ext cx="8229600" cy="5029200"/>
          </a:xfrm>
          <a:ln>
            <a:noFill/>
          </a:ln>
        </p:spPr>
        <p:txBody>
          <a:bodyPr>
            <a:normAutofit/>
          </a:bodyPr>
          <a:lstStyle/>
          <a:p>
            <a:pPr marL="0" indent="0">
              <a:buNone/>
            </a:pPr>
            <a:r>
              <a:rPr lang="en-US" sz="2000" b="1" dirty="0" smtClean="0">
                <a:solidFill>
                  <a:schemeClr val="tx2">
                    <a:lumMod val="50000"/>
                  </a:schemeClr>
                </a:solidFill>
              </a:rPr>
              <a:t>State </a:t>
            </a:r>
            <a:r>
              <a:rPr lang="en-US" sz="2000" b="1" dirty="0">
                <a:solidFill>
                  <a:schemeClr val="tx2">
                    <a:lumMod val="50000"/>
                  </a:schemeClr>
                </a:solidFill>
              </a:rPr>
              <a:t>Data Exchange (SDX) Service</a:t>
            </a:r>
          </a:p>
          <a:p>
            <a:pPr lvl="1">
              <a:buFont typeface="Arial" panose="020B0604020202020204" pitchFamily="34" charset="0"/>
              <a:buChar char="•"/>
            </a:pPr>
            <a:r>
              <a:rPr lang="en-US" sz="1600" b="1" dirty="0">
                <a:solidFill>
                  <a:schemeClr val="accent1">
                    <a:lumMod val="50000"/>
                  </a:schemeClr>
                </a:solidFill>
              </a:rPr>
              <a:t>Verified SSN</a:t>
            </a:r>
          </a:p>
          <a:p>
            <a:pPr lvl="1">
              <a:buFont typeface="Arial" panose="020B0604020202020204" pitchFamily="34" charset="0"/>
              <a:buChar char="•"/>
            </a:pPr>
            <a:r>
              <a:rPr lang="en-US" sz="1600" b="1" dirty="0">
                <a:solidFill>
                  <a:schemeClr val="accent1">
                    <a:lumMod val="50000"/>
                  </a:schemeClr>
                </a:solidFill>
              </a:rPr>
              <a:t>DOB</a:t>
            </a:r>
          </a:p>
          <a:p>
            <a:pPr marL="0" indent="0">
              <a:buNone/>
            </a:pPr>
            <a:endParaRPr lang="en-US" sz="2000" b="1" dirty="0">
              <a:solidFill>
                <a:schemeClr val="tx2">
                  <a:lumMod val="50000"/>
                </a:schemeClr>
              </a:solidFill>
            </a:endParaRPr>
          </a:p>
          <a:p>
            <a:pPr marL="0" indent="0">
              <a:buNone/>
            </a:pPr>
            <a:r>
              <a:rPr lang="en-US" sz="2000" b="1" dirty="0">
                <a:solidFill>
                  <a:schemeClr val="tx2">
                    <a:lumMod val="50000"/>
                  </a:schemeClr>
                </a:solidFill>
              </a:rPr>
              <a:t>The Work Number (TALX) Service</a:t>
            </a:r>
          </a:p>
          <a:p>
            <a:pPr lvl="1">
              <a:buFont typeface="Arial" panose="020B0604020202020204" pitchFamily="34" charset="0"/>
              <a:buChar char="•"/>
            </a:pPr>
            <a:r>
              <a:rPr lang="en-US" sz="1600" b="1" dirty="0">
                <a:solidFill>
                  <a:schemeClr val="accent1">
                    <a:lumMod val="50000"/>
                  </a:schemeClr>
                </a:solidFill>
              </a:rPr>
              <a:t>Verified SSN</a:t>
            </a:r>
          </a:p>
          <a:p>
            <a:pPr marL="0" indent="0">
              <a:buNone/>
            </a:pPr>
            <a:endParaRPr lang="en-US" sz="2000" b="1" dirty="0">
              <a:solidFill>
                <a:schemeClr val="tx2">
                  <a:lumMod val="50000"/>
                </a:schemeClr>
              </a:solidFill>
            </a:endParaRPr>
          </a:p>
          <a:p>
            <a:pPr marL="0" indent="0">
              <a:buNone/>
            </a:pPr>
            <a:r>
              <a:rPr lang="en-US" sz="2000" b="1" dirty="0">
                <a:solidFill>
                  <a:schemeClr val="tx2">
                    <a:lumMod val="50000"/>
                  </a:schemeClr>
                </a:solidFill>
              </a:rPr>
              <a:t>Kansas Public Employees Retirement System (KPERS) Service</a:t>
            </a:r>
          </a:p>
          <a:p>
            <a:pPr lvl="1">
              <a:buFont typeface="Arial" panose="020B0604020202020204" pitchFamily="34" charset="0"/>
              <a:buChar char="•"/>
            </a:pPr>
            <a:r>
              <a:rPr lang="en-US" sz="1600" b="1" dirty="0">
                <a:solidFill>
                  <a:schemeClr val="accent1">
                    <a:lumMod val="50000"/>
                  </a:schemeClr>
                </a:solidFill>
              </a:rPr>
              <a:t>Verified SSN</a:t>
            </a:r>
          </a:p>
          <a:p>
            <a:pPr marL="0" indent="0">
              <a:buNone/>
            </a:pPr>
            <a:endParaRPr lang="en-US" sz="1600" dirty="0"/>
          </a:p>
        </p:txBody>
      </p:sp>
      <p:sp>
        <p:nvSpPr>
          <p:cNvPr id="4" name="Slide Number Placeholder 3"/>
          <p:cNvSpPr>
            <a:spLocks noGrp="1"/>
          </p:cNvSpPr>
          <p:nvPr>
            <p:ph type="sldNum" sz="quarter" idx="12"/>
          </p:nvPr>
        </p:nvSpPr>
        <p:spPr/>
        <p:txBody>
          <a:bodyPr/>
          <a:lstStyle/>
          <a:p>
            <a:fld id="{044CD364-D74D-412C-BF4C-4FB02A527863}" type="slidenum">
              <a:rPr lang="en-US" smtClean="0"/>
              <a:t>23</a:t>
            </a:fld>
            <a:endParaRPr lang="en-US" dirty="0"/>
          </a:p>
        </p:txBody>
      </p:sp>
    </p:spTree>
    <p:extLst>
      <p:ext uri="{BB962C8B-B14F-4D97-AF65-F5344CB8AC3E}">
        <p14:creationId xmlns:p14="http://schemas.microsoft.com/office/powerpoint/2010/main" val="38215827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14339</TotalTime>
  <Words>2691</Words>
  <Application>Microsoft Office PowerPoint</Application>
  <PresentationFormat>On-screen Show (4:3)</PresentationFormat>
  <Paragraphs>318</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Office Theme</vt:lpstr>
      <vt:lpstr>Verification Job Aid</vt:lpstr>
      <vt:lpstr>Introduction </vt:lpstr>
      <vt:lpstr>Real Time Interface History List</vt:lpstr>
      <vt:lpstr>Real Time Interface Detail List</vt:lpstr>
      <vt:lpstr>Real Time Interface Detail List</vt:lpstr>
      <vt:lpstr>Real Time Interface Detail List</vt:lpstr>
      <vt:lpstr>Real Time Interface Detail List</vt:lpstr>
      <vt:lpstr>Real Time Interface Detail List</vt:lpstr>
      <vt:lpstr>Real Time Interface Detail List</vt:lpstr>
      <vt:lpstr>Real Time Interface Detail - Income</vt:lpstr>
      <vt:lpstr>Verification Detail – Income </vt:lpstr>
      <vt:lpstr>Verification Detail – Income </vt:lpstr>
      <vt:lpstr>Verification types</vt:lpstr>
      <vt:lpstr>Verification types</vt:lpstr>
      <vt:lpstr>Request List Statuses</vt:lpstr>
      <vt:lpstr>Response List Statuses</vt:lpstr>
      <vt:lpstr>Response List Statuses</vt:lpstr>
      <vt:lpstr>Response List Statuses</vt:lpstr>
      <vt:lpstr>Response List Statuses</vt:lpstr>
      <vt:lpstr>Response List Statuses</vt:lpstr>
      <vt:lpstr>Required Fields</vt:lpstr>
      <vt:lpstr>Required Fields</vt:lpstr>
      <vt:lpstr>Required Fields</vt:lpstr>
    </vt:vector>
  </TitlesOfParts>
  <Company>Accenture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raymond.l.han</dc:creator>
  <cp:lastModifiedBy>Jennifer Cress-Burkdoll</cp:lastModifiedBy>
  <cp:revision>191</cp:revision>
  <cp:lastPrinted>2016-03-11T18:54:23Z</cp:lastPrinted>
  <dcterms:created xsi:type="dcterms:W3CDTF">2016-01-08T13:48:06Z</dcterms:created>
  <dcterms:modified xsi:type="dcterms:W3CDTF">2016-03-16T13:39:27Z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